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26E6F5-08E8-4A55-B60E-C1B361811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2ABBCA1-4463-428A-AEE6-1F7724A60F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21838F-2157-425C-8FF1-4005C1F80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E8F1-39E9-4841-9632-F7C5BA2AF1CA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C26766-FD00-40ED-AF85-6458198C0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14F30A-7C92-48F9-A0B8-4C8F904F4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F4B7-8B26-420E-9434-C77AE3830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197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B3F69E-DDEE-450B-B3AD-916A5D229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8B4D3ED-757E-4ABC-895A-51873EB3FB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595FCE-4026-4BCF-9E5A-3A80767E6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E8F1-39E9-4841-9632-F7C5BA2AF1CA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9B1DA9-070D-43FF-8C1B-98718A6C7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953AFE-98B6-4F51-830D-7CD9AA03C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F4B7-8B26-420E-9434-C77AE3830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351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7BA5E99-3A14-4945-9568-545F179CFB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E31CE9E-A879-4F8B-986A-8B018AB00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D96343-528B-45EE-BEA0-77B7C6017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E8F1-39E9-4841-9632-F7C5BA2AF1CA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0E7DB2-222C-4453-B827-CA52EA22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00A2E3-11E8-4F7B-9491-F4A3E94F9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F4B7-8B26-420E-9434-C77AE3830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092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B14783-1007-4D04-8DB1-EB896341B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1ABE84-B8D9-4592-B8E2-5911C74C1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68B5B8-64F2-4918-B430-3BF020C83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E8F1-39E9-4841-9632-F7C5BA2AF1CA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824192-9C41-4FA8-8AD5-D53E026BE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5152F8-1987-4DF8-83C1-8482342EC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F4B7-8B26-420E-9434-C77AE3830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30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4A5175-0D4B-4E07-9F16-FBDEB7CFA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BB28EF4-207E-4E37-BC3E-67B9883D3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9D1005-5519-49D2-AB48-17344421B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E8F1-39E9-4841-9632-F7C5BA2AF1CA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E17C6E-E302-42F7-B107-83EDF61EF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00DC6B-A7EA-46EF-8544-8C381EABF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F4B7-8B26-420E-9434-C77AE3830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381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4EE323-0BF1-4C50-A508-B45F043FA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053B03-1C64-4061-8170-81C2B7507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D002B31-CCE8-46D2-A336-4BA29011D9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4BDB39C-47E0-4F80-A984-241C81690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E8F1-39E9-4841-9632-F7C5BA2AF1CA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D3C83D-B5B7-46B9-97F3-515D77C3B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459296-D5BE-47DD-B9EE-0C8308A5C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F4B7-8B26-420E-9434-C77AE3830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316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2EC3C2-1154-45DE-9692-E46930DAA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FFA5D74-FEB0-46C4-A5D7-9160AD9EA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387E877-C306-4A9E-9FCF-09F25A077A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23D9B6-C495-4E1E-8B41-147D6A7066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8BA0940-49BD-4BA0-9B7A-C4A1AA95F3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2623F9A-9D9C-4273-B1CB-E04AC64A2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E8F1-39E9-4841-9632-F7C5BA2AF1CA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3118465-BF75-4DB3-AC38-14F944F21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C9637C3-74D6-45E7-9C91-FF4BCDCD1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F4B7-8B26-420E-9434-C77AE3830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07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C0F3FA-5343-4579-B287-470AB84F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5242CB0-EA0C-4854-903B-0E2FDAEEA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E8F1-39E9-4841-9632-F7C5BA2AF1CA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728EC8B-3C90-45D7-8AD5-C00C978D0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A3B13B6-932E-44ED-8387-3C7D7B6F1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F4B7-8B26-420E-9434-C77AE3830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788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4FD6141-6089-4460-83FF-1ACF30895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E8F1-39E9-4841-9632-F7C5BA2AF1CA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2641128-1BD2-4887-8AAC-0CD681E14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C97CBC3-DE28-49B5-BBC1-A6C9416CA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F4B7-8B26-420E-9434-C77AE3830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635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FF1A0-E54D-4116-AE76-DB06AA67B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BE259F-A556-418A-9DBD-23D9A4428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AF5A611-8B00-4C8A-B156-158A37B32D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4F8B8C6-7886-40E5-8200-B16342A84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E8F1-39E9-4841-9632-F7C5BA2AF1CA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0DA40D-0289-49C5-AF5B-A5145872E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DCDCDBB-1BD3-403F-B560-CC5D120AA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F4B7-8B26-420E-9434-C77AE3830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01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CC82D3-F594-4A07-872C-F2491AA67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378A3FA-397F-41FA-ADE6-B4DEC6AFC3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A0D483-E4A3-42E7-8617-2C6B9227A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9D29E4-D44D-4617-A7A8-C36B76BDE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E8F1-39E9-4841-9632-F7C5BA2AF1CA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CE4456A-D022-4044-8096-EB91C0B4A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8F1F878-65D9-43B4-B19C-CA6A1B88C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F4B7-8B26-420E-9434-C77AE3830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11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962A51D-0D15-444E-A2A0-112DE03D8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E9E5C32-2AC8-43FD-87A3-315ED03D0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6E29F4-E2A6-4523-9D9B-09C0506541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BE8F1-39E9-4841-9632-F7C5BA2AF1CA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59BEB9-A64A-4612-9481-FDC80C0FAB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347544-136D-48FB-9A14-CAE0A841C3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EF4B7-8B26-420E-9434-C77AE3830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84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1F434-ADB3-4D81-A246-91DBD4FDDE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Zlomeniny proximálního femuru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254645-8F61-479B-8F43-DBC528325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9813" y="3710866"/>
            <a:ext cx="9812784" cy="2911876"/>
          </a:xfrm>
        </p:spPr>
        <p:txBody>
          <a:bodyPr>
            <a:normAutofit/>
          </a:bodyPr>
          <a:lstStyle/>
          <a:p>
            <a:r>
              <a:rPr lang="cs-CZ" dirty="0"/>
              <a:t>Kasuistika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                                            </a:t>
            </a:r>
          </a:p>
          <a:p>
            <a:r>
              <a:rPr lang="cs-CZ" dirty="0"/>
              <a:t>                                                                                                        </a:t>
            </a:r>
            <a:r>
              <a:rPr lang="cs-CZ" sz="1400" dirty="0"/>
              <a:t>MUDr. Lukáš Sobota</a:t>
            </a:r>
          </a:p>
        </p:txBody>
      </p:sp>
    </p:spTree>
    <p:extLst>
      <p:ext uri="{BB962C8B-B14F-4D97-AF65-F5344CB8AC3E}">
        <p14:creationId xmlns:p14="http://schemas.microsoft.com/office/powerpoint/2010/main" val="2567344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DD6C2213-64A4-42FD-9A47-5B02E7E8C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872" y="1276087"/>
            <a:ext cx="9144000" cy="3979493"/>
          </a:xfrm>
        </p:spPr>
        <p:txBody>
          <a:bodyPr/>
          <a:lstStyle/>
          <a:p>
            <a:pPr algn="l"/>
            <a:r>
              <a:rPr lang="cs-CZ" dirty="0"/>
              <a:t>Terapie ?? Následná péče ? Sociální dopad ? </a:t>
            </a:r>
            <a:br>
              <a:rPr lang="cs-CZ" dirty="0"/>
            </a:br>
            <a:br>
              <a:rPr lang="cs-CZ" dirty="0"/>
            </a:br>
            <a:r>
              <a:rPr lang="cs-CZ" dirty="0" err="1"/>
              <a:t>chir</a:t>
            </a:r>
            <a:r>
              <a:rPr lang="cs-CZ" dirty="0"/>
              <a:t>. </a:t>
            </a:r>
            <a:r>
              <a:rPr lang="cs-CZ"/>
              <a:t>intervence </a:t>
            </a:r>
            <a:r>
              <a:rPr lang="cs-CZ" dirty="0"/>
              <a:t>x konzervativní postup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217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B37BAC57-D46B-454C-9359-9CDEDB3B53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8591" y="707917"/>
            <a:ext cx="9144000" cy="4707461"/>
          </a:xfrm>
        </p:spPr>
        <p:txBody>
          <a:bodyPr/>
          <a:lstStyle/>
          <a:p>
            <a:pPr algn="l"/>
            <a:r>
              <a:rPr lang="cs-CZ" dirty="0"/>
              <a:t>U dané pacientky indikována </a:t>
            </a:r>
            <a:r>
              <a:rPr lang="cs-CZ" dirty="0" err="1"/>
              <a:t>chir</a:t>
            </a:r>
            <a:r>
              <a:rPr lang="cs-CZ" dirty="0"/>
              <a:t>. intervence s repozicí a fixací kostních fragmentů</a:t>
            </a:r>
          </a:p>
          <a:p>
            <a:pPr algn="l"/>
            <a:r>
              <a:rPr lang="cs-CZ" dirty="0"/>
              <a:t>Nutný informovaný souhlas pacientky. RTG S+P a laboratorní vyšetření krve bez </a:t>
            </a:r>
            <a:r>
              <a:rPr lang="cs-CZ" dirty="0" err="1"/>
              <a:t>patol</a:t>
            </a:r>
            <a:r>
              <a:rPr lang="cs-CZ" dirty="0"/>
              <a:t>. nálezu.</a:t>
            </a:r>
          </a:p>
          <a:p>
            <a:pPr algn="l"/>
            <a:endParaRPr lang="cs-CZ" dirty="0"/>
          </a:p>
          <a:p>
            <a:pPr algn="l"/>
            <a:r>
              <a:rPr lang="cs-CZ" dirty="0" err="1"/>
              <a:t>Pertrochanterická</a:t>
            </a:r>
            <a:r>
              <a:rPr lang="cs-CZ" dirty="0"/>
              <a:t> zlomenina – zaujímá 48% fr. </a:t>
            </a:r>
            <a:r>
              <a:rPr lang="cs-CZ" dirty="0" err="1"/>
              <a:t>prox</a:t>
            </a:r>
            <a:r>
              <a:rPr lang="cs-CZ" dirty="0"/>
              <a:t>. femuru, průměrný věk pacientů 78let, nemá jen medicínský, ale i sociální a ekonomický rozměr. Po operačním zákroku nutná následná péče s rehabilitací.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12F51B7-21ED-4F27-BEB3-2906EE781730}"/>
              </a:ext>
            </a:extLst>
          </p:cNvPr>
          <p:cNvSpPr txBox="1"/>
          <p:nvPr/>
        </p:nvSpPr>
        <p:spPr>
          <a:xfrm>
            <a:off x="1408591" y="4048125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Terapeutická rozvaha: vzhledem k nutnosti časné vertikalizace indikujeme operační řešení u naprosté většiny pacientů.</a:t>
            </a:r>
          </a:p>
          <a:p>
            <a:r>
              <a:rPr lang="cs-CZ" sz="2400" dirty="0"/>
              <a:t>– možný </a:t>
            </a:r>
            <a:r>
              <a:rPr lang="cs-CZ" sz="2400" dirty="0" err="1"/>
              <a:t>konz</a:t>
            </a:r>
            <a:r>
              <a:rPr lang="cs-CZ" sz="2400" dirty="0"/>
              <a:t>. postup u pac. s fr. krčku – pouze nedislokované zlomeniny u mladých jedinců </a:t>
            </a:r>
          </a:p>
          <a:p>
            <a:r>
              <a:rPr lang="cs-CZ" sz="2400" dirty="0"/>
              <a:t>- možný </a:t>
            </a:r>
            <a:r>
              <a:rPr lang="cs-CZ" sz="2400" dirty="0" err="1"/>
              <a:t>konz</a:t>
            </a:r>
            <a:r>
              <a:rPr lang="cs-CZ" sz="2400" dirty="0"/>
              <a:t>. postup  u zlomenin </a:t>
            </a:r>
            <a:r>
              <a:rPr lang="cs-CZ" sz="2400" dirty="0" err="1"/>
              <a:t>trochanterických</a:t>
            </a:r>
            <a:r>
              <a:rPr lang="cs-CZ" sz="2400" dirty="0"/>
              <a:t> – pouze u stabilních </a:t>
            </a:r>
            <a:r>
              <a:rPr lang="cs-CZ" sz="2400" dirty="0" err="1"/>
              <a:t>pertrochanterických</a:t>
            </a:r>
            <a:r>
              <a:rPr lang="cs-CZ" sz="2400" dirty="0"/>
              <a:t> zlomenin( bez defektu </a:t>
            </a:r>
            <a:r>
              <a:rPr lang="cs-CZ" sz="2400" dirty="0" err="1"/>
              <a:t>Adamsova</a:t>
            </a:r>
            <a:r>
              <a:rPr lang="cs-CZ" sz="2400" dirty="0"/>
              <a:t> oblouku a </a:t>
            </a:r>
            <a:r>
              <a:rPr lang="cs-CZ" sz="2400" dirty="0" err="1"/>
              <a:t>posteromediální</a:t>
            </a:r>
            <a:r>
              <a:rPr lang="cs-CZ" sz="2400" dirty="0"/>
              <a:t> </a:t>
            </a:r>
            <a:r>
              <a:rPr lang="cs-CZ" sz="2400" dirty="0" err="1"/>
              <a:t>kominuce</a:t>
            </a:r>
            <a:r>
              <a:rPr lang="cs-CZ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628969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C3EFACDA-EF2A-40AC-8231-78C524837D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682" y="6282428"/>
            <a:ext cx="3968966" cy="369332"/>
          </a:xfrm>
        </p:spPr>
        <p:txBody>
          <a:bodyPr>
            <a:normAutofit/>
          </a:bodyPr>
          <a:lstStyle/>
          <a:p>
            <a:r>
              <a:rPr lang="cs-CZ" sz="1600" dirty="0"/>
              <a:t>Proximální femorální hřeb - PFN</a:t>
            </a:r>
          </a:p>
        </p:txBody>
      </p:sp>
      <p:pic>
        <p:nvPicPr>
          <p:cNvPr id="4" name="Obrázek 3" descr="Obsah obrázku interiér, hrníček, vsedě, zubní kartáček&#10;&#10;Popis byl vytvořen automaticky">
            <a:extLst>
              <a:ext uri="{FF2B5EF4-FFF2-40B4-BE49-F238E27FC236}">
                <a16:creationId xmlns:a16="http://schemas.microsoft.com/office/drawing/2014/main" id="{7F7ABE7B-5BBB-4AD2-B14B-A4F3CC1AE3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01" y="1504466"/>
            <a:ext cx="2918927" cy="4499975"/>
          </a:xfrm>
          <a:prstGeom prst="rect">
            <a:avLst/>
          </a:prstGeom>
        </p:spPr>
      </p:pic>
      <p:pic>
        <p:nvPicPr>
          <p:cNvPr id="5" name="Obrázek 4" descr="Obsah obrázku fotka, bílá, černá, vsedě&#10;&#10;Popis byl vytvořen automaticky">
            <a:extLst>
              <a:ext uri="{FF2B5EF4-FFF2-40B4-BE49-F238E27FC236}">
                <a16:creationId xmlns:a16="http://schemas.microsoft.com/office/drawing/2014/main" id="{C35B33B4-F192-4064-A540-9EA039E17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3137" y="1428099"/>
            <a:ext cx="3497829" cy="4854329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1664083-181F-4069-8B3D-2C3DC623065C}"/>
              </a:ext>
            </a:extLst>
          </p:cNvPr>
          <p:cNvSpPr txBox="1"/>
          <p:nvPr/>
        </p:nvSpPr>
        <p:spPr>
          <a:xfrm>
            <a:off x="4796162" y="6254504"/>
            <a:ext cx="331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Gottfriedova dlaha - PCCP</a:t>
            </a:r>
          </a:p>
        </p:txBody>
      </p:sp>
      <p:pic>
        <p:nvPicPr>
          <p:cNvPr id="8" name="Obrázek 7" descr="Obsah obrázku světlo&#10;&#10;Popis byl vytvořen automaticky">
            <a:extLst>
              <a:ext uri="{FF2B5EF4-FFF2-40B4-BE49-F238E27FC236}">
                <a16:creationId xmlns:a16="http://schemas.microsoft.com/office/drawing/2014/main" id="{0810FF7F-584A-45F6-9FF1-7C352A7133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1475" y="1428099"/>
            <a:ext cx="3017520" cy="4273304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9E0D3159-B380-4EEA-A90F-09B3C02CC7E8}"/>
              </a:ext>
            </a:extLst>
          </p:cNvPr>
          <p:cNvSpPr txBox="1"/>
          <p:nvPr/>
        </p:nvSpPr>
        <p:spPr>
          <a:xfrm>
            <a:off x="8711475" y="6254504"/>
            <a:ext cx="2765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DHS – </a:t>
            </a:r>
            <a:r>
              <a:rPr lang="cs-CZ" dirty="0" err="1"/>
              <a:t>Dynamic</a:t>
            </a:r>
            <a:r>
              <a:rPr lang="cs-CZ" dirty="0"/>
              <a:t> hip </a:t>
            </a:r>
            <a:r>
              <a:rPr lang="cs-CZ" dirty="0" err="1"/>
              <a:t>screw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2335FFB-BE72-419D-A86F-C6AE6E6A0B09}"/>
              </a:ext>
            </a:extLst>
          </p:cNvPr>
          <p:cNvSpPr txBox="1"/>
          <p:nvPr/>
        </p:nvSpPr>
        <p:spPr>
          <a:xfrm>
            <a:off x="2106355" y="411943"/>
            <a:ext cx="80313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Chirurgické ošetření </a:t>
            </a:r>
            <a:r>
              <a:rPr lang="cs-CZ" sz="3200" dirty="0" err="1"/>
              <a:t>trochanterických</a:t>
            </a:r>
            <a:r>
              <a:rPr lang="cs-CZ" sz="3200" dirty="0"/>
              <a:t> zlomenin</a:t>
            </a:r>
          </a:p>
        </p:txBody>
      </p:sp>
    </p:spTree>
    <p:extLst>
      <p:ext uri="{BB962C8B-B14F-4D97-AF65-F5344CB8AC3E}">
        <p14:creationId xmlns:p14="http://schemas.microsoft.com/office/powerpoint/2010/main" val="2737272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B542151E-8789-4802-92C8-BDAC3BE19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8692" y="2305899"/>
            <a:ext cx="9144000" cy="1655762"/>
          </a:xfrm>
        </p:spPr>
        <p:txBody>
          <a:bodyPr/>
          <a:lstStyle/>
          <a:p>
            <a:r>
              <a:rPr lang="cs-CZ" dirty="0"/>
              <a:t>Děkuji za zhlédnutí kasuistiky.</a:t>
            </a:r>
          </a:p>
        </p:txBody>
      </p:sp>
    </p:spTree>
    <p:extLst>
      <p:ext uri="{BB962C8B-B14F-4D97-AF65-F5344CB8AC3E}">
        <p14:creationId xmlns:p14="http://schemas.microsoft.com/office/powerpoint/2010/main" val="2828615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BB2FA-DEFB-4D86-BEA7-CB43F216B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014"/>
            <a:ext cx="10515600" cy="1325563"/>
          </a:xfrm>
        </p:spPr>
        <p:txBody>
          <a:bodyPr>
            <a:normAutofit/>
          </a:bodyPr>
          <a:lstStyle/>
          <a:p>
            <a:r>
              <a:rPr lang="cs-CZ" sz="2400" dirty="0"/>
              <a:t>NO: 80-ti letá pacientka byla přivezena RZP na odd. traumatologie po pádu z vlastní výšky. Stěžuje si na bolesti v </a:t>
            </a:r>
            <a:r>
              <a:rPr lang="cs-CZ" sz="2400" dirty="0" err="1"/>
              <a:t>obl</a:t>
            </a:r>
            <a:r>
              <a:rPr lang="cs-CZ" sz="2400" dirty="0"/>
              <a:t>. P kyčelního kloubu, do hlavy ani jiných tělesných partií se neudeřila. Vše si dobře pamatuje.</a:t>
            </a:r>
          </a:p>
        </p:txBody>
      </p:sp>
    </p:spTree>
    <p:extLst>
      <p:ext uri="{BB962C8B-B14F-4D97-AF65-F5344CB8AC3E}">
        <p14:creationId xmlns:p14="http://schemas.microsoft.com/office/powerpoint/2010/main" val="2325042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40D246-DC3C-4241-94AF-7DE8E3437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Anamnéza:  ??</a:t>
            </a:r>
            <a:br>
              <a:rPr lang="cs-CZ" sz="2400" dirty="0"/>
            </a:br>
            <a:br>
              <a:rPr lang="cs-CZ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87803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AC6552E7-1B80-438A-B175-8C49496FE9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3988" y="690162"/>
            <a:ext cx="10096869" cy="5826047"/>
          </a:xfrm>
        </p:spPr>
        <p:txBody>
          <a:bodyPr>
            <a:normAutofit/>
          </a:bodyPr>
          <a:lstStyle/>
          <a:p>
            <a:pPr algn="l"/>
            <a:r>
              <a:rPr lang="cs-CZ" sz="3200" dirty="0"/>
              <a:t>Anamnéza:</a:t>
            </a:r>
          </a:p>
          <a:p>
            <a:r>
              <a:rPr lang="cs-CZ" sz="2000" dirty="0"/>
              <a:t>OA:  </a:t>
            </a:r>
            <a:r>
              <a:rPr lang="cs-CZ" sz="2000" dirty="0" err="1"/>
              <a:t>bdn</a:t>
            </a:r>
            <a:r>
              <a:rPr lang="cs-CZ" sz="2000" dirty="0"/>
              <a:t>, DM II. typu na dietě, arteriální hypertenze, </a:t>
            </a:r>
            <a:r>
              <a:rPr lang="cs-CZ" sz="2000" dirty="0" err="1"/>
              <a:t>hypercholesterolémie</a:t>
            </a:r>
            <a:r>
              <a:rPr lang="cs-CZ" sz="2000" dirty="0"/>
              <a:t>, </a:t>
            </a:r>
            <a:r>
              <a:rPr lang="cs-CZ" sz="2000" dirty="0" err="1"/>
              <a:t>hypothyreoza</a:t>
            </a:r>
            <a:r>
              <a:rPr lang="cs-CZ" sz="2000" dirty="0"/>
              <a:t>, vředová choroba </a:t>
            </a:r>
            <a:r>
              <a:rPr lang="cs-CZ" sz="2000" dirty="0" err="1"/>
              <a:t>gastroduodena</a:t>
            </a:r>
            <a:r>
              <a:rPr lang="cs-CZ" sz="2000" dirty="0"/>
              <a:t>, </a:t>
            </a:r>
            <a:r>
              <a:rPr lang="cs-CZ" sz="2000" dirty="0" err="1"/>
              <a:t>osteoporosa</a:t>
            </a:r>
            <a:endParaRPr lang="cs-CZ" sz="2000" dirty="0"/>
          </a:p>
          <a:p>
            <a:pPr algn="l"/>
            <a:r>
              <a:rPr lang="cs-CZ" sz="2000" dirty="0"/>
              <a:t>               operace: CHCE, APPE, HYE </a:t>
            </a:r>
            <a:r>
              <a:rPr lang="cs-CZ" sz="2000" dirty="0" err="1"/>
              <a:t>propter</a:t>
            </a:r>
            <a:r>
              <a:rPr lang="cs-CZ" sz="2000" dirty="0"/>
              <a:t> uterus </a:t>
            </a:r>
            <a:r>
              <a:rPr lang="cs-CZ" sz="2000" dirty="0" err="1"/>
              <a:t>myomatosus</a:t>
            </a:r>
            <a:endParaRPr lang="cs-CZ" sz="2000" dirty="0"/>
          </a:p>
          <a:p>
            <a:pPr algn="l"/>
            <a:r>
              <a:rPr lang="cs-CZ" sz="2000" dirty="0"/>
              <a:t>               úrazy: fr. </a:t>
            </a:r>
            <a:r>
              <a:rPr lang="cs-CZ" sz="2000" dirty="0" err="1"/>
              <a:t>dist</a:t>
            </a:r>
            <a:r>
              <a:rPr lang="cs-CZ" sz="2000" dirty="0"/>
              <a:t>. radia vlevo – </a:t>
            </a:r>
            <a:r>
              <a:rPr lang="cs-CZ" sz="2000" dirty="0" err="1"/>
              <a:t>konz</a:t>
            </a:r>
            <a:r>
              <a:rPr lang="cs-CZ" sz="2000" dirty="0"/>
              <a:t>. postup</a:t>
            </a:r>
          </a:p>
          <a:p>
            <a:pPr algn="l"/>
            <a:r>
              <a:rPr lang="cs-CZ" sz="2000" dirty="0"/>
              <a:t>      FA: </a:t>
            </a:r>
            <a:r>
              <a:rPr lang="cs-CZ" sz="2000" dirty="0" err="1"/>
              <a:t>Euthyrox</a:t>
            </a:r>
            <a:r>
              <a:rPr lang="cs-CZ" sz="2000" dirty="0"/>
              <a:t> 100ug 1-0-0, </a:t>
            </a:r>
            <a:r>
              <a:rPr lang="cs-CZ" sz="2000" dirty="0" err="1"/>
              <a:t>Helicid</a:t>
            </a:r>
            <a:r>
              <a:rPr lang="cs-CZ" sz="2000" dirty="0"/>
              <a:t> 20mg 1-0-1, </a:t>
            </a:r>
            <a:r>
              <a:rPr lang="cs-CZ" sz="2000" dirty="0" err="1"/>
              <a:t>Atorvastatin</a:t>
            </a:r>
            <a:r>
              <a:rPr lang="cs-CZ" sz="2000" dirty="0"/>
              <a:t> 20mg 0-0-1,</a:t>
            </a:r>
          </a:p>
          <a:p>
            <a:pPr algn="l"/>
            <a:r>
              <a:rPr lang="cs-CZ" sz="2000" dirty="0"/>
              <a:t>             </a:t>
            </a:r>
            <a:r>
              <a:rPr lang="cs-CZ" sz="2000" dirty="0" err="1"/>
              <a:t>Agen</a:t>
            </a:r>
            <a:r>
              <a:rPr lang="cs-CZ" sz="2000" dirty="0"/>
              <a:t> 5mg 1-0-0, </a:t>
            </a:r>
            <a:r>
              <a:rPr lang="cs-CZ" sz="2000" dirty="0" err="1"/>
              <a:t>Vigantol</a:t>
            </a:r>
            <a:r>
              <a:rPr lang="cs-CZ" sz="2000" dirty="0"/>
              <a:t> </a:t>
            </a:r>
            <a:r>
              <a:rPr lang="cs-CZ" sz="2000" dirty="0" err="1"/>
              <a:t>gtt</a:t>
            </a:r>
            <a:r>
              <a:rPr lang="cs-CZ" sz="2000" dirty="0"/>
              <a:t> 20kapek 1x týdně v pondělí, </a:t>
            </a:r>
            <a:r>
              <a:rPr lang="cs-CZ" sz="2000" dirty="0" err="1"/>
              <a:t>Calcium</a:t>
            </a:r>
            <a:r>
              <a:rPr lang="cs-CZ" sz="2000" dirty="0"/>
              <a:t> 500mg 1-0-1</a:t>
            </a:r>
          </a:p>
          <a:p>
            <a:pPr algn="l"/>
            <a:r>
              <a:rPr lang="cs-CZ" sz="2000" dirty="0"/>
              <a:t>      AA: pacientka neguje alergii na léky či antiseptické přípravky</a:t>
            </a:r>
          </a:p>
          <a:p>
            <a:pPr algn="l"/>
            <a:r>
              <a:rPr lang="cs-CZ" sz="2000" dirty="0"/>
              <a:t>      Abusus: nekuřačka, alkohol 1x týdně 2dcl vína</a:t>
            </a:r>
          </a:p>
          <a:p>
            <a:pPr algn="l"/>
            <a:r>
              <a:rPr lang="cs-CZ" sz="2000" dirty="0"/>
              <a:t>      RA: otec zamřel v 79letech na ca plic, matka v 83 na AIM, sourozence nikdy neměla</a:t>
            </a:r>
          </a:p>
          <a:p>
            <a:pPr algn="l"/>
            <a:r>
              <a:rPr lang="cs-CZ" sz="2000" dirty="0"/>
              <a:t>      PSA: nyní v důchodu, pracovala jako státní úřednice, t.č. v pečovatelském domě</a:t>
            </a:r>
          </a:p>
          <a:p>
            <a:pPr algn="l"/>
            <a:r>
              <a:rPr lang="cs-CZ" sz="2000" dirty="0"/>
              <a:t>      Cestovatelská anamnéza: v posledních několika letech neopustila ČR</a:t>
            </a:r>
          </a:p>
          <a:p>
            <a:pPr algn="l"/>
            <a:r>
              <a:rPr lang="cs-CZ" sz="2000" dirty="0"/>
              <a:t>           </a:t>
            </a:r>
          </a:p>
        </p:txBody>
      </p:sp>
    </p:spTree>
    <p:extLst>
      <p:ext uri="{BB962C8B-B14F-4D97-AF65-F5344CB8AC3E}">
        <p14:creationId xmlns:p14="http://schemas.microsoft.com/office/powerpoint/2010/main" val="1251957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81ABBF-6CF8-4D1E-80D6-DF74765F7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Klinické vyšetření zaměřené zejména na PDK – obraz fr. </a:t>
            </a:r>
            <a:r>
              <a:rPr lang="cs-CZ" sz="2400" dirty="0" err="1"/>
              <a:t>prox</a:t>
            </a:r>
            <a:r>
              <a:rPr lang="cs-CZ" sz="2400" dirty="0"/>
              <a:t> femuru ???</a:t>
            </a:r>
          </a:p>
        </p:txBody>
      </p:sp>
    </p:spTree>
    <p:extLst>
      <p:ext uri="{BB962C8B-B14F-4D97-AF65-F5344CB8AC3E}">
        <p14:creationId xmlns:p14="http://schemas.microsoft.com/office/powerpoint/2010/main" val="1903273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>
            <a:extLst>
              <a:ext uri="{FF2B5EF4-FFF2-40B4-BE49-F238E27FC236}">
                <a16:creationId xmlns:a16="http://schemas.microsoft.com/office/drawing/2014/main" id="{D0AE970B-2AF8-4AFD-BC9D-2CBEE62F93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5223" y="681284"/>
            <a:ext cx="9144000" cy="5293387"/>
          </a:xfrm>
        </p:spPr>
        <p:txBody>
          <a:bodyPr/>
          <a:lstStyle/>
          <a:p>
            <a:pPr algn="l"/>
            <a:r>
              <a:rPr lang="cs-CZ" dirty="0"/>
              <a:t>Klinické vyšetření:</a:t>
            </a:r>
          </a:p>
          <a:p>
            <a:pPr algn="l"/>
            <a:endParaRPr lang="cs-CZ" sz="2000" dirty="0"/>
          </a:p>
          <a:p>
            <a:pPr algn="l"/>
            <a:r>
              <a:rPr lang="cs-CZ" sz="2000" dirty="0"/>
              <a:t>Pohled – srovnání symetrie DKK, PDK zkrácená, zevně rotovaná – způsobeno tonem </a:t>
            </a:r>
            <a:r>
              <a:rPr lang="cs-CZ" sz="2000" dirty="0" err="1"/>
              <a:t>pelvifemorálních</a:t>
            </a:r>
            <a:r>
              <a:rPr lang="cs-CZ" sz="2000" dirty="0"/>
              <a:t> svalů</a:t>
            </a:r>
          </a:p>
          <a:p>
            <a:pPr algn="l"/>
            <a:r>
              <a:rPr lang="cs-CZ" sz="2000" dirty="0"/>
              <a:t>Trofické změny – normální kožní kolorit, ochlupení symetrické, bez otoku a BEZ hematomu</a:t>
            </a:r>
          </a:p>
          <a:p>
            <a:pPr algn="l"/>
            <a:endParaRPr lang="cs-CZ" sz="2000" dirty="0"/>
          </a:p>
          <a:p>
            <a:pPr algn="l"/>
            <a:r>
              <a:rPr lang="cs-CZ" sz="2000" dirty="0"/>
              <a:t>Pohmat – </a:t>
            </a:r>
            <a:r>
              <a:rPr lang="cs-CZ" sz="2000" dirty="0" err="1"/>
              <a:t>palp</a:t>
            </a:r>
            <a:r>
              <a:rPr lang="cs-CZ" sz="2000" dirty="0"/>
              <a:t>. bolestivost nad velkým trochanterem vpravo, pulzace do periferie zachovány</a:t>
            </a:r>
          </a:p>
          <a:p>
            <a:pPr algn="l"/>
            <a:endParaRPr lang="cs-CZ" sz="2000" dirty="0"/>
          </a:p>
          <a:p>
            <a:pPr algn="l"/>
            <a:r>
              <a:rPr lang="cs-CZ" sz="2000" dirty="0"/>
              <a:t>Pacientka pro bolesti není schopna provést elevaci PDK</a:t>
            </a:r>
          </a:p>
        </p:txBody>
      </p:sp>
    </p:spTree>
    <p:extLst>
      <p:ext uri="{BB962C8B-B14F-4D97-AF65-F5344CB8AC3E}">
        <p14:creationId xmlns:p14="http://schemas.microsoft.com/office/powerpoint/2010/main" val="418354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8D4FC4-59B8-436B-991E-ED77E5A7B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546" y="55611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Paraklinická</a:t>
            </a:r>
            <a:r>
              <a:rPr lang="cs-CZ" dirty="0"/>
              <a:t> vyšetření – zobrazovací metody? Jaké?</a:t>
            </a:r>
          </a:p>
          <a:p>
            <a:pPr marL="0" indent="0">
              <a:buNone/>
            </a:pPr>
            <a:r>
              <a:rPr lang="cs-CZ" dirty="0"/>
              <a:t>                                        - laboratorní vyšetření ano či ne ? </a:t>
            </a:r>
          </a:p>
          <a:p>
            <a:pPr marL="0" indent="0">
              <a:buNone/>
            </a:pPr>
            <a:r>
              <a:rPr lang="cs-CZ" dirty="0"/>
              <a:t>                                        - speciální </a:t>
            </a:r>
            <a:r>
              <a:rPr lang="cs-CZ" dirty="0" err="1"/>
              <a:t>paraklinická</a:t>
            </a:r>
            <a:r>
              <a:rPr lang="cs-CZ" dirty="0"/>
              <a:t> vyšetření ?</a:t>
            </a:r>
          </a:p>
        </p:txBody>
      </p:sp>
    </p:spTree>
    <p:extLst>
      <p:ext uri="{BB962C8B-B14F-4D97-AF65-F5344CB8AC3E}">
        <p14:creationId xmlns:p14="http://schemas.microsoft.com/office/powerpoint/2010/main" val="654624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398C0A-78F7-4176-B463-C6C642A3C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646" y="422953"/>
            <a:ext cx="10515600" cy="5800294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Paraklinická</a:t>
            </a:r>
            <a:r>
              <a:rPr lang="cs-CZ" dirty="0"/>
              <a:t> vyšetření při </a:t>
            </a:r>
            <a:r>
              <a:rPr lang="cs-CZ" dirty="0" err="1"/>
              <a:t>suspekci</a:t>
            </a:r>
            <a:r>
              <a:rPr lang="cs-CZ" dirty="0"/>
              <a:t> na fr. </a:t>
            </a:r>
            <a:r>
              <a:rPr lang="cs-CZ" dirty="0" err="1"/>
              <a:t>prox</a:t>
            </a:r>
            <a:r>
              <a:rPr lang="cs-CZ" dirty="0"/>
              <a:t> femuru: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dirty="0"/>
              <a:t>RTG – základní a stěžejní </a:t>
            </a:r>
            <a:r>
              <a:rPr lang="cs-CZ" sz="2400" dirty="0" err="1"/>
              <a:t>paraklinické</a:t>
            </a:r>
            <a:r>
              <a:rPr lang="cs-CZ" sz="2400" dirty="0"/>
              <a:t> vyšetření, dále CT – 3D rekonstrukce – při nejasnosti stabilní x nestabilní zlomenina, upřesnění jednotlivých fragmentů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000" dirty="0"/>
              <a:t>Další </a:t>
            </a:r>
            <a:r>
              <a:rPr lang="cs-CZ" sz="2000" dirty="0" err="1"/>
              <a:t>paraklinická</a:t>
            </a:r>
            <a:r>
              <a:rPr lang="cs-CZ" sz="2000" dirty="0"/>
              <a:t> vyšetření nejsou diagnostická, ale jsou nutná jako předoperační vyšetření:</a:t>
            </a:r>
          </a:p>
          <a:p>
            <a:pPr marL="0" indent="0">
              <a:buNone/>
            </a:pPr>
            <a:r>
              <a:rPr lang="cs-CZ" sz="2400" dirty="0"/>
              <a:t>Laboratorní vyšetření krve – základní biochemie – ionty, urea, kreatinin, JE,  CRP</a:t>
            </a:r>
          </a:p>
          <a:p>
            <a:pPr marL="0" indent="0">
              <a:buNone/>
            </a:pPr>
            <a:r>
              <a:rPr lang="cs-CZ" sz="2400" dirty="0"/>
              <a:t>                                                                                        - krevní obraz</a:t>
            </a:r>
          </a:p>
          <a:p>
            <a:pPr marL="0" indent="0">
              <a:buNone/>
            </a:pPr>
            <a:r>
              <a:rPr lang="cs-CZ" sz="2400" dirty="0"/>
              <a:t>                                                                                        - koagulace – INR, </a:t>
            </a:r>
            <a:r>
              <a:rPr lang="cs-CZ" sz="2400" dirty="0" err="1"/>
              <a:t>aPTT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RTG S+P</a:t>
            </a:r>
          </a:p>
          <a:p>
            <a:pPr marL="0" indent="0">
              <a:buNone/>
            </a:pPr>
            <a:r>
              <a:rPr lang="cs-CZ" sz="2400" dirty="0"/>
              <a:t>Speciální vyšetřovací metody – indikovány pouze u vybraných pacientů jako nezbytné před operačním výkonem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99203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EF837E-8636-4930-B472-528A23BDF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87784"/>
          </a:xfrm>
        </p:spPr>
        <p:txBody>
          <a:bodyPr>
            <a:normAutofit/>
          </a:bodyPr>
          <a:lstStyle/>
          <a:p>
            <a:br>
              <a:rPr lang="cs-CZ" sz="2800" dirty="0"/>
            </a:br>
            <a:br>
              <a:rPr lang="cs-CZ" sz="2800" dirty="0"/>
            </a:br>
            <a:endParaRPr lang="cs-CZ" sz="2800" dirty="0"/>
          </a:p>
        </p:txBody>
      </p:sp>
      <p:pic>
        <p:nvPicPr>
          <p:cNvPr id="5" name="Obrázek 4" descr="Obsah obrázku stojící, bílá&#10;&#10;Popis byl vytvořen automaticky">
            <a:extLst>
              <a:ext uri="{FF2B5EF4-FFF2-40B4-BE49-F238E27FC236}">
                <a16:creationId xmlns:a16="http://schemas.microsoft.com/office/drawing/2014/main" id="{FB1096BB-6B01-40BF-8327-D1AB3D4260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413" y="365125"/>
            <a:ext cx="4172442" cy="5108640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50071ED3-AD75-430F-B50E-5F0276C7BEF4}"/>
              </a:ext>
            </a:extLst>
          </p:cNvPr>
          <p:cNvSpPr txBox="1"/>
          <p:nvPr/>
        </p:nvSpPr>
        <p:spPr>
          <a:xfrm>
            <a:off x="2468056" y="5733666"/>
            <a:ext cx="7084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Nestabilní </a:t>
            </a:r>
            <a:r>
              <a:rPr lang="cs-CZ" dirty="0" err="1"/>
              <a:t>pertrochanterická</a:t>
            </a:r>
            <a:r>
              <a:rPr lang="cs-CZ" dirty="0"/>
              <a:t> fr. s odlomením malého trochanteru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ADB4AFF-0264-4753-B84B-B6646DB788E3}"/>
              </a:ext>
            </a:extLst>
          </p:cNvPr>
          <p:cNvSpPr txBox="1"/>
          <p:nvPr/>
        </p:nvSpPr>
        <p:spPr>
          <a:xfrm>
            <a:off x="248575" y="755002"/>
            <a:ext cx="2858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RTG nález pacientky</a:t>
            </a:r>
          </a:p>
        </p:txBody>
      </p:sp>
    </p:spTree>
    <p:extLst>
      <p:ext uri="{BB962C8B-B14F-4D97-AF65-F5344CB8AC3E}">
        <p14:creationId xmlns:p14="http://schemas.microsoft.com/office/powerpoint/2010/main" val="29238983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558</Words>
  <Application>Microsoft Office PowerPoint</Application>
  <PresentationFormat>Širokoúhlá obrazovka</PresentationFormat>
  <Paragraphs>59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Zlomeniny proximálního femuru</vt:lpstr>
      <vt:lpstr>NO: 80-ti letá pacientka byla přivezena RZP na odd. traumatologie po pádu z vlastní výšky. Stěžuje si na bolesti v obl. P kyčelního kloubu, do hlavy ani jiných tělesných partií se neudeřila. Vše si dobře pamatuje.</vt:lpstr>
      <vt:lpstr>Anamnéza:  ??  </vt:lpstr>
      <vt:lpstr>Prezentace aplikace PowerPoint</vt:lpstr>
      <vt:lpstr>Klinické vyšetření zaměřené zejména na PDK – obraz fr. prox femuru ???</vt:lpstr>
      <vt:lpstr>Prezentace aplikace PowerPoint</vt:lpstr>
      <vt:lpstr>Prezentace aplikace PowerPoint</vt:lpstr>
      <vt:lpstr>Prezentace aplikace PowerPoint</vt:lpstr>
      <vt:lpstr> 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Zlomeniny proximální femuru</dc:title>
  <dc:creator>Lukáš</dc:creator>
  <cp:lastModifiedBy>Lukáš</cp:lastModifiedBy>
  <cp:revision>22</cp:revision>
  <dcterms:created xsi:type="dcterms:W3CDTF">2020-03-26T07:37:46Z</dcterms:created>
  <dcterms:modified xsi:type="dcterms:W3CDTF">2020-03-26T17:11:58Z</dcterms:modified>
</cp:coreProperties>
</file>