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CF7BA3-2FF4-55B0-6FC8-6EB107F91FEF}" name="Ivo Macek" initials="IM" userId="S::macek@muzeumprahy.cz::d59ba5f0-95a8-47c7-a210-f6660f1855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28B28-458D-49A1-BC90-B0CFD0BEE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E1B8B1-46FA-4256-8597-676D6CF18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4313F7-D3E8-4738-8D2F-B0FA91BC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409-062B-4844-858A-0568DDC72221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6DBA00-78D2-4207-9A0D-3F5239F6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2C6F77-31D7-4C25-8583-1C73170B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072-F6B2-4F46-9EB1-85BDF8D6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54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1CCA3-7C85-440B-9582-4605C140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D0B8EEA-7CB4-4E1A-A3E0-47D3567C7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385ED4-7A40-45F8-AD7B-AB988DE7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409-062B-4844-858A-0568DDC72221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C148ED-603B-4D64-A284-1B47B36A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5E0C60-7462-4E3B-9AD2-67225C8C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072-F6B2-4F46-9EB1-85BDF8D6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9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DC9A0E2-11AA-410B-8611-9290CFBDF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0E30581-5F53-415A-89B5-3C9967371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AC8711-208A-41DA-A54F-14B6311A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409-062B-4844-858A-0568DDC72221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AE7403-A50C-4256-9051-45305781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48C579-751F-45D2-937B-DF53E152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072-F6B2-4F46-9EB1-85BDF8D6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27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2FB486-75A9-4773-8670-8720B0D5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41F437-9E0F-4E7D-A4E8-16655D0BC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A2C19C-0842-45AE-B0D4-C4CC966A6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409-062B-4844-858A-0568DDC72221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B9F71D-5895-4018-A495-1FC6E9A0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B8B414-1ED2-490C-9B4C-7E5D0AC6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072-F6B2-4F46-9EB1-85BDF8D6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4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D77AE-1639-4F9C-9BD3-FC00B031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5B87F2-07D9-4D8F-B12F-755AD2B23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B9AF9A-7F81-44D9-AFD0-7E373DD2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409-062B-4844-858A-0568DDC72221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8C6E92-A98B-4E01-B909-363C7052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54F243-7098-44A9-B2CA-B85C76E8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072-F6B2-4F46-9EB1-85BDF8D6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24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55FAE-0282-4C84-8213-6DDA34A7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EEBBB-385B-453A-A04C-D6835CB1D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DE9A1D-C4F6-4781-B7A8-65AA17ECE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D8D4725-5191-487D-87C4-53729E5F5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409-062B-4844-858A-0568DDC72221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C96111-EB5E-4053-87CD-F23410FB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B7CD54-33F5-4F4C-A6EC-B7F87D28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072-F6B2-4F46-9EB1-85BDF8D6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9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03D24-D9A8-4229-AA80-00383CEA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3E6EC5-CC39-4678-BBFB-C2678B57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7408B4-6B7E-473F-AD0F-D788A0E08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20511B9-F75E-411F-8684-4347FFCC6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77EDEC2-C1BC-44F0-ADE2-44ECB3250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CEFB936-E181-4AF6-A432-BD045A46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409-062B-4844-858A-0568DDC72221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6792D80-AB20-4800-B90B-50C3FFB5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2C1D38E-129A-4B0F-9ECF-4DC002D4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072-F6B2-4F46-9EB1-85BDF8D6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9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87AF6-5644-48B9-A53F-3EAC3889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9119CD5-6C40-4EFD-9248-D5381E5B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409-062B-4844-858A-0568DDC72221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0FE716-9849-4E4B-A079-B5DFD9464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8BFDC6-0404-4566-AA5A-4A0DE092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072-F6B2-4F46-9EB1-85BDF8D6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70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A234C07-85BF-4AAD-8E7E-39900424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409-062B-4844-858A-0568DDC72221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9ECF76-1DFD-4409-A787-43AFB4F0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887367-6049-46D3-9B1C-80D3FD23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072-F6B2-4F46-9EB1-85BDF8D6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83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46197-DBB4-4EFD-82E0-702E2CE5C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C71B9B-26D5-4FF2-9860-B835376AD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4DF02D-600B-4A73-9A50-1959AC0AA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A1E0A5-DC49-4BF6-BF84-448F6632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409-062B-4844-858A-0568DDC72221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DD4A0A-C766-4107-B3C7-9A75EF67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624FA1-CFF4-47D3-9634-0A3D203A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072-F6B2-4F46-9EB1-85BDF8D6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5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28323-63B7-4A2C-BA01-E85097F40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E7B4F27-E32C-42D6-B7FE-FADF3A91E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9A1DF8-ECE6-4D7B-A940-D050EC775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20A3D7-B2B9-45CC-BC86-D045DE7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409-062B-4844-858A-0568DDC72221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E88EDE-0A44-4C50-B76E-39E389C8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456E1A-0061-4F0C-9666-18A924D8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072-F6B2-4F46-9EB1-85BDF8D6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4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95FCE42-9C47-4D58-BB5D-F9BF67B8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F66A07-1D81-4FE4-A090-C6EB4E2B1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141781-C629-460A-AB47-52F6BD3C9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7E409-062B-4844-858A-0568DDC72221}" type="datetimeFigureOut">
              <a:rPr lang="cs-CZ" smtClean="0"/>
              <a:t>22.02.2025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3619C3-2410-478E-8905-EF3E4621B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8541F1-3199-4C64-A46D-FB720AF5F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1072-F6B2-4F46-9EB1-85BDF8D62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68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F292F-5C2C-4F94-A340-6148E26DF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Management kulturních institucí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349769-74B6-4C94-BDA1-D6A6C6EDA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Letní semestr 2024/2025</a:t>
            </a:r>
          </a:p>
        </p:txBody>
      </p:sp>
    </p:spTree>
    <p:extLst>
      <p:ext uri="{BB962C8B-B14F-4D97-AF65-F5344CB8AC3E}">
        <p14:creationId xmlns:p14="http://schemas.microsoft.com/office/powerpoint/2010/main" val="16786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8CA46-CB73-4CAD-B5F1-831CADAF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obsahem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753E28-33FA-4784-B64A-DDAEB0533C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oblasti: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základní informace o struktuře institucí a jejich legislativní a organizační zakotvení,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konkrétní oblasti práce v rámci managementu (finance, personalistika, projektové řízení vs. institucionální přístup),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komunikace a propagace, včetně krizového řízení.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C8E32DB-D024-4E0F-81B0-D29F929107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3878"/>
            <a:ext cx="5181600" cy="3454831"/>
          </a:xfrm>
        </p:spPr>
      </p:pic>
    </p:spTree>
    <p:extLst>
      <p:ext uri="{BB962C8B-B14F-4D97-AF65-F5344CB8AC3E}">
        <p14:creationId xmlns:p14="http://schemas.microsoft.com/office/powerpoint/2010/main" val="311574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BF42B-03D1-443D-BF4A-0B909185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oblasti témata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AADC9-9065-4D0A-83FA-45CBDA9DFF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Druhy kulturních institucí podle zaměření, právní subjektivity a zřizovatele.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vším hledej lidi (HR)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Interní komunikace – aneb už brzy ve vašem muzeu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Intranety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Setkání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cs-CZ" sz="16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0935E4-BD22-4484-93EF-7820656E3B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Finanční zdroje, struktura financování.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Sponzoring, fundraising.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Náš návštěvník – náš pán (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customer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care)</a:t>
            </a:r>
            <a:endParaRPr lang="cs-CZ" sz="2400" strike="sngStrik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Krizové řízení a mimořádné situace.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Muzeum 2.0 – nová vizuální identita</a:t>
            </a:r>
            <a:endParaRPr lang="cs-CZ" sz="2400" strike="sngStrik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58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C51E1-467D-44CB-9D47-F8EAC21A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5"/>
            <a:ext cx="10934350" cy="1325563"/>
          </a:xfrm>
        </p:spPr>
        <p:txBody>
          <a:bodyPr/>
          <a:lstStyle/>
          <a:p>
            <a:r>
              <a:rPr lang="en-US" dirty="0"/>
              <a:t>K</a:t>
            </a:r>
            <a:r>
              <a:rPr lang="cs-CZ" dirty="0" err="1"/>
              <a:t>onkrétní</a:t>
            </a:r>
            <a:r>
              <a:rPr lang="cs-CZ" dirty="0"/>
              <a:t> oblasti – příklady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2815A4-D12A-4289-A7A7-52422EBE1D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Bezpečnost a krizové řízení</a:t>
            </a:r>
          </a:p>
          <a:p>
            <a:pPr lvl="1"/>
            <a:r>
              <a:rPr lang="cs-CZ" dirty="0"/>
              <a:t>Krizové plány</a:t>
            </a:r>
          </a:p>
          <a:p>
            <a:pPr lvl="1"/>
            <a:r>
              <a:rPr lang="cs-CZ" dirty="0"/>
              <a:t>Krizové situace – povodně, krádež</a:t>
            </a:r>
          </a:p>
          <a:p>
            <a:r>
              <a:rPr lang="cs-CZ" dirty="0"/>
              <a:t>Personalistika </a:t>
            </a:r>
          </a:p>
          <a:p>
            <a:pPr lvl="1"/>
            <a:r>
              <a:rPr lang="cs-CZ" dirty="0"/>
              <a:t>Organizační změny</a:t>
            </a:r>
          </a:p>
          <a:p>
            <a:pPr lvl="1"/>
            <a:r>
              <a:rPr lang="cs-CZ" dirty="0"/>
              <a:t>HR</a:t>
            </a:r>
          </a:p>
          <a:p>
            <a:r>
              <a:rPr lang="cs-CZ" dirty="0"/>
              <a:t>Řízení vědy a výzkumu</a:t>
            </a:r>
          </a:p>
          <a:p>
            <a:pPr lvl="1"/>
            <a:r>
              <a:rPr lang="cs-CZ" dirty="0"/>
              <a:t>Institucionální financování</a:t>
            </a:r>
          </a:p>
          <a:p>
            <a:pPr lvl="1"/>
            <a:r>
              <a:rPr lang="cs-CZ" dirty="0"/>
              <a:t>Projektové financování</a:t>
            </a:r>
          </a:p>
          <a:p>
            <a:r>
              <a:rPr lang="cs-CZ" dirty="0"/>
              <a:t>Sponzoring a fundraising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FBAD239-C028-42AB-B8DE-2983E5A010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50" y="2106299"/>
            <a:ext cx="5218057" cy="3472380"/>
          </a:xfrm>
        </p:spPr>
      </p:pic>
    </p:spTree>
    <p:extLst>
      <p:ext uri="{BB962C8B-B14F-4D97-AF65-F5344CB8AC3E}">
        <p14:creationId xmlns:p14="http://schemas.microsoft.com/office/powerpoint/2010/main" val="24715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71543-41B6-4131-9DEF-85323234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– 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743164-C249-4624-B5E7-8BBD9654C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451" y="1825625"/>
            <a:ext cx="6158387" cy="47849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Lord D. G.,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Manual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Museum Management: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for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Museum in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Dynamic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Change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Third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Edition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Půček J. M., Ochrana F., Plaček M., Museum management: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Opportunities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Threats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for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Successful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Museums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2021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Barry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Bryan W.,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Strategic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Planning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Workbook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for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Nonprofit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Organizations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Saint Paul: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Amherst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H.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Wilder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Foundation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2008.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Dubberly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Sara,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Organizing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Your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Museum: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Essentials, Washington DC: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American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Association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Museums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2004.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Moore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Kevin, Museum Management, London, New York: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Routledge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1994.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Ochrana, František; Michal Plaček; Milan Jan Půček, Management a hospodaření muzeí, Praha: Karolinum 2018.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Pernica, Petr, Nový pohled na kulturu – Logistika kultury, Praha: Academia 2017.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Rektořík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Jaroslav, Vladimír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Hyánek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Simona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Škarabelová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Růžena Lukášová, Jiří Winkler, Hana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Jurajdová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Jarmila Fojtíková a Zuzana Prouzová. Organizace neziskového sektoru. Základy ekonomiky, teorie a řízení. Třetí vydání. Praha: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Ekopress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s.r.o., K Mostu 124, Praha 4, 2010. 188 s.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Svoboda František,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Škarabelová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Simona, Ekonomika kultury, Brno: Masarykova Univerzita 2020.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Škarabelová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Simona. Když se řekne nezisková organizace. 1. vydání. Brno: Masarykova univerzita 2002. 130 s.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Zlámal, Jaroslav a kol., Management – základy managementu, Praha: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Computer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Media 2020.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5CF353E-494F-493E-BCFC-541FB39888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838" y="1825625"/>
            <a:ext cx="4068323" cy="4351338"/>
          </a:xfrm>
        </p:spPr>
      </p:pic>
    </p:spTree>
    <p:extLst>
      <p:ext uri="{BB962C8B-B14F-4D97-AF65-F5344CB8AC3E}">
        <p14:creationId xmlns:p14="http://schemas.microsoft.com/office/powerpoint/2010/main" val="310639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2794A-1CE4-4C09-81AF-837EDADD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9047E6-9410-4B12-8716-C37003E96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396" y="1825625"/>
            <a:ext cx="5407404" cy="46672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Vyhláška č. 66/1988 Sb., kterou se provádí zákon č. 20/1987 Sb., o státní památkové péči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Vyhláška Ministerstva kultury č. 275/20 00 Sb., kterou se provádí zákon č. 122/2000 Sb., o ochraně sbírek muzejní povahy a o změně některých dalších zákonů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Vyhláška č. 645/2004 Sb., kterou se provádějí některá ustanovení zákona o archivnictví a spisové službě a o změně některých zákonů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Vyhláška č. 645/2004 Sb., kterou se provádějí některá ustanovení zákona o archivnictví a spisové službě a o změně některých zákonů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Zákon č. 320/2001 Sb., o finanční kontrole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Zákon č. 219/2000 Sb., o majetku státu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Zákon č. 563/199 Sb., o účetnictví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Zákon č. 122/2000 Sb., o ochraně sbírek muzejní povahy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Zákon č. 250/2000 Sb. o rozpočtových pravidlech územních rozpočtů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Zákon č. 416/2004Sb. - vyhláška, kterou se provádí zákon č. 320/2001 o finanční kontrole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Zákon č. 134/2016 sb. – o zadávání veřejných zakázek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DA43E3A-3364-49E8-AD60-573E66FDF7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3878"/>
            <a:ext cx="5181600" cy="3454831"/>
          </a:xfrm>
        </p:spPr>
      </p:pic>
    </p:spTree>
    <p:extLst>
      <p:ext uri="{BB962C8B-B14F-4D97-AF65-F5344CB8AC3E}">
        <p14:creationId xmlns:p14="http://schemas.microsoft.com/office/powerpoint/2010/main" val="46248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7E6EE-FE17-4322-A323-A4B0C5046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Atestace – projekt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D7E0E5-07A3-4009-8906-6A9D76B1F4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Kombinovaní studenti muzejních studií</a:t>
            </a:r>
          </a:p>
          <a:p>
            <a:pPr lvl="1"/>
            <a:r>
              <a:rPr lang="cs-CZ" dirty="0"/>
              <a:t>Individuální úkol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7A19631A-41CB-4D1D-91C0-3FDD86A969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3878"/>
            <a:ext cx="5181600" cy="3454831"/>
          </a:xfrm>
        </p:spPr>
      </p:pic>
      <p:pic>
        <p:nvPicPr>
          <p:cNvPr id="5" name="Zástupný obsah 8">
            <a:extLst>
              <a:ext uri="{FF2B5EF4-FFF2-40B4-BE49-F238E27FC236}">
                <a16:creationId xmlns:a16="http://schemas.microsoft.com/office/drawing/2014/main" id="{22073023-7688-4C8F-A04A-634222E7A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11269"/>
            <a:ext cx="5181600" cy="33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887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587</Words>
  <Application>Microsoft Office PowerPoint</Application>
  <PresentationFormat>Širokoúhlá obrazovka</PresentationFormat>
  <Paragraphs>56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Management kulturních institucí</vt:lpstr>
      <vt:lpstr>Co je obsahem předmětu</vt:lpstr>
      <vt:lpstr>Základní oblasti témata</vt:lpstr>
      <vt:lpstr>Konkrétní oblasti – příklady </vt:lpstr>
      <vt:lpstr>Literatura – zdroje </vt:lpstr>
      <vt:lpstr>Legislativa</vt:lpstr>
      <vt:lpstr>Atestace – projekt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kulturních institucí</dc:title>
  <dc:creator>Stehlík Michal</dc:creator>
  <cp:lastModifiedBy>Stehlík Michal</cp:lastModifiedBy>
  <cp:revision>10</cp:revision>
  <dcterms:created xsi:type="dcterms:W3CDTF">2025-02-04T12:48:15Z</dcterms:created>
  <dcterms:modified xsi:type="dcterms:W3CDTF">2025-02-22T13:45:16Z</dcterms:modified>
</cp:coreProperties>
</file>