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69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9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4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1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0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4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2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2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4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FAB0-161A-4E8F-B299-20681F87E3A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C778-BF7E-437D-ACAB-373F8A8E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8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09" y="689229"/>
            <a:ext cx="7200900" cy="56407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884" y="492370"/>
            <a:ext cx="4332307" cy="3309610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à la littérature belge d’expression française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C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Symbolisme</a:t>
            </a:r>
          </a:p>
          <a:p>
            <a:r>
              <a:rPr lang="fr-FR" sz="3200" dirty="0">
                <a:solidFill>
                  <a:srgbClr val="00C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r>
              <a:rPr lang="fr-FR" sz="3200" dirty="0">
                <a:solidFill>
                  <a:srgbClr val="00C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Surréalisme</a:t>
            </a:r>
          </a:p>
        </p:txBody>
      </p:sp>
    </p:spTree>
    <p:extLst>
      <p:ext uri="{BB962C8B-B14F-4D97-AF65-F5344CB8AC3E}">
        <p14:creationId xmlns:p14="http://schemas.microsoft.com/office/powerpoint/2010/main" val="288117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DD074A4-11A7-493D-A15F-CB9866805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6C0BF2-E2AC-4D97-86B7-CA37919F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21177"/>
            <a:ext cx="5759116" cy="116050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Affaire de Louvain - une université francophone en territoire flamand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2C5AF9-49E5-4635-BC5C-4257D6FFA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58" y="1481682"/>
            <a:ext cx="5782642" cy="4862847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Belges francophones le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Walen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buiten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Belges néerlandophones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Leuven Vlaams</a:t>
            </a: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5 novembre 1967 et le 31 mars 1968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flamandisation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l'Université catholique de Louvain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scission entre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Katholieke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Universiteit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Leuven (KUL) et l'Université catholique de Louvain (UCL)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20 octobre 1972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première rentrée académique eut lieu à Louvain-la-Neuve</a:t>
            </a:r>
          </a:p>
        </p:txBody>
      </p:sp>
    </p:spTree>
    <p:extLst>
      <p:ext uri="{BB962C8B-B14F-4D97-AF65-F5344CB8AC3E}">
        <p14:creationId xmlns:p14="http://schemas.microsoft.com/office/powerpoint/2010/main" val="77636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39D180AA-9ED2-4458-BB64-C6384E6C3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86" y="262001"/>
            <a:ext cx="5638800" cy="3954209"/>
          </a:xfrm>
          <a:prstGeom prst="rect">
            <a:avLst/>
          </a:pr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D9D70FB-239E-46A0-8196-9D3A8853F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5" y="317437"/>
            <a:ext cx="5772150" cy="3843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EB9361-9373-456F-8DB7-1F8BB0AD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 Katholieke Universiteit Leuven</a:t>
            </a:r>
          </a:p>
        </p:txBody>
      </p:sp>
    </p:spTree>
    <p:extLst>
      <p:ext uri="{BB962C8B-B14F-4D97-AF65-F5344CB8AC3E}">
        <p14:creationId xmlns:p14="http://schemas.microsoft.com/office/powerpoint/2010/main" val="134199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2ECC95-8004-479B-AC95-BFAAB13ED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8" y="170743"/>
            <a:ext cx="5715000" cy="4286250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EB19515A-099B-4833-8646-5F736C44F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3" y="397664"/>
            <a:ext cx="5852160" cy="39867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ABFDAE-7B9D-4C2D-9B76-C6E58F8A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Université catholique de Louvain</a:t>
            </a:r>
          </a:p>
        </p:txBody>
      </p:sp>
    </p:spTree>
    <p:extLst>
      <p:ext uri="{BB962C8B-B14F-4D97-AF65-F5344CB8AC3E}">
        <p14:creationId xmlns:p14="http://schemas.microsoft.com/office/powerpoint/2010/main" val="277144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5BFE0EEE-EABC-41F6-A787-731AF9936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13074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44D112-76B8-4298-A223-D521E1866A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r="9178" b="-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072B175-3F8C-4820-A234-1BA801005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r="5011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75E5F6-8EBF-4186-AFC1-E9C2DE26AC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r="11526" b="-1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00A8BF-7B21-43F6-87EA-EF74599C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Louvain-la-Neuve, ville des années 70</a:t>
            </a:r>
          </a:p>
        </p:txBody>
      </p:sp>
    </p:spTree>
    <p:extLst>
      <p:ext uri="{BB962C8B-B14F-4D97-AF65-F5344CB8AC3E}">
        <p14:creationId xmlns:p14="http://schemas.microsoft.com/office/powerpoint/2010/main" val="347588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4D56DF3-506E-44A0-BF83-07E230C58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r="17222" b="-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0E9EF2-BA3D-40E4-BC72-E18C71F5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266"/>
            <a:ext cx="4636007" cy="1676603"/>
          </a:xfrm>
        </p:spPr>
        <p:txBody>
          <a:bodyPr>
            <a:normAutofit/>
          </a:bodyPr>
          <a:lstStyle/>
          <a:p>
            <a:pPr algn="ctr"/>
            <a:r>
              <a:rPr lang="fr-FR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Née d’une crise politico-linguistique</a:t>
            </a:r>
            <a:endParaRPr lang="en-GB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9DD96B-75C1-4DDB-B3FB-FEB00901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93773"/>
            <a:ext cx="4636007" cy="3339549"/>
          </a:xfrm>
        </p:spPr>
        <p:txBody>
          <a:bodyPr>
            <a:no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premiers travaux commencent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20 janvier 1969</a:t>
            </a:r>
          </a:p>
          <a:p>
            <a:pPr marL="0" indent="0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ville de Louvain-la-Neuve est inaugurée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20 octobre 1972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4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33A01FF-40A5-4811-BA00-826FA77EE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b="85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132CE79-25DC-49DB-A804-B8F66DBA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Louvain-la-Neuve en 1970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5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7268F35-4642-43B8-93C8-122FDA303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6" b="62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61A76C4-CDEC-40AF-887C-C4199196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Louvain-la-Neuve en 1972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3996D12-087B-41AF-AE4D-2A106A477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2657DA7-E7E9-4DFF-BD57-6F7444F5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Louvain-la-Neuve en 1984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1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E399572-32F7-4DB5-82BD-F1B1C45DB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b="239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EA53387-2D88-4834-AEA9-A9B74376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Louvain-la-Neuve en 20.. quelquel chose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20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01415C8-B9DA-4922-9749-DC466AD88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181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46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AF4EACF-4663-4CFA-9A87-1B131700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 i="1">
                <a:latin typeface="Times New Roman" panose="02020603050405020304" pitchFamily="18" charset="0"/>
                <a:cs typeface="Times New Roman" panose="02020603050405020304" pitchFamily="18" charset="0"/>
              </a:rPr>
              <a:t>Schtroumpf vert et Vert Schtroumpf</a:t>
            </a:r>
            <a:r>
              <a:rPr lang="fr-FR" sz="4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4EEADB-6AE3-4E31-A16B-6F238EFC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226569" cy="3785419"/>
          </a:xfrm>
        </p:spPr>
        <p:txBody>
          <a:bodyPr>
            <a:no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« tire-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bouschtroumpf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vs.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« schtroumpf-bouchon » </a:t>
            </a:r>
          </a:p>
          <a:p>
            <a:pPr marL="0" indent="0">
              <a:buNone/>
            </a:pP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habitants du nord du village vs. les habitants du sud du village 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2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7CDA24-35F8-4540-8C52-3096D6D949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58BFE0-4E65-4174-9C75-687C94E882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5DFED-A0C1-4A83-BE1D-0271C1826E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09" y="3585362"/>
            <a:ext cx="2092147" cy="31619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03" y="120015"/>
            <a:ext cx="2346960" cy="31432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36" y="3585362"/>
            <a:ext cx="2476500" cy="31327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1" y="90170"/>
            <a:ext cx="2063115" cy="31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08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BEB482-6CE7-4D6C-AC19-BDA4647308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AB948C00-58B8-4380-A1A8-49F7136B15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62512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AE6D64A5-8B93-4019-9FDC-75D3D7B87C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023589-FA43-45CC-8224-D5FB17B0C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/>
          <a:stretch/>
        </p:blipFill>
        <p:spPr>
          <a:xfrm>
            <a:off x="8397161" y="1095375"/>
            <a:ext cx="2947959" cy="46672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0592B90-FD47-484B-880F-8DD51E9B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86112" cy="1325563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de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Coster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AE3F1E-771D-4BCC-9F49-CFEE4A93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9217"/>
            <a:ext cx="5986112" cy="3327746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août 1827 – 7 mai 1879</a:t>
            </a:r>
          </a:p>
          <a:p>
            <a:r>
              <a:rPr 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Légende et les Aventures héroïques, joyeuses et glorieuses d'</a:t>
            </a:r>
            <a:r>
              <a:rPr lang="fr-FR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Ulenspiegel</a:t>
            </a:r>
            <a:r>
              <a:rPr 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fr-FR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Lamme</a:t>
            </a:r>
            <a:r>
              <a:rPr 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Goedzak</a:t>
            </a:r>
            <a:r>
              <a:rPr 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pays de Flandres et ailleurs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1867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8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23D92-4B8F-45C2-BB18-9D63A260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Œuvres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26A5D7-19E8-41C7-AA58-89E4363CF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Légendes flamandes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Paris : Michel Lévy frères; Bruxelles : Méline, Cans et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1858.</a:t>
            </a:r>
          </a:p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 brabançons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(1861). Édition moderne :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 Brabançons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suivi de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voyage de noce.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Bruxelles : Labor, 1997.</a:t>
            </a:r>
          </a:p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Légende et les Aventures héroïques, joyeuses et glorieuses d’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Ulenspiegel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Lamme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Goedzak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Pays de Flandres et ailleurs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(1867). Éditions modernes : Bruxelles : La Renaissance du Livre, 1959.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45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EDDB16-8313-4CE3-9DF1-F2470879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fr-F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Till l'Espiègle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C91580-74F3-4B1A-A37E-F2FE1DB5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31" y="2121762"/>
            <a:ext cx="5658769" cy="3626917"/>
          </a:xfrm>
        </p:spPr>
        <p:txBody>
          <a:bodyPr>
            <a:normAutofit/>
          </a:bodyPr>
          <a:lstStyle/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Till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Eulenspiegel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allemand, </a:t>
            </a:r>
          </a:p>
          <a:p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Dyl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Ulenspegel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bas-allemand, </a:t>
            </a:r>
          </a:p>
          <a:p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Tijl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Uilenspiegel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néerlandais, 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Till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Ulenspiegel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français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 compter des variantes orthographiques :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Thijl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  <a:p>
            <a:endParaRPr lang="en-GB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1D35D1-8631-4852-92F8-5B284A04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5" y="61294"/>
            <a:ext cx="1958645" cy="29224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96823F-A942-4D9B-A2B0-B15F7FB8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69" y="123069"/>
            <a:ext cx="1981200" cy="27657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B68E59-F1E4-450C-82BA-978251477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91" y="3196256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5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A4ED6-4D53-47ED-82A7-4958D330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Till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l'Espiègle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03C704-32A0-41D4-8666-87F62064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4" y="174670"/>
            <a:ext cx="2960370" cy="39719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8433" y="1182448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8835A8D5-9D85-4BB6-BFCA-EB5F3F255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98" y="174664"/>
            <a:ext cx="2782824" cy="370621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68721A-3920-404F-817F-D207616A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182448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578183E8-9860-4394-91C9-FF595B109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84" y="174664"/>
            <a:ext cx="2794000" cy="4191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3567" y="1182448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58116681-BA51-48AE-904E-18614121F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94" y="174659"/>
            <a:ext cx="2799108" cy="41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3BA3F-8408-4A3A-946F-743478D3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0600"/>
            <a:ext cx="12192000" cy="14001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éditions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rééditions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40CBBB-8176-4CCA-BF20-C58C0464D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7" y="62478"/>
            <a:ext cx="2804160" cy="4267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0170E211-09D3-4534-A075-C3794426B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60" y="62478"/>
            <a:ext cx="3457575" cy="43434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D4B05E9A-5519-44F8-99FA-FCCB842B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82" y="62472"/>
            <a:ext cx="3189446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3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7D04A6-DA51-457D-96E0-A67A59B5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2330"/>
            <a:ext cx="12192000" cy="12072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éditions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rééditions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7846B49-181C-4A3A-8EDF-34C2B926D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3" y="118199"/>
            <a:ext cx="2802922" cy="40092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C0A2703-E12F-46F4-B139-6FB366E10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07" y="73983"/>
            <a:ext cx="3080385" cy="403907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4B2F2FF-FA07-4D52-8F19-680865AC0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24" y="118198"/>
            <a:ext cx="2844800" cy="39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6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r="-1" b="57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fr-F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Belgique</a:t>
            </a:r>
            <a:br>
              <a:rPr lang="fr-F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Royaume de Belgique</a:t>
            </a:r>
            <a:endParaRPr lang="en-GB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884" y="1985238"/>
            <a:ext cx="5735590" cy="4232681"/>
          </a:xfrm>
        </p:spPr>
        <p:txBody>
          <a:bodyPr>
            <a:no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monarchie constitutionnelle fédérale à régime parlementaire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de naissance : le 4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Octobre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1830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 des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Philippe de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Belgique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30 528 km2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totale (1er mars 2017) 	11 356 191 habitants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9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0FAC0-714C-4BCE-A6DF-9484805B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division territorial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173F4D-5AC1-4880-9143-58D621E13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7738"/>
            <a:ext cx="12192000" cy="5400261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   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 La Belgique est un État fédéral qui se compose des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communautés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régions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Art. 2 La Belgique comprend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 communautés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Communauté française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Communauté flamande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Communauté germanophone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Art. 3 La Belgique comprend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 régions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 wallonne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 flamande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 bruxelloise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Art. 4 La Belgique comprend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quatre régions linguistiques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 de langue française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 de langue néerlandaise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 bilingue de Bruxelles-Capitale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 de langue allemande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96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81AC2-572B-4E7B-AADD-39226264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5617"/>
          </a:xfrm>
        </p:spPr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linguistique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DBB81-8A3E-49AD-9420-F4B0985F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3912"/>
            <a:ext cx="12192000" cy="5864087"/>
          </a:xfrm>
        </p:spPr>
        <p:txBody>
          <a:bodyPr>
            <a:normAutofit/>
          </a:bodyPr>
          <a:lstStyle/>
          <a:p>
            <a:r>
              <a:rPr lang="fr-FR" dirty="0"/>
              <a:t> </a:t>
            </a:r>
            <a:r>
              <a:rPr lang="fr-FR" b="1" dirty="0"/>
              <a:t>La Belgique a trois langues officielles : l'allemand, le français et le néerlandais</a:t>
            </a:r>
          </a:p>
          <a:p>
            <a:pPr marL="0" indent="0">
              <a:buNone/>
            </a:pPr>
            <a:r>
              <a:rPr lang="fr-FR" dirty="0"/>
              <a:t>La langue néerlandaise : 60 </a:t>
            </a:r>
            <a:r>
              <a:rPr lang="cs-CZ" dirty="0"/>
              <a:t>% </a:t>
            </a:r>
            <a:endParaRPr lang="fr-FR" dirty="0"/>
          </a:p>
          <a:p>
            <a:pPr marL="0" indent="0">
              <a:buNone/>
            </a:pPr>
            <a:r>
              <a:rPr lang="cs-CZ" dirty="0"/>
              <a:t>La </a:t>
            </a:r>
            <a:r>
              <a:rPr lang="cs-CZ" dirty="0" err="1"/>
              <a:t>langue</a:t>
            </a:r>
            <a:r>
              <a:rPr lang="cs-CZ" dirty="0"/>
              <a:t> </a:t>
            </a:r>
            <a:r>
              <a:rPr lang="cs-CZ" dirty="0" err="1"/>
              <a:t>fran</a:t>
            </a:r>
            <a:r>
              <a:rPr lang="fr-FR" dirty="0" err="1"/>
              <a:t>çaise</a:t>
            </a:r>
            <a:r>
              <a:rPr lang="fr-FR" dirty="0"/>
              <a:t> : 38 </a:t>
            </a:r>
            <a:r>
              <a:rPr lang="cs-CZ" dirty="0"/>
              <a:t>%</a:t>
            </a:r>
          </a:p>
          <a:p>
            <a:pPr marL="0" indent="0">
              <a:buNone/>
            </a:pPr>
            <a:r>
              <a:rPr lang="cs-CZ" dirty="0"/>
              <a:t>La </a:t>
            </a:r>
            <a:r>
              <a:rPr lang="cs-CZ" dirty="0" err="1"/>
              <a:t>langue</a:t>
            </a:r>
            <a:r>
              <a:rPr lang="cs-CZ" dirty="0"/>
              <a:t> </a:t>
            </a:r>
            <a:r>
              <a:rPr lang="cs-CZ" dirty="0" err="1"/>
              <a:t>allemande</a:t>
            </a:r>
            <a:r>
              <a:rPr lang="cs-CZ" dirty="0"/>
              <a:t> : 2 %</a:t>
            </a:r>
            <a:endParaRPr lang="fr-FR" dirty="0"/>
          </a:p>
          <a:p>
            <a:pPr marL="0" indent="0">
              <a:buNone/>
            </a:pPr>
            <a:endParaRPr lang="en-GB" b="1" dirty="0"/>
          </a:p>
          <a:p>
            <a:r>
              <a:rPr lang="fr-FR" b="1" dirty="0"/>
              <a:t>La population belge est répartie comme suit 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1,1 million d'habitants vivent en région bruxelloise (9,74 %) </a:t>
            </a:r>
          </a:p>
          <a:p>
            <a:pPr marL="0" indent="0">
              <a:buNone/>
            </a:pPr>
            <a:r>
              <a:rPr lang="fr-FR" dirty="0"/>
              <a:t>6,1 millions en région flamande (57,80 %) </a:t>
            </a:r>
          </a:p>
          <a:p>
            <a:pPr marL="0" indent="0">
              <a:buNone/>
            </a:pPr>
            <a:r>
              <a:rPr lang="fr-FR" dirty="0"/>
              <a:t>3,4 millions en région wallonne (32,46 %)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0,25 million des germanophones</a:t>
            </a:r>
          </a:p>
        </p:txBody>
      </p:sp>
    </p:spTree>
    <p:extLst>
      <p:ext uri="{BB962C8B-B14F-4D97-AF65-F5344CB8AC3E}">
        <p14:creationId xmlns:p14="http://schemas.microsoft.com/office/powerpoint/2010/main" val="367433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3A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57CF5F-0ADC-4DDF-9BFF-C6B42C065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34" y="114301"/>
            <a:ext cx="7689532" cy="65722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A1132C-B689-48FB-9018-2DF520DF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trois communautés belges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35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D8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18ECF65-80D6-4DBD-8C02-E8FBB5FD6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57" y="922020"/>
            <a:ext cx="8147685" cy="50139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909036-9639-400B-A29F-460ECD51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trois régions belges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049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11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F2D4ACE-2FF3-4113-B96B-602344122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25" y="262175"/>
            <a:ext cx="7819549" cy="633364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7C6F59-4D4C-4CEE-83B9-30895E0D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quatre régions linguistiques belges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62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802A9B9-6D4B-4A39-A8C9-BBAB3384F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6285"/>
            <a:ext cx="11811000" cy="356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B55EA1-B616-4F22-8A48-6C2E927F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Communes à facilités de la frontière linguistique</a:t>
            </a:r>
            <a:endParaRPr lang="en-US"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2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468</Words>
  <Application>Microsoft Office PowerPoint</Application>
  <PresentationFormat>Širokoúhlá obrazovka</PresentationFormat>
  <Paragraphs>72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Motiv Office</vt:lpstr>
      <vt:lpstr>Introduction à la littérature belge d’expression française</vt:lpstr>
      <vt:lpstr>Prezentace aplikace PowerPoint</vt:lpstr>
      <vt:lpstr>La Belgique Le Royaume de Belgique</vt:lpstr>
      <vt:lpstr>La division territorial</vt:lpstr>
      <vt:lpstr>Division linguistique</vt:lpstr>
      <vt:lpstr>Les trois communautés belges</vt:lpstr>
      <vt:lpstr>Les trois régions belges</vt:lpstr>
      <vt:lpstr>Les quatre régions linguistiques belges</vt:lpstr>
      <vt:lpstr>Communes à facilités de la frontière linguistique</vt:lpstr>
      <vt:lpstr>Affaire de Louvain - une université francophone en territoire flamand</vt:lpstr>
      <vt:lpstr> Katholieke Universiteit Leuven</vt:lpstr>
      <vt:lpstr>Université catholique de Louvain</vt:lpstr>
      <vt:lpstr>Louvain-la-Neuve, ville des années 70</vt:lpstr>
      <vt:lpstr>Née d’une crise politico-linguistique</vt:lpstr>
      <vt:lpstr>Louvain-la-Neuve en 1970</vt:lpstr>
      <vt:lpstr>Louvain-la-Neuve en 1972</vt:lpstr>
      <vt:lpstr>Louvain-la-Neuve en 1984</vt:lpstr>
      <vt:lpstr>Louvain-la-Neuve en 20.. quelquel chose</vt:lpstr>
      <vt:lpstr>Schtroumpf vert et Vert Schtroumpf </vt:lpstr>
      <vt:lpstr>Charles de Coster </vt:lpstr>
      <vt:lpstr>Œuvres </vt:lpstr>
      <vt:lpstr>Till l'Espiègle </vt:lpstr>
      <vt:lpstr>Till l'Espiègle </vt:lpstr>
      <vt:lpstr>Les éditions et les rééditions </vt:lpstr>
      <vt:lpstr>Les éditions et les rééditions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littérature belge d’expression française</dc:title>
  <dc:creator>Vojtěch Šarše</dc:creator>
  <cp:lastModifiedBy>Vojtěch Šarše</cp:lastModifiedBy>
  <cp:revision>31</cp:revision>
  <dcterms:created xsi:type="dcterms:W3CDTF">2017-09-30T14:20:15Z</dcterms:created>
  <dcterms:modified xsi:type="dcterms:W3CDTF">2018-10-01T04:02:26Z</dcterms:modified>
</cp:coreProperties>
</file>