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9BF92-0668-4401-AE0A-39B5F6942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3AFCDF-DEE8-4A69-9E8F-49EFAB821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8A64C7-56E0-48EA-9BE3-97D9831F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749FDA-4DC7-429D-88BF-2EE0176D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BF4C48-C788-47FF-9D25-A5BE67C9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3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60299-3226-452F-9F85-404C3235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4D4A49-F91D-425C-A086-6DB89B5A8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5C86D8-7F67-46D1-A76D-A467D7BA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A350B3-8CE4-4E2B-84DE-F219B7E7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654904-DB4B-499D-A57D-91FEF7DB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83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745DCD-2C9B-49F4-92DC-3F87F075D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EA5A13-1C49-4073-BF71-F71177815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25E037-2788-41F4-8E5C-01931961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C2EBC6-BD6B-4F2C-84F4-7B85CC55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AAC62E-9FF6-4079-855B-811CFDB1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538E1-8E21-4AB3-B436-D150FCB0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0109E-A675-43B9-A993-16AE839B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199A75-3658-4673-90F4-33049CB0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BD0202-AF2B-442D-97AC-EF263390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5AFA26-DDB4-41BF-A7BF-4DA106BE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8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58135-B2C9-40D9-9389-EBA2DCA9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3AC2A3-7099-4E3F-9EDD-E81537B9B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42784B-BB10-4B9C-B55A-F0565F4A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C32F19-43D1-4DB7-BF2C-1EDEFE8B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8EB64-8155-4918-B7DD-3002479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31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60A14-B547-4D5E-8D56-E576FF30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030B8F-875D-44F6-88A1-E7FB35FCC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EE9137-0572-4ACF-B8FF-EB84A19D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82FA86-9D98-43E1-BF1C-961CF08C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7A741B-415E-4609-89B6-06D9788D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52C7F8-B872-4412-B73F-693E101C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3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C7F7C-646D-4CBA-9B5E-18A93AF5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EFE15E-04B1-4442-A0B0-BA8F9135E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5ED1A3-9687-4EE1-8AD9-46F77EDB3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4FF770-3CAA-46E3-B352-9CFAAAA24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4DEDD6-7707-429E-B1CA-20B017B64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8B7AE9-CFF8-40F4-A4E8-36FE2AD8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584002-BEF2-4BF0-B14E-6CD335B5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0FE0E9-E798-461F-AFC1-65F4F239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24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FC901-53B0-4BF9-83B1-B1D2A0B8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B913F2-1F8A-4997-AD1A-8E5C3E3B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079BE7-A878-4E34-AB52-CA6F0886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63F2ED-054E-43D6-84C7-61399B99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87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9AE1A3-C091-4846-BBEA-3B210912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23D2A6F-462A-492E-A3D9-A6BAD23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0740E3-3484-464D-BB79-8BE2C83C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23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A9041-FD3F-4BAD-ADCF-A30BD3D6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87C21B-4AC4-4229-BD0B-D69565620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00A132-7DE4-4434-97D2-D74F36CF8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3E63CC-CA9C-4F65-9C10-E8B7ED1B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515946-6AE7-4604-9781-F65DA011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A14C45-4EDD-4E80-851D-94A492D4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3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B3FC0-ABF8-4C69-9976-215D3F0B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A7282D-C819-4332-ACE6-AF1BAAEE9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C95B88-85A5-4FE7-BF8B-F30204A90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2B7D41-B551-4F1D-B47D-5A051ED1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D71A43-B080-446B-A605-9789F436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A2370E-D806-427B-8B20-1776EE6F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57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3D20D40-6698-4DDD-BAE5-3C0D9453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B8246B-733E-43EB-9276-588BFD5D8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E57DD2-F494-463E-A082-A4D12AC68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A747-BC21-4086-B6D1-FA5E31351C83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545700-ED25-4794-AC8C-250AAC98A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254A6A-805A-41CB-AD95-B563ABE75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9E08-A95C-41C9-B583-B1DEB1224C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67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86FA28-E861-4593-93D2-CAB88395C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Projektové řízení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DDF8DD-E78F-40BD-A4A9-A0AE2611D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Letní semestr 2024/2025</a:t>
            </a:r>
          </a:p>
        </p:txBody>
      </p:sp>
    </p:spTree>
    <p:extLst>
      <p:ext uri="{BB962C8B-B14F-4D97-AF65-F5344CB8AC3E}">
        <p14:creationId xmlns:p14="http://schemas.microsoft.com/office/powerpoint/2010/main" val="376173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5E31A-3EFB-4A93-BAF6-1E682951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Anotace předmětu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4EACFD67-50DA-420E-8946-654FC39E64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539101"/>
              </p:ext>
            </p:extLst>
          </p:nvPr>
        </p:nvGraphicFramePr>
        <p:xfrm>
          <a:off x="822121" y="1760723"/>
          <a:ext cx="5169355" cy="4426066"/>
        </p:xfrm>
        <a:graphic>
          <a:graphicData uri="http://schemas.openxmlformats.org/drawingml/2006/table">
            <a:tbl>
              <a:tblPr/>
              <a:tblGrid>
                <a:gridCol w="5025641">
                  <a:extLst>
                    <a:ext uri="{9D8B030D-6E8A-4147-A177-3AD203B41FA5}">
                      <a16:colId xmlns:a16="http://schemas.microsoft.com/office/drawing/2014/main" val="24384814"/>
                    </a:ext>
                  </a:extLst>
                </a:gridCol>
                <a:gridCol w="143714">
                  <a:extLst>
                    <a:ext uri="{9D8B030D-6E8A-4147-A177-3AD203B41FA5}">
                      <a16:colId xmlns:a16="http://schemas.microsoft.com/office/drawing/2014/main" val="3549352114"/>
                    </a:ext>
                  </a:extLst>
                </a:gridCol>
              </a:tblGrid>
              <a:tr h="305949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8216" marR="8216" marT="8216" marB="8216" anchor="b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 marL="59157" marR="59157" marT="29579" marB="29579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620618"/>
                  </a:ext>
                </a:extLst>
              </a:tr>
              <a:tr h="193904">
                <a:tc>
                  <a:txBody>
                    <a:bodyPr/>
                    <a:lstStyle/>
                    <a:p>
                      <a:endParaRPr lang="cs-CZ" sz="1200" dirty="0">
                        <a:effectLst/>
                      </a:endParaRPr>
                    </a:p>
                  </a:txBody>
                  <a:tcPr marL="8216" marR="8216" marT="8216" marB="8216" anchor="b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</a:endParaRPr>
                    </a:p>
                  </a:txBody>
                  <a:tcPr marL="8216" marR="8216" marT="8216" marB="8216" anchor="b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964649"/>
                  </a:ext>
                </a:extLst>
              </a:tr>
              <a:tr h="3920805">
                <a:tc>
                  <a:txBody>
                    <a:bodyPr/>
                    <a:lstStyle/>
                    <a:p>
                      <a:r>
                        <a:rPr lang="cs-CZ" sz="2000" dirty="0">
                          <a:effectLst/>
                        </a:rPr>
                        <a:t>Cílem předmětu je naučit posluchače zvládnout řízení menších projektových týmů, od vytvoření záměru, rozpočtu, naplánování cílů, časového rámce, vlastní realizace projektu a vyhodnocení jeho výsledků. Předmět je zaměřen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především na získání praktických dovedností, zvládnutí jednotlivých rolí v projektových týmech, sdílení informací a týmovou kooperaci.</a:t>
                      </a:r>
                      <a:br>
                        <a:rPr lang="cs-CZ" sz="1200" dirty="0">
                          <a:effectLst/>
                        </a:rPr>
                      </a:br>
                      <a:br>
                        <a:rPr lang="cs-CZ" sz="1200" dirty="0">
                          <a:effectLst/>
                        </a:rPr>
                      </a:br>
                      <a:endParaRPr lang="cs-CZ" sz="1200" dirty="0">
                        <a:effectLst/>
                      </a:endParaRPr>
                    </a:p>
                  </a:txBody>
                  <a:tcPr marL="8216" marR="8216" marT="8216" marB="8216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9157" marR="59157" marT="29579" marB="29579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A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4289465"/>
                  </a:ext>
                </a:extLst>
              </a:tr>
            </a:tbl>
          </a:graphicData>
        </a:graphic>
      </p:graphicFrame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D68CFC-EC7A-4440-B559-80B781C986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cs-CZ" sz="1800" dirty="0"/>
              <a:t>Úvod do projektového řízení</a:t>
            </a:r>
          </a:p>
          <a:p>
            <a:pPr marL="0" indent="0">
              <a:buNone/>
            </a:pPr>
            <a:r>
              <a:rPr lang="cs-CZ" sz="1800" dirty="0"/>
              <a:t>2. Záměr a plán projektu</a:t>
            </a:r>
          </a:p>
          <a:p>
            <a:pPr marL="0" indent="0">
              <a:buNone/>
            </a:pPr>
            <a:r>
              <a:rPr lang="cs-CZ" sz="1800" dirty="0"/>
              <a:t>3. Účel a cíle projektu</a:t>
            </a:r>
          </a:p>
          <a:p>
            <a:pPr marL="0" indent="0">
              <a:buNone/>
            </a:pPr>
            <a:r>
              <a:rPr lang="cs-CZ" sz="1800" dirty="0"/>
              <a:t>4. Časový plán projektu</a:t>
            </a:r>
          </a:p>
          <a:p>
            <a:pPr marL="0" indent="0">
              <a:buNone/>
            </a:pPr>
            <a:r>
              <a:rPr lang="cs-CZ" sz="1800" dirty="0"/>
              <a:t>5. Řízení a eliminace rizik</a:t>
            </a:r>
          </a:p>
          <a:p>
            <a:pPr marL="0" indent="0">
              <a:buNone/>
            </a:pPr>
            <a:r>
              <a:rPr lang="cs-CZ" sz="1800" dirty="0"/>
              <a:t>6. Obsah a průběh realizace projektu</a:t>
            </a:r>
          </a:p>
          <a:p>
            <a:pPr marL="0" indent="0">
              <a:buNone/>
            </a:pPr>
            <a:r>
              <a:rPr lang="cs-CZ" sz="1800" dirty="0"/>
              <a:t>7. Sestavení týmů, role, kompetence a spolupráce jeho členů</a:t>
            </a:r>
          </a:p>
          <a:p>
            <a:pPr marL="0" indent="0">
              <a:buNone/>
            </a:pPr>
            <a:r>
              <a:rPr lang="cs-CZ" sz="1800" dirty="0"/>
              <a:t>8. Rozpočet projektu</a:t>
            </a:r>
          </a:p>
          <a:p>
            <a:pPr marL="0" indent="0">
              <a:buNone/>
            </a:pPr>
            <a:r>
              <a:rPr lang="cs-CZ" sz="1800" dirty="0"/>
              <a:t>9. Praktické příklady projektů</a:t>
            </a:r>
          </a:p>
          <a:p>
            <a:pPr marL="0" indent="0">
              <a:buNone/>
            </a:pPr>
            <a:r>
              <a:rPr lang="cs-CZ" sz="1800" dirty="0"/>
              <a:t>10. Průběžná kontrola plnění projektu</a:t>
            </a:r>
          </a:p>
          <a:p>
            <a:pPr marL="0" indent="0">
              <a:buNone/>
            </a:pPr>
            <a:r>
              <a:rPr lang="cs-CZ" sz="1800" dirty="0"/>
              <a:t>11. Role projektových týmů v organizační struktuře organizace, spolupráce mezi týmy</a:t>
            </a:r>
          </a:p>
          <a:p>
            <a:pPr marL="0" indent="0">
              <a:buNone/>
            </a:pPr>
            <a:r>
              <a:rPr lang="cs-CZ" sz="1800" dirty="0"/>
              <a:t>12. Vyhodnocení projektu</a:t>
            </a:r>
          </a:p>
        </p:txBody>
      </p:sp>
      <p:pic>
        <p:nvPicPr>
          <p:cNvPr id="1025" name="Picture 1" descr="upravit">
            <a:extLst>
              <a:ext uri="{FF2B5EF4-FFF2-40B4-BE49-F238E27FC236}">
                <a16:creationId xmlns:a16="http://schemas.microsoft.com/office/drawing/2014/main" id="{6BD6C1DE-044F-4A0C-BC6B-DB9296F9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9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3F17-B432-4EB9-BAF8-517D3140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Podklady SIS – verifikace podkladů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8BFE7-35E1-48F1-BE89-471A657739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Prezentace v SIS</a:t>
            </a:r>
          </a:p>
          <a:p>
            <a:endParaRPr lang="cs-CZ" dirty="0"/>
          </a:p>
          <a:p>
            <a:r>
              <a:rPr lang="cs-CZ" dirty="0"/>
              <a:t>Projektové řízení I.</a:t>
            </a:r>
          </a:p>
          <a:p>
            <a:r>
              <a:rPr lang="cs-CZ" dirty="0"/>
              <a:t>Projektové řízení II.</a:t>
            </a:r>
          </a:p>
          <a:p>
            <a:r>
              <a:rPr lang="cs-CZ" dirty="0"/>
              <a:t>Projektové řízení III.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91CC287-900E-4076-B118-A779C0EF7A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878"/>
            <a:ext cx="5181600" cy="3454831"/>
          </a:xfrm>
        </p:spPr>
      </p:pic>
    </p:spTree>
    <p:extLst>
      <p:ext uri="{BB962C8B-B14F-4D97-AF65-F5344CB8AC3E}">
        <p14:creationId xmlns:p14="http://schemas.microsoft.com/office/powerpoint/2010/main" val="29343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D9B07-7BAA-4133-A570-D54B0BBF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Rytmus semestru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DC9F4-1B4D-4048-AEBB-9F797DC435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26. 2. výuka se nekoná</a:t>
            </a:r>
          </a:p>
          <a:p>
            <a:r>
              <a:rPr lang="cs-CZ" dirty="0"/>
              <a:t>5. 3. základní témata, schéma projektu</a:t>
            </a:r>
          </a:p>
          <a:p>
            <a:r>
              <a:rPr lang="cs-CZ" dirty="0"/>
              <a:t>12. 3. HOST: </a:t>
            </a:r>
            <a:r>
              <a:rPr lang="cs-CZ" dirty="0" err="1"/>
              <a:t>Kunsthalle</a:t>
            </a:r>
            <a:endParaRPr lang="cs-CZ" dirty="0"/>
          </a:p>
          <a:p>
            <a:r>
              <a:rPr lang="cs-CZ" dirty="0"/>
              <a:t>19. 3. výuka se nekoná – příprava vlastního projektu</a:t>
            </a:r>
          </a:p>
          <a:p>
            <a:r>
              <a:rPr lang="cs-CZ" dirty="0"/>
              <a:t>26. 3. HOST: dr. Pavel Douša – Národní zemědělské muzeum</a:t>
            </a:r>
          </a:p>
          <a:p>
            <a:r>
              <a:rPr lang="cs-CZ" dirty="0"/>
              <a:t>2. 4. HOST: dr. Pavel Douša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837CD8-E3B6-47E5-95BF-EAD66A6C46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9. 4. výuka se nekoná</a:t>
            </a:r>
          </a:p>
          <a:p>
            <a:r>
              <a:rPr lang="cs-CZ" dirty="0"/>
              <a:t>16. 4. HOST: Mediální projekty</a:t>
            </a:r>
          </a:p>
          <a:p>
            <a:r>
              <a:rPr lang="cs-CZ" dirty="0"/>
              <a:t>23. 4. HOST: Dr. Michaela Kuthanová, projekt </a:t>
            </a:r>
            <a:r>
              <a:rPr lang="cs-CZ" dirty="0" err="1"/>
              <a:t>VaV</a:t>
            </a:r>
            <a:r>
              <a:rPr lang="cs-CZ" dirty="0"/>
              <a:t> účelové financování</a:t>
            </a:r>
          </a:p>
          <a:p>
            <a:r>
              <a:rPr lang="cs-CZ" dirty="0"/>
              <a:t>30. 4. Příklady projektů: Muzejní noc, Připomínka roku 1918</a:t>
            </a:r>
          </a:p>
          <a:p>
            <a:r>
              <a:rPr lang="cs-CZ" dirty="0"/>
              <a:t>7. 5. Shrnutí semestru, prostor pro prezentace</a:t>
            </a:r>
          </a:p>
          <a:p>
            <a:r>
              <a:rPr lang="cs-CZ" dirty="0"/>
              <a:t>14. 5. Prostor pro prezentace</a:t>
            </a:r>
          </a:p>
        </p:txBody>
      </p:sp>
    </p:spTree>
    <p:extLst>
      <p:ext uri="{BB962C8B-B14F-4D97-AF65-F5344CB8AC3E}">
        <p14:creationId xmlns:p14="http://schemas.microsoft.com/office/powerpoint/2010/main" val="7551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5A643-B8B1-4CEA-8914-0760B762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projektu – formulář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3757828-BF3E-4A31-8C2E-C27D1E66DA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5" y="2311269"/>
            <a:ext cx="5181600" cy="2708757"/>
          </a:xfr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704934C-F7EE-4A99-A28E-17775FA0C6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1269"/>
            <a:ext cx="5181600" cy="3380050"/>
          </a:xfrm>
        </p:spPr>
      </p:pic>
    </p:spTree>
    <p:extLst>
      <p:ext uri="{BB962C8B-B14F-4D97-AF65-F5344CB8AC3E}">
        <p14:creationId xmlns:p14="http://schemas.microsoft.com/office/powerpoint/2010/main" val="29774990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Širokoúhlá obrazovka</PresentationFormat>
  <Paragraphs>36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Projektové řízení</vt:lpstr>
      <vt:lpstr>Anotace předmětu</vt:lpstr>
      <vt:lpstr>Podklady SIS – verifikace podkladů</vt:lpstr>
      <vt:lpstr>Rytmus semestru</vt:lpstr>
      <vt:lpstr>Příprava projektu – formulář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Projektové řízení</dc:title>
  <dc:creator>Stehlík Michal</dc:creator>
  <cp:lastModifiedBy>Stehlík Michal</cp:lastModifiedBy>
  <cp:revision>2</cp:revision>
  <dcterms:created xsi:type="dcterms:W3CDTF">2025-02-18T15:16:29Z</dcterms:created>
  <dcterms:modified xsi:type="dcterms:W3CDTF">2025-02-18T15:17:26Z</dcterms:modified>
</cp:coreProperties>
</file>