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20.12.2017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Desátá přednáška – správní soudnictví v České republice</a:t>
            </a:r>
            <a:endParaRPr lang="cs-CZ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Správní právo – </a:t>
            </a:r>
            <a:r>
              <a:rPr lang="cs-CZ" sz="2000" b="1" dirty="0" smtClean="0"/>
              <a:t>úprava správního soudnictví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sz="2400" b="1" dirty="0" smtClean="0"/>
              <a:t>Zákon č. 150/2002 Sb. soudní řád správní, účinnost 1.1.2003 („SŘS“)</a:t>
            </a:r>
          </a:p>
          <a:p>
            <a:pPr algn="just">
              <a:buNone/>
            </a:pP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Úprava procesu a základní organizace správního soudnictví (v tehdejším zákoně o soudech a soudcích se nepočítalo s NSS)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b="1" dirty="0" smtClean="0"/>
              <a:t>Správní soudy </a:t>
            </a:r>
            <a:r>
              <a:rPr lang="cs-CZ" sz="2400" dirty="0" smtClean="0"/>
              <a:t>= </a:t>
            </a:r>
            <a:r>
              <a:rPr lang="cs-CZ" sz="2400" dirty="0" err="1" smtClean="0"/>
              <a:t>soudy</a:t>
            </a:r>
            <a:r>
              <a:rPr lang="cs-CZ" sz="2400" dirty="0" smtClean="0"/>
              <a:t> krajské (specializované senáty a samosoudci) + Nejvyšší správní soud (přímo věci volební, věci politických stran a kompetenční spory, dále kasační stížnosti, přijímá zásadní stanoviska a zásadní usnesení )</a:t>
            </a:r>
          </a:p>
          <a:p>
            <a:pPr marL="457200" indent="-457200">
              <a:buAutoNum type="alphaLcParenR"/>
            </a:pPr>
            <a:endParaRPr lang="cs-CZ" sz="2400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Poskytují ochranu veřejným subjektivním právům PO a FO</a:t>
            </a:r>
          </a:p>
          <a:p>
            <a:pPr marL="457200" indent="-457200">
              <a:buAutoNum type="alphaLcParenR"/>
            </a:pPr>
            <a:endParaRPr lang="cs-CZ" sz="2400" b="1" dirty="0" smtClean="0"/>
          </a:p>
          <a:p>
            <a:pPr marL="457200" indent="-457200">
              <a:buAutoNum type="alphaLcParenR"/>
            </a:pPr>
            <a:r>
              <a:rPr lang="cs-CZ" sz="2400" b="1" dirty="0" smtClean="0"/>
              <a:t>Rozhodují o dalších věcech uvedených v SŘS:</a:t>
            </a:r>
          </a:p>
          <a:p>
            <a:pPr marL="457200" indent="-457200">
              <a:buAutoNum type="alphaLcParenR"/>
            </a:pPr>
            <a:endParaRPr lang="cs-CZ" sz="3300" dirty="0" smtClean="0"/>
          </a:p>
          <a:p>
            <a:pPr marL="1257300" lvl="2" indent="-457200"/>
            <a:r>
              <a:rPr lang="cs-CZ" sz="2200" dirty="0" smtClean="0"/>
              <a:t>O žalobách proti rozhodnutí správních orgánů</a:t>
            </a:r>
          </a:p>
          <a:p>
            <a:pPr marL="1257300" lvl="2" indent="-457200"/>
            <a:r>
              <a:rPr lang="cs-CZ" sz="2200" dirty="0" smtClean="0"/>
              <a:t>O ochraně před nečinností správních orgánů</a:t>
            </a:r>
          </a:p>
          <a:p>
            <a:pPr marL="1257300" lvl="2" indent="-457200"/>
            <a:r>
              <a:rPr lang="cs-CZ" sz="2200" dirty="0" smtClean="0"/>
              <a:t>O ochraně před nezákonným zásahem</a:t>
            </a:r>
          </a:p>
          <a:p>
            <a:pPr marL="1257300" lvl="2" indent="-457200"/>
            <a:r>
              <a:rPr lang="cs-CZ" sz="2200" dirty="0" smtClean="0"/>
              <a:t>O kompetenčních žalobách</a:t>
            </a:r>
          </a:p>
          <a:p>
            <a:pPr marL="1257300" lvl="2" indent="-457200"/>
            <a:r>
              <a:rPr lang="cs-CZ" sz="2200" dirty="0" smtClean="0"/>
              <a:t>O věcech volebních a věcech místního a krajského referenda</a:t>
            </a:r>
          </a:p>
          <a:p>
            <a:pPr marL="1257300" lvl="2" indent="-457200"/>
            <a:r>
              <a:rPr lang="cs-CZ" sz="2200" dirty="0" smtClean="0"/>
              <a:t>O některých věcech politických strana politických hnutí</a:t>
            </a:r>
          </a:p>
          <a:p>
            <a:pPr marL="1257300" lvl="2" indent="-457200"/>
            <a:r>
              <a:rPr lang="cs-CZ" sz="2200" dirty="0" smtClean="0"/>
              <a:t>O zrušení opatření obecné povahy a jeho části pro rozpor se zákonem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 algn="just">
              <a:buNone/>
            </a:pPr>
            <a:r>
              <a:rPr lang="cs-CZ" sz="2400" b="1" dirty="0" smtClean="0"/>
              <a:t>Správním orgánem </a:t>
            </a:r>
            <a:r>
              <a:rPr lang="cs-CZ" sz="2400" dirty="0" smtClean="0"/>
              <a:t>se rozumí – orgán výkonné moci, orgán územního </a:t>
            </a:r>
            <a:r>
              <a:rPr lang="cs-CZ" sz="2400" dirty="0" err="1" smtClean="0"/>
              <a:t>samospr</a:t>
            </a:r>
            <a:r>
              <a:rPr lang="cs-CZ" sz="2400" dirty="0" smtClean="0"/>
              <a:t>. </a:t>
            </a:r>
            <a:r>
              <a:rPr lang="cs-CZ" sz="2400" dirty="0" smtClean="0"/>
              <a:t>celku</a:t>
            </a:r>
            <a:r>
              <a:rPr lang="cs-CZ" sz="2400" dirty="0" smtClean="0"/>
              <a:t>, FO nebo PO pokud rozhoduje o právech a povinnostech ve veřejné správě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Správní právo – </a:t>
            </a:r>
            <a:r>
              <a:rPr lang="cs-CZ" sz="3200" b="1" dirty="0" smtClean="0"/>
              <a:t>základní zásady řízení podle SŘS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 smtClean="0"/>
              <a:t>Základní zásady:</a:t>
            </a:r>
          </a:p>
          <a:p>
            <a:pPr marL="457200" indent="-457200">
              <a:buAutoNum type="alphaLcParenR"/>
            </a:pPr>
            <a:r>
              <a:rPr lang="cs-CZ" dirty="0" smtClean="0"/>
              <a:t>Zásadně jen na návrh</a:t>
            </a:r>
          </a:p>
          <a:p>
            <a:pPr marL="457200" indent="-457200">
              <a:buAutoNum type="alphaLcParenR"/>
            </a:pPr>
            <a:r>
              <a:rPr lang="cs-CZ" dirty="0" smtClean="0"/>
              <a:t>Zásadně jen po vyčerpání řádných opravných prostředků</a:t>
            </a:r>
          </a:p>
          <a:p>
            <a:pPr marL="457200" indent="-457200">
              <a:buNone/>
            </a:pPr>
            <a:endParaRPr lang="cs-CZ" dirty="0" smtClean="0"/>
          </a:p>
          <a:p>
            <a:pPr marL="457200" indent="-457200">
              <a:buNone/>
            </a:pPr>
            <a:r>
              <a:rPr lang="cs-CZ" b="1" dirty="0" smtClean="0"/>
              <a:t>Obecná ustanovení:</a:t>
            </a:r>
          </a:p>
          <a:p>
            <a:pPr marL="514350" indent="-514350">
              <a:buAutoNum type="alphaLcParenR"/>
            </a:pPr>
            <a:r>
              <a:rPr lang="cs-CZ" dirty="0" smtClean="0"/>
              <a:t>Řízení je zahájeno dnem, kdy dojde návrh</a:t>
            </a:r>
          </a:p>
          <a:p>
            <a:pPr marL="514350" indent="-514350">
              <a:buAutoNum type="alphaLcParenR"/>
            </a:pPr>
            <a:r>
              <a:rPr lang="cs-CZ" dirty="0" smtClean="0"/>
              <a:t>Účastníkem je navrhovatel (žalobce) a ten o němž zákon stanoví, že je odpůrcem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Osobou zúčastněnou na řízením je „dotčená osoba“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Advokátní </a:t>
            </a:r>
            <a:r>
              <a:rPr lang="cs-CZ" dirty="0" err="1" smtClean="0"/>
              <a:t>přímus</a:t>
            </a:r>
            <a:r>
              <a:rPr lang="cs-CZ" dirty="0" smtClean="0"/>
              <a:t> (již jen u kasační stížnosti)</a:t>
            </a:r>
          </a:p>
          <a:p>
            <a:pPr marL="514350" indent="-514350">
              <a:buAutoNum type="alphaLcParenR"/>
            </a:pPr>
            <a:r>
              <a:rPr lang="cs-CZ" dirty="0" smtClean="0"/>
              <a:t>Speciální úprava lhůta možnosti prominutí lhůty (po dobu řízení neběží lhůty pro promlčení správního deliktu a přestupku</a:t>
            </a:r>
          </a:p>
          <a:p>
            <a:pPr marL="514350" indent="-514350">
              <a:buAutoNum type="alphaLcParenR"/>
            </a:pPr>
            <a:r>
              <a:rPr lang="cs-CZ" dirty="0" smtClean="0"/>
              <a:t>Odmítnutí návrhu pro již rozhodnutou věc, nesplnění podmínek řízení, předčasnost, podání návrhu neoprávněnou osobou, nepřípustnost stanovenou zákonem</a:t>
            </a:r>
          </a:p>
          <a:p>
            <a:pPr marL="514350" indent="-514350">
              <a:buAutoNum type="alphaLcParenR"/>
            </a:pPr>
            <a:r>
              <a:rPr lang="cs-CZ" dirty="0" smtClean="0"/>
              <a:t>Zastavení pro </a:t>
            </a:r>
            <a:r>
              <a:rPr lang="cs-CZ" dirty="0" err="1" smtClean="0"/>
              <a:t>zpětvzetí</a:t>
            </a:r>
            <a:endParaRPr lang="cs-CZ" dirty="0" smtClean="0"/>
          </a:p>
          <a:p>
            <a:pPr marL="457200" indent="-45720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29254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292</Words>
  <Application>Microsoft Office PowerPoint</Application>
  <PresentationFormat>Předvádění na obrazovce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Výběrový kurz B – právo SPRÁVNÍ PRÁVO</vt:lpstr>
      <vt:lpstr>Správní právo – úprava správního soudnictví</vt:lpstr>
      <vt:lpstr>Správní právo – základní zásady řízení podle SŘS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 Šmejkal</cp:lastModifiedBy>
  <cp:revision>223</cp:revision>
  <dcterms:created xsi:type="dcterms:W3CDTF">2015-10-04T18:04:49Z</dcterms:created>
  <dcterms:modified xsi:type="dcterms:W3CDTF">2017-12-20T18:31:24Z</dcterms:modified>
</cp:coreProperties>
</file>