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8" r:id="rId6"/>
    <p:sldId id="279" r:id="rId7"/>
    <p:sldId id="261" r:id="rId8"/>
    <p:sldId id="262" r:id="rId9"/>
    <p:sldId id="263" r:id="rId10"/>
    <p:sldId id="264" r:id="rId11"/>
    <p:sldId id="265" r:id="rId12"/>
    <p:sldId id="272" r:id="rId13"/>
    <p:sldId id="276" r:id="rId14"/>
    <p:sldId id="273" r:id="rId15"/>
    <p:sldId id="277" r:id="rId16"/>
    <p:sldId id="280" r:id="rId17"/>
    <p:sldId id="281" r:id="rId18"/>
    <p:sldId id="275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14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BD1C8-29B9-494E-AB5A-2F5C6A0CE45A}" type="datetimeFigureOut">
              <a:rPr lang="cs-CZ"/>
              <a:pPr>
                <a:defRPr/>
              </a:pPr>
              <a:t>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63C51-401D-4290-8F07-E03F8643CF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7FCF2-C6EC-4514-9E2F-39E5FDC5F0F0}" type="datetimeFigureOut">
              <a:rPr lang="cs-CZ"/>
              <a:pPr>
                <a:defRPr/>
              </a:pPr>
              <a:t>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4BA35-8B7F-47B1-A96E-96C98F9D37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E519D-5AF2-47BE-B1FE-E5ED39AEEA84}" type="datetimeFigureOut">
              <a:rPr lang="cs-CZ"/>
              <a:pPr>
                <a:defRPr/>
              </a:pPr>
              <a:t>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7A96B-E290-49E3-A7D5-404CFCE75B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D4726-32E7-48D9-BB2E-9420E7A329FE}" type="datetimeFigureOut">
              <a:rPr lang="cs-CZ"/>
              <a:pPr>
                <a:defRPr/>
              </a:pPr>
              <a:t>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DD962-8CDF-4340-BDFE-CF88E7387D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D7170-B6BE-4D3A-8D25-29CABD70AE6E}" type="datetimeFigureOut">
              <a:rPr lang="cs-CZ"/>
              <a:pPr>
                <a:defRPr/>
              </a:pPr>
              <a:t>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AE67F-71E0-4A3D-94DA-2D8D081397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47F94-72B6-4341-8858-0A20AA55CDFF}" type="datetimeFigureOut">
              <a:rPr lang="cs-CZ"/>
              <a:pPr>
                <a:defRPr/>
              </a:pPr>
              <a:t>6.10.2014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FB8FE-DBC4-4A9F-B33F-0D8BA43C58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C3888-36DE-4616-B63B-3A5E8F5FB899}" type="datetimeFigureOut">
              <a:rPr lang="cs-CZ"/>
              <a:pPr>
                <a:defRPr/>
              </a:pPr>
              <a:t>6.10.2014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D4CD1-7E61-4ADE-97CD-494957B559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0C419-49BD-42BE-B1E2-1CD46D74B13C}" type="datetimeFigureOut">
              <a:rPr lang="cs-CZ"/>
              <a:pPr>
                <a:defRPr/>
              </a:pPr>
              <a:t>6.10.2014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FABA8-C0B4-4E55-834B-BB602D2969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0F90F-7D70-4C2C-AF91-90886BBFDC3B}" type="datetimeFigureOut">
              <a:rPr lang="cs-CZ"/>
              <a:pPr>
                <a:defRPr/>
              </a:pPr>
              <a:t>6.10.2014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31F-8471-48B0-9B55-833C6E36E3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56009-CF32-4212-9BF9-5C61A7505B0D}" type="datetimeFigureOut">
              <a:rPr lang="cs-CZ"/>
              <a:pPr>
                <a:defRPr/>
              </a:pPr>
              <a:t>6.10.2014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566CB-A008-442C-84E5-F6800C4AF3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CDA60-0B60-49AD-BACF-FCB6E6E5E1EC}" type="datetimeFigureOut">
              <a:rPr lang="cs-CZ"/>
              <a:pPr>
                <a:defRPr/>
              </a:pPr>
              <a:t>6.10.2014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81CA6-6091-4C2C-8115-6BE47639C4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1A370FC-BB26-4BD0-BAF0-EBB0777F2BE7}" type="datetimeFigureOut">
              <a:rPr lang="cs-CZ"/>
              <a:pPr>
                <a:defRPr/>
              </a:pPr>
              <a:t>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43AC3C-3BD0-42CA-8992-3F4D86B63D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ON WAR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On b</a:t>
            </a:r>
            <a:r>
              <a:rPr lang="en-US" dirty="0" smtClean="0"/>
              <a:t>roader significance of war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err="1" smtClean="0"/>
              <a:t>Caveats</a:t>
            </a:r>
            <a:r>
              <a:rPr lang="cs-CZ" dirty="0" smtClean="0"/>
              <a:t> </a:t>
            </a: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Not everything is given by MPR – there are other factors at play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There are states with HIGH MPR on the one hand, and low social equality on the other</a:t>
            </a:r>
          </a:p>
          <a:p>
            <a:pPr lvl="1" eaLnBrk="1" hangingPunct="1"/>
            <a:r>
              <a:rPr lang="en-US" sz="2000" dirty="0" smtClean="0"/>
              <a:t>Possible explanation:</a:t>
            </a:r>
          </a:p>
          <a:p>
            <a:pPr lvl="1" eaLnBrk="1" hangingPunct="1"/>
            <a:r>
              <a:rPr lang="cs-CZ" sz="2000" dirty="0" smtClean="0"/>
              <a:t>„</a:t>
            </a:r>
            <a:r>
              <a:rPr lang="en-US" sz="2000" dirty="0" smtClean="0"/>
              <a:t>Formal</a:t>
            </a:r>
            <a:r>
              <a:rPr lang="cs-CZ" sz="2000" dirty="0" smtClean="0"/>
              <a:t> (</a:t>
            </a:r>
            <a:r>
              <a:rPr lang="cs-CZ" sz="2000" dirty="0" err="1" smtClean="0"/>
              <a:t>or</a:t>
            </a:r>
            <a:r>
              <a:rPr lang="cs-CZ" sz="2000" dirty="0" smtClean="0"/>
              <a:t> </a:t>
            </a:r>
            <a:r>
              <a:rPr lang="cs-CZ" sz="2000" dirty="0" err="1" smtClean="0"/>
              <a:t>paper</a:t>
            </a:r>
            <a:r>
              <a:rPr lang="cs-CZ" sz="2000" dirty="0" smtClean="0"/>
              <a:t>)</a:t>
            </a:r>
            <a:r>
              <a:rPr lang="en-US" sz="2000" dirty="0" smtClean="0"/>
              <a:t> soldier</a:t>
            </a:r>
            <a:r>
              <a:rPr lang="cs-CZ" sz="2000" dirty="0" smtClean="0"/>
              <a:t>s“</a:t>
            </a:r>
            <a:r>
              <a:rPr lang="en-US" sz="2000" dirty="0" smtClean="0"/>
              <a:t> without actual training (therefore they do not present a threat to the regime)</a:t>
            </a:r>
          </a:p>
          <a:p>
            <a:pPr lvl="1" eaLnBrk="1" hangingPunct="1"/>
            <a:r>
              <a:rPr lang="en-US" sz="2000" dirty="0" smtClean="0"/>
              <a:t>Dictatorships with tendency to produce „formal soldiers“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dirty="0" err="1" smtClean="0"/>
              <a:t>Lets</a:t>
            </a:r>
            <a:r>
              <a:rPr lang="cs-CZ" sz="3600" b="1" dirty="0" smtClean="0"/>
              <a:t> talk </a:t>
            </a:r>
            <a:r>
              <a:rPr lang="cs-CZ" sz="3600" b="1" dirty="0" err="1" smtClean="0"/>
              <a:t>about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Sheve</a:t>
            </a:r>
            <a:r>
              <a:rPr lang="cs-CZ" sz="3600" b="1" dirty="0" smtClean="0"/>
              <a:t> and </a:t>
            </a:r>
            <a:r>
              <a:rPr lang="cs-CZ" sz="3600" b="1" dirty="0" err="1" smtClean="0"/>
              <a:t>Stasavage</a:t>
            </a:r>
            <a:r>
              <a:rPr lang="cs-CZ" sz="3600" b="1" dirty="0" smtClean="0"/>
              <a:t> 2010</a:t>
            </a:r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is the main argument of the article?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Are their arguments consistent with </a:t>
            </a:r>
            <a:r>
              <a:rPr lang="en-US" dirty="0" err="1" smtClean="0"/>
              <a:t>Andreski</a:t>
            </a:r>
            <a:r>
              <a:rPr lang="cs-CZ" dirty="0" smtClean="0"/>
              <a:t>´</a:t>
            </a:r>
            <a:r>
              <a:rPr lang="en-US" dirty="0" smtClean="0"/>
              <a:t>s </a:t>
            </a:r>
            <a:r>
              <a:rPr lang="en-US" dirty="0" smtClean="0"/>
              <a:t>argument?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Do you see any problems with the article?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Broader significance of war – some specific aspects</a:t>
            </a:r>
            <a:endParaRPr lang="cs-CZ" sz="3600" dirty="0" smtClean="0"/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Arial" charset="0"/>
              </a:rPr>
              <a:t>There is – if contested and highly speculative – hypothesis that wars have had effects on gender relationship:</a:t>
            </a:r>
          </a:p>
          <a:p>
            <a:pPr eaLnBrk="1" hangingPunct="1"/>
            <a:endParaRPr lang="en-US" sz="2400" dirty="0" smtClean="0">
              <a:latin typeface="Arial" charset="0"/>
            </a:endParaRPr>
          </a:p>
          <a:p>
            <a:pPr lvl="1" eaLnBrk="1" hangingPunct="1"/>
            <a:r>
              <a:rPr lang="en-US" sz="2000" dirty="0" smtClean="0">
                <a:latin typeface="Arial" charset="0"/>
              </a:rPr>
              <a:t>Societies where war was </a:t>
            </a:r>
            <a:r>
              <a:rPr lang="en-US" sz="2000" dirty="0" err="1" smtClean="0">
                <a:latin typeface="Arial" charset="0"/>
              </a:rPr>
              <a:t>ubiquous</a:t>
            </a:r>
            <a:r>
              <a:rPr lang="en-US" sz="2000" dirty="0" smtClean="0">
                <a:latin typeface="Arial" charset="0"/>
              </a:rPr>
              <a:t> tended to experience relatively equal standing of males and females (see Sparta)</a:t>
            </a:r>
          </a:p>
          <a:p>
            <a:pPr lvl="1" eaLnBrk="1" hangingPunct="1">
              <a:buFont typeface="Arial" charset="0"/>
              <a:buNone/>
            </a:pPr>
            <a:endParaRPr lang="en-US" sz="2000" dirty="0" smtClean="0">
              <a:latin typeface="Arial" charset="0"/>
            </a:endParaRPr>
          </a:p>
          <a:p>
            <a:pPr lvl="1" eaLnBrk="1" hangingPunct="1"/>
            <a:r>
              <a:rPr lang="en-US" sz="2000" dirty="0" smtClean="0">
                <a:latin typeface="Arial" charset="0"/>
              </a:rPr>
              <a:t>Societies where war was rare or dishonest enterprise tended to produce more skewed gender relationships</a:t>
            </a:r>
            <a:r>
              <a:rPr lang="en-US" dirty="0" smtClean="0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Examples:</a:t>
            </a:r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Arial" charset="0"/>
              </a:rPr>
              <a:t>Sparta vs. Athens</a:t>
            </a:r>
          </a:p>
          <a:p>
            <a:pPr eaLnBrk="1" hangingPunct="1"/>
            <a:endParaRPr lang="en-US" sz="2800" dirty="0" smtClean="0">
              <a:latin typeface="Arial" charset="0"/>
            </a:endParaRPr>
          </a:p>
          <a:p>
            <a:pPr eaLnBrk="1" hangingPunct="1"/>
            <a:r>
              <a:rPr lang="en-US" sz="2800" dirty="0" smtClean="0">
                <a:latin typeface="Arial" charset="0"/>
              </a:rPr>
              <a:t>Vikings vs. civilized and </a:t>
            </a:r>
            <a:r>
              <a:rPr lang="en-US" sz="2800" dirty="0" err="1" smtClean="0">
                <a:latin typeface="Arial" charset="0"/>
              </a:rPr>
              <a:t>christianed</a:t>
            </a:r>
            <a:r>
              <a:rPr lang="en-US" sz="2800" dirty="0" smtClean="0">
                <a:latin typeface="Arial" charset="0"/>
              </a:rPr>
              <a:t> Europeans</a:t>
            </a:r>
          </a:p>
          <a:p>
            <a:pPr eaLnBrk="1" hangingPunct="1"/>
            <a:endParaRPr lang="en-US" sz="2800" dirty="0" smtClean="0">
              <a:latin typeface="Arial" charset="0"/>
            </a:endParaRPr>
          </a:p>
          <a:p>
            <a:pPr eaLnBrk="1" hangingPunct="1"/>
            <a:r>
              <a:rPr lang="en-US" sz="2800" dirty="0" smtClean="0">
                <a:latin typeface="Arial" charset="0"/>
              </a:rPr>
              <a:t>Sikhs vs. surrounding populations</a:t>
            </a:r>
          </a:p>
          <a:p>
            <a:pPr eaLnBrk="1" hangingPunct="1"/>
            <a:endParaRPr lang="en-US" sz="2800" dirty="0" smtClean="0">
              <a:latin typeface="Arial" charset="0"/>
            </a:endParaRPr>
          </a:p>
          <a:p>
            <a:pPr eaLnBrk="1" hangingPunct="1"/>
            <a:r>
              <a:rPr lang="en-US" sz="2800" dirty="0" smtClean="0">
                <a:latin typeface="Arial" charset="0"/>
              </a:rPr>
              <a:t>See the development of women rights in the course of the 20th century…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Broader significance of war – some specific aspects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14475"/>
            <a:ext cx="8229600" cy="50688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Obviously, military science and practice – fighting is like any other activity – those fighting on a regular basis tend to develop new techniques and routines. Consequently this practical knowledge may be translated into theoretical knowledge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War provides extremely powerful incentives for scientific and technological development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Airplanes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Chemistry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Physics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Medicine and medical technology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sz="3600" smtClean="0">
                <a:latin typeface="Arial" charset="0"/>
              </a:rPr>
              <a:t>Examples:</a:t>
            </a:r>
          </a:p>
        </p:txBody>
      </p:sp>
      <p:sp>
        <p:nvSpPr>
          <p:cNvPr id="3277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Progress in cardio-surgery was achieved through countless operation of </a:t>
            </a:r>
            <a:r>
              <a:rPr lang="cs-CZ" sz="2000" dirty="0" err="1" smtClean="0">
                <a:latin typeface="Arial" charset="0"/>
              </a:rPr>
              <a:t>gun</a:t>
            </a:r>
            <a:r>
              <a:rPr lang="cs-CZ" sz="2000" dirty="0" smtClean="0">
                <a:latin typeface="Arial" charset="0"/>
              </a:rPr>
              <a:t>-</a:t>
            </a:r>
            <a:r>
              <a:rPr lang="en-US" sz="2000" dirty="0" smtClean="0">
                <a:latin typeface="Arial" charset="0"/>
              </a:rPr>
              <a:t>shot wounds in close proximity of</a:t>
            </a:r>
            <a:r>
              <a:rPr lang="cs-CZ" sz="2000" dirty="0" smtClean="0">
                <a:latin typeface="Arial" charset="0"/>
              </a:rPr>
              <a:t> </a:t>
            </a:r>
            <a:r>
              <a:rPr lang="cs-CZ" sz="2000" dirty="0" err="1" smtClean="0">
                <a:latin typeface="Arial" charset="0"/>
              </a:rPr>
              <a:t>the</a:t>
            </a:r>
            <a:r>
              <a:rPr lang="en-US" sz="2000" dirty="0" smtClean="0">
                <a:latin typeface="Arial" charset="0"/>
              </a:rPr>
              <a:t> heart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Chemistry: Gun powder, dynamite, industrial substitutes etc.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Transportation: Jet planes are descendants of second WWs planes like Me 262 or </a:t>
            </a:r>
            <a:r>
              <a:rPr lang="en-US" sz="2000" dirty="0" err="1" smtClean="0">
                <a:latin typeface="Arial" charset="0"/>
              </a:rPr>
              <a:t>Gloster</a:t>
            </a:r>
            <a:r>
              <a:rPr lang="en-US" sz="2000" dirty="0" smtClean="0">
                <a:latin typeface="Arial" charset="0"/>
              </a:rPr>
              <a:t> Meteor…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Space program – Once Von Braun </a:t>
            </a:r>
            <a:r>
              <a:rPr lang="en-US" sz="2000" dirty="0" smtClean="0">
                <a:latin typeface="Arial" charset="0"/>
              </a:rPr>
              <a:t>(Nazi </a:t>
            </a:r>
            <a:r>
              <a:rPr lang="en-US" sz="2000" dirty="0" smtClean="0">
                <a:latin typeface="Arial" charset="0"/>
              </a:rPr>
              <a:t>rocket </a:t>
            </a:r>
            <a:r>
              <a:rPr lang="en-US" sz="2000" dirty="0" smtClean="0">
                <a:latin typeface="Arial" charset="0"/>
              </a:rPr>
              <a:t>engineer) </a:t>
            </a:r>
            <a:r>
              <a:rPr lang="en-US" sz="2000" dirty="0" smtClean="0">
                <a:latin typeface="Arial" charset="0"/>
              </a:rPr>
              <a:t>wanted to hit the USA with missiles… later he entered (and subsequently managed) NASA to launch APPOLO rocket to the Moon…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b="1" i="1" dirty="0" smtClean="0">
                <a:latin typeface="Arial" charset="0"/>
              </a:rPr>
              <a:t>Having said this, I do not deny enormous costs of wars and suffering they have produced!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Some negative effects of war(s)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General societal collapse</a:t>
            </a:r>
          </a:p>
          <a:p>
            <a:endParaRPr lang="en-US" sz="2400" dirty="0" smtClean="0"/>
          </a:p>
          <a:p>
            <a:r>
              <a:rPr lang="en-US" sz="2400" dirty="0" smtClean="0"/>
              <a:t>Economic downturn</a:t>
            </a:r>
          </a:p>
          <a:p>
            <a:endParaRPr lang="en-US" sz="2400" dirty="0" smtClean="0"/>
          </a:p>
          <a:p>
            <a:r>
              <a:rPr lang="en-US" sz="2400" dirty="0" smtClean="0"/>
              <a:t>Economic looses resulting from fighting activity</a:t>
            </a:r>
          </a:p>
          <a:p>
            <a:endParaRPr lang="en-US" sz="2400" dirty="0" smtClean="0"/>
          </a:p>
          <a:p>
            <a:r>
              <a:rPr lang="en-US" sz="2400" dirty="0" smtClean="0"/>
              <a:t>Malnutrition and infectious diseases negatively affect economic productivity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3823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en-US" sz="2400" dirty="0" smtClean="0"/>
              <a:t>Debts…</a:t>
            </a:r>
          </a:p>
          <a:p>
            <a:endParaRPr lang="en-US" sz="2400" dirty="0" smtClean="0"/>
          </a:p>
          <a:p>
            <a:r>
              <a:rPr lang="en-US" sz="2400" dirty="0" smtClean="0"/>
              <a:t>Collapse of previously accepted norms of social behavior</a:t>
            </a:r>
          </a:p>
          <a:p>
            <a:endParaRPr lang="en-US" sz="2400" dirty="0" smtClean="0"/>
          </a:p>
          <a:p>
            <a:r>
              <a:rPr lang="en-US" sz="2400" dirty="0" smtClean="0"/>
              <a:t>Vicious circle of mistrust, aggression, fear… etc.</a:t>
            </a:r>
          </a:p>
          <a:p>
            <a:pPr lvl="1"/>
            <a:r>
              <a:rPr lang="en-US" sz="2400" dirty="0" smtClean="0"/>
              <a:t>Under such conditions aggressive war is the very best option usually</a:t>
            </a:r>
          </a:p>
          <a:p>
            <a:pPr marL="457200" lvl="1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49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Next</a:t>
            </a:r>
          </a:p>
        </p:txBody>
      </p:sp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War in ancient Greece…</a:t>
            </a:r>
          </a:p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r>
              <a:rPr lang="en-US" dirty="0" smtClean="0">
                <a:latin typeface="Arial" charset="0"/>
              </a:rPr>
              <a:t>Battle of Hoplites</a:t>
            </a:r>
          </a:p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r>
              <a:rPr lang="en-US" dirty="0" smtClean="0">
                <a:latin typeface="Arial" charset="0"/>
              </a:rPr>
              <a:t>Readings: Hanson – The Western Way of War – </a:t>
            </a:r>
            <a:r>
              <a:rPr lang="en-US" i="1" dirty="0" smtClean="0">
                <a:latin typeface="Arial" charset="0"/>
              </a:rPr>
              <a:t>Chapter 4: „The battle“</a:t>
            </a:r>
            <a:endParaRPr lang="en-US" i="1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War is not an isolated phenomenon</a:t>
            </a:r>
            <a:endParaRPr lang="en-US" dirty="0"/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War has broader implications – implications transcending actual fighting…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These include implications for </a:t>
            </a:r>
          </a:p>
          <a:p>
            <a:pPr lvl="1" eaLnBrk="1" hangingPunct="1"/>
            <a:r>
              <a:rPr lang="en-US" dirty="0" smtClean="0"/>
              <a:t>International system (anarchy among states)</a:t>
            </a:r>
          </a:p>
          <a:p>
            <a:pPr lvl="1" eaLnBrk="1" hangingPunct="1"/>
            <a:r>
              <a:rPr lang="en-US" dirty="0" smtClean="0"/>
              <a:t>State formation</a:t>
            </a:r>
          </a:p>
          <a:p>
            <a:pPr lvl="1" eaLnBrk="1" hangingPunct="1"/>
            <a:r>
              <a:rPr lang="en-US" dirty="0" smtClean="0"/>
              <a:t>Social redistribution – organization of a society</a:t>
            </a:r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International system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700" dirty="0" smtClean="0">
                <a:latin typeface="Times New Roman" pitchFamily="18" charset="0"/>
              </a:rPr>
              <a:t>It is a system of more or less sovereign states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dirty="0" smtClean="0">
                <a:latin typeface="Times New Roman" pitchFamily="18" charset="0"/>
              </a:rPr>
              <a:t>These states may exercise power over some territory, thus creating realm of – if limited – hierarchical structure</a:t>
            </a:r>
          </a:p>
          <a:p>
            <a:pPr eaLnBrk="1" hangingPunct="1">
              <a:lnSpc>
                <a:spcPct val="90000"/>
              </a:lnSpc>
            </a:pPr>
            <a:endParaRPr lang="en-US" sz="27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700" dirty="0" smtClean="0">
                <a:latin typeface="Times New Roman" pitchFamily="18" charset="0"/>
              </a:rPr>
              <a:t>On the other hand structure among states is basically anarchic. There is no superior authority above individual states</a:t>
            </a:r>
          </a:p>
          <a:p>
            <a:pPr eaLnBrk="1" hangingPunct="1">
              <a:lnSpc>
                <a:spcPct val="90000"/>
              </a:lnSpc>
            </a:pPr>
            <a:endParaRPr lang="en-US" sz="27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700" dirty="0" smtClean="0">
                <a:latin typeface="Times New Roman" pitchFamily="18" charset="0"/>
              </a:rPr>
              <a:t>States have to take care of themselves - there is no guarantee of external help if a state is in trouble</a:t>
            </a:r>
            <a:r>
              <a:rPr lang="cs-CZ" sz="27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sz="3600" smtClean="0"/>
              <a:t>And the role for war?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Times New Roman" pitchFamily="18" charset="0"/>
              </a:rPr>
              <a:t>War is the biggest external threat in the international (anarchical) realm for survival of individual states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Times New Roman" pitchFamily="18" charset="0"/>
              </a:rPr>
              <a:t>You have to fear your neighbors and you have to prepare some military capabilities, otherwise your survival will be </a:t>
            </a:r>
            <a:r>
              <a:rPr lang="en-US" sz="2400" dirty="0" smtClean="0">
                <a:latin typeface="Times New Roman" pitchFamily="18" charset="0"/>
              </a:rPr>
              <a:t>de</a:t>
            </a:r>
            <a:r>
              <a:rPr lang="cs-CZ" sz="2400" dirty="0" err="1" smtClean="0">
                <a:latin typeface="Times New Roman" pitchFamily="18" charset="0"/>
              </a:rPr>
              <a:t>termined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>by somebody else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Times New Roman" pitchFamily="18" charset="0"/>
              </a:rPr>
              <a:t>The problem is that when you create military forces for your defense, you create at least potential military threat for your </a:t>
            </a:r>
            <a:r>
              <a:rPr lang="en-US" sz="2400" dirty="0" smtClean="0">
                <a:latin typeface="Times New Roman" pitchFamily="18" charset="0"/>
              </a:rPr>
              <a:t>neighbors</a:t>
            </a:r>
            <a:r>
              <a:rPr lang="cs-CZ" sz="2400" dirty="0" smtClean="0">
                <a:latin typeface="Times New Roman" pitchFamily="18" charset="0"/>
              </a:rPr>
              <a:t> (</a:t>
            </a:r>
            <a:r>
              <a:rPr lang="cs-CZ" sz="2400" dirty="0" err="1" smtClean="0">
                <a:latin typeface="Times New Roman" pitchFamily="18" charset="0"/>
              </a:rPr>
              <a:t>consider</a:t>
            </a:r>
            <a:r>
              <a:rPr lang="cs-CZ" sz="2400" dirty="0" smtClean="0">
                <a:latin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</a:rPr>
              <a:t>current</a:t>
            </a:r>
            <a:r>
              <a:rPr lang="cs-CZ" sz="2400" dirty="0" smtClean="0">
                <a:latin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</a:rPr>
              <a:t>situation</a:t>
            </a:r>
            <a:r>
              <a:rPr lang="cs-CZ" sz="2400" dirty="0" smtClean="0">
                <a:latin typeface="Times New Roman" pitchFamily="18" charset="0"/>
              </a:rPr>
              <a:t>: NATO vs. </a:t>
            </a:r>
            <a:r>
              <a:rPr lang="cs-CZ" sz="2400" dirty="0" err="1" smtClean="0">
                <a:latin typeface="Times New Roman" pitchFamily="18" charset="0"/>
              </a:rPr>
              <a:t>Russia</a:t>
            </a:r>
            <a:r>
              <a:rPr lang="cs-CZ" sz="2400" dirty="0" smtClean="0">
                <a:latin typeface="Times New Roman" pitchFamily="18" charset="0"/>
              </a:rPr>
              <a:t>)</a:t>
            </a:r>
            <a:endParaRPr lang="en-US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Times New Roman" pitchFamily="18" charset="0"/>
              </a:rPr>
              <a:t>Simply, the very first solution of your problem will ultimately end in aggravation of your problem…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cs-CZ" sz="3600" smtClean="0"/>
              <a:t>The Third Image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</a:rPr>
              <a:t>Kenneth Waltz (1959) uses term third image for structural constrains generated by international structure.</a:t>
            </a:r>
          </a:p>
          <a:p>
            <a:pPr>
              <a:lnSpc>
                <a:spcPct val="90000"/>
              </a:lnSpc>
            </a:pPr>
            <a:endParaRPr lang="en-US" sz="24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</a:rPr>
              <a:t>Possibility of war is an important feature of the system.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</a:rPr>
              <a:t>States (or other states-like entities) ha</a:t>
            </a:r>
            <a:r>
              <a:rPr lang="cs-CZ" sz="2400" dirty="0" smtClean="0">
                <a:latin typeface="Times New Roman" pitchFamily="18" charset="0"/>
              </a:rPr>
              <a:t>ve</a:t>
            </a:r>
            <a:r>
              <a:rPr lang="en-US" sz="2400" dirty="0" smtClean="0">
                <a:latin typeface="Times New Roman" pitchFamily="18" charset="0"/>
              </a:rPr>
              <a:t> to </a:t>
            </a:r>
            <a:r>
              <a:rPr lang="cs-CZ" sz="2400" dirty="0" err="1" smtClean="0">
                <a:latin typeface="Times New Roman" pitchFamily="18" charset="0"/>
              </a:rPr>
              <a:t>think</a:t>
            </a:r>
            <a:r>
              <a:rPr lang="cs-CZ" sz="2400" dirty="0" smtClean="0">
                <a:latin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</a:rPr>
              <a:t>about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>this possibility and prepare for it.</a:t>
            </a:r>
          </a:p>
          <a:p>
            <a:pPr>
              <a:lnSpc>
                <a:spcPct val="90000"/>
              </a:lnSpc>
            </a:pPr>
            <a:endParaRPr lang="en-US" sz="24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</a:rPr>
              <a:t>One can argue that war or its very possibility is the defining aspect of anarchical international system</a:t>
            </a:r>
          </a:p>
          <a:p>
            <a:pPr>
              <a:lnSpc>
                <a:spcPct val="90000"/>
              </a:lnSpc>
            </a:pPr>
            <a:endParaRPr lang="en-US" sz="24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</a:rPr>
              <a:t>If there were zero chance for war, there would not be</a:t>
            </a:r>
            <a:r>
              <a:rPr lang="cs-CZ" sz="2400" dirty="0" smtClean="0">
                <a:latin typeface="Times New Roman" pitchFamily="18" charset="0"/>
              </a:rPr>
              <a:t> (de-facto)</a:t>
            </a:r>
            <a:r>
              <a:rPr lang="en-US" sz="2400" dirty="0" smtClean="0">
                <a:latin typeface="Times New Roman" pitchFamily="18" charset="0"/>
              </a:rPr>
              <a:t> anarchic system… and a lot of obstacles for international cooperation would disappear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cs-CZ" sz="3600" smtClean="0"/>
              <a:t>State Formation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b="1" i="1" dirty="0" smtClean="0"/>
              <a:t>„</a:t>
            </a:r>
            <a:r>
              <a:rPr lang="cs-CZ" sz="2400" b="1" i="1" dirty="0" err="1" smtClean="0"/>
              <a:t>War</a:t>
            </a:r>
            <a:r>
              <a:rPr lang="cs-CZ" sz="2400" b="1" i="1" dirty="0" smtClean="0"/>
              <a:t> made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b="1" i="1" dirty="0" err="1" smtClean="0"/>
              <a:t>state</a:t>
            </a:r>
            <a:r>
              <a:rPr lang="cs-CZ" sz="2400" dirty="0" smtClean="0"/>
              <a:t>, and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b="1" i="1" dirty="0" err="1" smtClean="0"/>
              <a:t>state</a:t>
            </a:r>
            <a:r>
              <a:rPr lang="cs-CZ" sz="2400" b="1" i="1" dirty="0" smtClean="0"/>
              <a:t> made </a:t>
            </a:r>
            <a:r>
              <a:rPr lang="cs-CZ" sz="2400" b="1" i="1" dirty="0" err="1" smtClean="0"/>
              <a:t>war</a:t>
            </a:r>
            <a:r>
              <a:rPr lang="cs-CZ" sz="2400" dirty="0" smtClean="0"/>
              <a:t>."  (</a:t>
            </a:r>
            <a:r>
              <a:rPr lang="cs-CZ" sz="2400" dirty="0" err="1" smtClean="0"/>
              <a:t>Tilly</a:t>
            </a:r>
            <a:r>
              <a:rPr lang="cs-CZ" sz="2400" dirty="0" smtClean="0"/>
              <a:t> 1975: 142)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err="1" smtClean="0"/>
              <a:t>Wars</a:t>
            </a:r>
            <a:r>
              <a:rPr lang="cs-CZ" sz="2400" dirty="0" smtClean="0"/>
              <a:t> </a:t>
            </a:r>
            <a:r>
              <a:rPr lang="cs-CZ" sz="2400" dirty="0" err="1" smtClean="0"/>
              <a:t>have</a:t>
            </a:r>
            <a:r>
              <a:rPr lang="cs-CZ" sz="2400" dirty="0" smtClean="0"/>
              <a:t> </a:t>
            </a:r>
            <a:r>
              <a:rPr lang="cs-CZ" sz="2400" dirty="0" err="1" smtClean="0"/>
              <a:t>selected</a:t>
            </a:r>
            <a:r>
              <a:rPr lang="cs-CZ" sz="2400" dirty="0" smtClean="0"/>
              <a:t> </a:t>
            </a:r>
            <a:r>
              <a:rPr lang="cs-CZ" sz="2400" dirty="0" err="1" smtClean="0"/>
              <a:t>strong</a:t>
            </a:r>
            <a:r>
              <a:rPr lang="cs-CZ" sz="2400" dirty="0" smtClean="0"/>
              <a:t>, </a:t>
            </a:r>
            <a:r>
              <a:rPr lang="cs-CZ" sz="2400" dirty="0" err="1" smtClean="0"/>
              <a:t>effective</a:t>
            </a:r>
            <a:r>
              <a:rPr lang="cs-CZ" sz="2400" dirty="0" smtClean="0"/>
              <a:t> and </a:t>
            </a:r>
            <a:r>
              <a:rPr lang="cs-CZ" sz="2400" dirty="0" err="1" smtClean="0"/>
              <a:t>resilient</a:t>
            </a:r>
            <a:r>
              <a:rPr lang="cs-CZ" sz="2400" dirty="0" smtClean="0"/>
              <a:t> </a:t>
            </a:r>
            <a:r>
              <a:rPr lang="cs-CZ" sz="2400" dirty="0" err="1" smtClean="0"/>
              <a:t>states</a:t>
            </a: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err="1" smtClean="0"/>
              <a:t>Taxation</a:t>
            </a: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err="1" smtClean="0"/>
              <a:t>Conscription</a:t>
            </a: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err="1" smtClean="0"/>
              <a:t>Common</a:t>
            </a:r>
            <a:r>
              <a:rPr lang="cs-CZ" sz="2400" dirty="0" smtClean="0"/>
              <a:t> identity </a:t>
            </a:r>
            <a:r>
              <a:rPr lang="cs-CZ" sz="2400" dirty="0" err="1" smtClean="0"/>
              <a:t>formation</a:t>
            </a:r>
            <a:r>
              <a:rPr lang="cs-CZ" sz="2400" dirty="0" smtClean="0"/>
              <a:t> (</a:t>
            </a:r>
            <a:r>
              <a:rPr lang="cs-CZ" sz="2400" dirty="0" err="1" smtClean="0"/>
              <a:t>us</a:t>
            </a:r>
            <a:r>
              <a:rPr lang="cs-CZ" sz="2400" dirty="0" smtClean="0"/>
              <a:t> and </a:t>
            </a:r>
            <a:r>
              <a:rPr lang="cs-CZ" sz="2400" dirty="0" err="1" smtClean="0"/>
              <a:t>they</a:t>
            </a:r>
            <a:r>
              <a:rPr lang="cs-CZ" sz="2400" dirty="0" smtClean="0"/>
              <a:t>) – </a:t>
            </a:r>
            <a:r>
              <a:rPr lang="cs-CZ" sz="2400" dirty="0" err="1" smtClean="0"/>
              <a:t>nationalism</a:t>
            </a: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err="1" smtClean="0"/>
              <a:t>Education</a:t>
            </a:r>
            <a:r>
              <a:rPr lang="cs-CZ" sz="2400" dirty="0" smtClean="0"/>
              <a:t> and science</a:t>
            </a:r>
          </a:p>
          <a:p>
            <a:pPr>
              <a:lnSpc>
                <a:spcPct val="90000"/>
              </a:lnSpc>
            </a:pPr>
            <a:r>
              <a:rPr lang="cs-CZ" sz="2400" dirty="0" err="1" smtClean="0"/>
              <a:t>Law</a:t>
            </a: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err="1" smtClean="0"/>
              <a:t>Social</a:t>
            </a:r>
            <a:r>
              <a:rPr lang="cs-CZ" sz="2400" dirty="0" smtClean="0"/>
              <a:t> </a:t>
            </a:r>
            <a:r>
              <a:rPr lang="cs-CZ" sz="2400" dirty="0" err="1" smtClean="0"/>
              <a:t>redistribution</a:t>
            </a:r>
            <a:endParaRPr lang="cs-CZ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sz="3600" smtClean="0"/>
              <a:t>Ok, and now „Tilly Tally“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>
          <a:xfrm>
            <a:off x="250825" y="981075"/>
            <a:ext cx="8642350" cy="5616575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Times New Roman" pitchFamily="18" charset="0"/>
              </a:rPr>
              <a:t>Has war</a:t>
            </a:r>
            <a:r>
              <a:rPr lang="cs-CZ" sz="2400" dirty="0" smtClean="0">
                <a:latin typeface="Times New Roman" pitchFamily="18" charset="0"/>
              </a:rPr>
              <a:t> had </a:t>
            </a:r>
            <a:r>
              <a:rPr lang="en-US" sz="2400" dirty="0" smtClean="0">
                <a:latin typeface="Times New Roman" pitchFamily="18" charset="0"/>
              </a:rPr>
              <a:t>consistent effects on states?</a:t>
            </a:r>
            <a:r>
              <a:rPr lang="cs-CZ" sz="2400" dirty="0" smtClean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>Are there any differences?</a:t>
            </a:r>
          </a:p>
          <a:p>
            <a:pPr eaLnBrk="1" hangingPunct="1"/>
            <a:endParaRPr lang="en-US" sz="2400" dirty="0" smtClean="0">
              <a:latin typeface="Times New Roman" pitchFamily="18" charset="0"/>
            </a:endParaRPr>
          </a:p>
          <a:p>
            <a:pPr eaLnBrk="1" hangingPunct="1"/>
            <a:r>
              <a:rPr lang="en-US" sz="2400" dirty="0" smtClean="0">
                <a:latin typeface="Times New Roman" pitchFamily="18" charset="0"/>
              </a:rPr>
              <a:t>I</a:t>
            </a:r>
            <a:r>
              <a:rPr lang="cs-CZ" sz="2400" dirty="0" smtClean="0">
                <a:latin typeface="Times New Roman" pitchFamily="18" charset="0"/>
              </a:rPr>
              <a:t>s</a:t>
            </a:r>
            <a:r>
              <a:rPr lang="en-US" sz="2400" dirty="0" smtClean="0">
                <a:latin typeface="Times New Roman" pitchFamily="18" charset="0"/>
              </a:rPr>
              <a:t> it possible to say that war creates only strong states?</a:t>
            </a:r>
          </a:p>
          <a:p>
            <a:pPr eaLnBrk="1" hangingPunct="1"/>
            <a:endParaRPr lang="en-US" sz="2400" dirty="0" smtClean="0">
              <a:latin typeface="Times New Roman" pitchFamily="18" charset="0"/>
            </a:endParaRPr>
          </a:p>
          <a:p>
            <a:pPr eaLnBrk="1" hangingPunct="1"/>
            <a:r>
              <a:rPr lang="en-US" sz="2400" dirty="0" smtClean="0">
                <a:latin typeface="Times New Roman" pitchFamily="18" charset="0"/>
              </a:rPr>
              <a:t>If not</a:t>
            </a:r>
            <a:r>
              <a:rPr lang="cs-CZ" sz="2400" dirty="0" smtClean="0">
                <a:latin typeface="Times New Roman" pitchFamily="18" charset="0"/>
              </a:rPr>
              <a:t>,</a:t>
            </a:r>
            <a:r>
              <a:rPr lang="en-US" sz="2400" dirty="0" smtClean="0">
                <a:latin typeface="Times New Roman" pitchFamily="18" charset="0"/>
              </a:rPr>
              <a:t> why?</a:t>
            </a:r>
          </a:p>
          <a:p>
            <a:pPr eaLnBrk="1" hangingPunct="1"/>
            <a:endParaRPr lang="en-US" sz="2400" dirty="0" smtClean="0">
              <a:latin typeface="Times New Roman" pitchFamily="18" charset="0"/>
            </a:endParaRPr>
          </a:p>
          <a:p>
            <a:pPr eaLnBrk="1" hangingPunct="1"/>
            <a:r>
              <a:rPr lang="en-US" sz="2400" dirty="0" smtClean="0">
                <a:latin typeface="Times New Roman" pitchFamily="18" charset="0"/>
              </a:rPr>
              <a:t>Give me some examples?</a:t>
            </a:r>
          </a:p>
          <a:p>
            <a:pPr eaLnBrk="1" hangingPunct="1"/>
            <a:endParaRPr lang="en-US" sz="2400" dirty="0" smtClean="0">
              <a:latin typeface="Times New Roman" pitchFamily="18" charset="0"/>
            </a:endParaRPr>
          </a:p>
          <a:p>
            <a:pPr eaLnBrk="1" hangingPunct="1"/>
            <a:r>
              <a:rPr lang="en-US" sz="2400" dirty="0" smtClean="0">
                <a:latin typeface="Times New Roman" pitchFamily="18" charset="0"/>
              </a:rPr>
              <a:t>And finally lets talk about methodology of the article </a:t>
            </a:r>
            <a:r>
              <a:rPr lang="en-US" sz="2400" dirty="0" smtClean="0">
                <a:latin typeface="Times New Roman" pitchFamily="18" charset="0"/>
                <a:sym typeface="Wingdings" pitchFamily="2" charset="2"/>
              </a:rPr>
              <a:t></a:t>
            </a:r>
            <a:endParaRPr lang="cs-CZ" sz="2400" dirty="0" smtClean="0">
              <a:latin typeface="Times New Roman" pitchFamily="18" charset="0"/>
              <a:sym typeface="Wingdings" pitchFamily="2" charset="2"/>
            </a:endParaRPr>
          </a:p>
          <a:p>
            <a:pPr eaLnBrk="1" hangingPunct="1"/>
            <a:endParaRPr lang="cs-CZ" sz="2400" dirty="0" smtClean="0">
              <a:latin typeface="Times New Roman" pitchFamily="18" charset="0"/>
              <a:sym typeface="Wingdings" pitchFamily="2" charset="2"/>
            </a:endParaRPr>
          </a:p>
          <a:p>
            <a:pPr eaLnBrk="1" hangingPunct="1"/>
            <a:r>
              <a:rPr lang="cs-CZ" sz="2400" dirty="0" err="1" smtClean="0">
                <a:latin typeface="Times New Roman" pitchFamily="18" charset="0"/>
                <a:sym typeface="Wingdings" pitchFamily="2" charset="2"/>
              </a:rPr>
              <a:t>What</a:t>
            </a:r>
            <a:r>
              <a:rPr lang="cs-CZ" sz="2400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cs-CZ" sz="2400" dirty="0" err="1" smtClean="0">
                <a:latin typeface="Times New Roman" pitchFamily="18" charset="0"/>
                <a:sym typeface="Wingdings" pitchFamily="2" charset="2"/>
              </a:rPr>
              <a:t>is</a:t>
            </a:r>
            <a:r>
              <a:rPr lang="cs-CZ" sz="2400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cs-CZ" sz="2400" dirty="0" err="1" smtClean="0">
                <a:latin typeface="Times New Roman" pitchFamily="18" charset="0"/>
                <a:sym typeface="Wingdings" pitchFamily="2" charset="2"/>
              </a:rPr>
              <a:t>the</a:t>
            </a:r>
            <a:r>
              <a:rPr lang="cs-CZ" sz="2400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cs-CZ" sz="2400" dirty="0" err="1" smtClean="0">
                <a:latin typeface="Times New Roman" pitchFamily="18" charset="0"/>
                <a:sym typeface="Wingdings" pitchFamily="2" charset="2"/>
              </a:rPr>
              <a:t>biggest</a:t>
            </a:r>
            <a:r>
              <a:rPr lang="cs-CZ" sz="2400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cs-CZ" sz="2400" dirty="0" err="1" smtClean="0">
                <a:latin typeface="Times New Roman" pitchFamily="18" charset="0"/>
                <a:sym typeface="Wingdings" pitchFamily="2" charset="2"/>
              </a:rPr>
              <a:t>problem</a:t>
            </a:r>
            <a:r>
              <a:rPr lang="cs-CZ" sz="2400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cs-CZ" sz="2400" dirty="0" err="1" smtClean="0">
                <a:latin typeface="Times New Roman" pitchFamily="18" charset="0"/>
                <a:sym typeface="Wingdings" pitchFamily="2" charset="2"/>
              </a:rPr>
              <a:t>of</a:t>
            </a:r>
            <a:r>
              <a:rPr lang="cs-CZ" sz="2400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cs-CZ" sz="2400" dirty="0" err="1" smtClean="0">
                <a:latin typeface="Times New Roman" pitchFamily="18" charset="0"/>
                <a:sym typeface="Wingdings" pitchFamily="2" charset="2"/>
              </a:rPr>
              <a:t>the</a:t>
            </a:r>
            <a:r>
              <a:rPr lang="cs-CZ" sz="2400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cs-CZ" sz="2400" dirty="0" err="1" smtClean="0">
                <a:latin typeface="Times New Roman" pitchFamily="18" charset="0"/>
                <a:sym typeface="Wingdings" pitchFamily="2" charset="2"/>
              </a:rPr>
              <a:t>article</a:t>
            </a:r>
            <a:r>
              <a:rPr lang="cs-CZ" sz="2400" dirty="0" smtClean="0">
                <a:latin typeface="Times New Roman" pitchFamily="18" charset="0"/>
                <a:sym typeface="Wingdings" pitchFamily="2" charset="2"/>
              </a:rPr>
              <a:t>? </a:t>
            </a:r>
            <a:r>
              <a:rPr lang="cs-CZ" sz="2400" dirty="0" err="1" smtClean="0">
                <a:latin typeface="Times New Roman" pitchFamily="18" charset="0"/>
                <a:sym typeface="Wingdings" pitchFamily="2" charset="2"/>
              </a:rPr>
              <a:t>Or</a:t>
            </a:r>
            <a:r>
              <a:rPr lang="cs-CZ" sz="2400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cs-CZ" sz="2400" dirty="0" err="1" smtClean="0">
                <a:latin typeface="Times New Roman" pitchFamily="18" charset="0"/>
                <a:sym typeface="Wingdings" pitchFamily="2" charset="2"/>
              </a:rPr>
              <a:t>the</a:t>
            </a:r>
            <a:r>
              <a:rPr lang="cs-CZ" sz="2400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cs-CZ" sz="2400" dirty="0" err="1" smtClean="0">
                <a:latin typeface="Times New Roman" pitchFamily="18" charset="0"/>
                <a:sym typeface="Wingdings" pitchFamily="2" charset="2"/>
              </a:rPr>
              <a:t>strongest</a:t>
            </a:r>
            <a:r>
              <a:rPr lang="cs-CZ" sz="2400" dirty="0" smtClean="0">
                <a:latin typeface="Times New Roman" pitchFamily="18" charset="0"/>
                <a:sym typeface="Wingdings" pitchFamily="2" charset="2"/>
              </a:rPr>
              <a:t> point…?</a:t>
            </a:r>
            <a:endParaRPr lang="en-US" sz="2400" dirty="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Social redistribution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/>
            <a:r>
              <a:rPr lang="en-US" sz="2400" dirty="0" smtClean="0"/>
              <a:t>According to </a:t>
            </a:r>
            <a:r>
              <a:rPr lang="en-US" sz="2400" dirty="0" err="1" smtClean="0"/>
              <a:t>Andreski</a:t>
            </a:r>
            <a:r>
              <a:rPr lang="en-US" sz="2400" dirty="0" smtClean="0"/>
              <a:t> (1954). An increase on the side of MPR results in an increase on the side of social equality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Rulers dependent on very small fraction of a society are not forced to provide public goods for all members of a society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On the </a:t>
            </a:r>
            <a:r>
              <a:rPr lang="cs-CZ" sz="2400" dirty="0" smtClean="0"/>
              <a:t>o</a:t>
            </a:r>
            <a:r>
              <a:rPr lang="en-US" sz="2400" dirty="0" err="1" smtClean="0"/>
              <a:t>ther</a:t>
            </a:r>
            <a:r>
              <a:rPr lang="en-US" sz="2400" dirty="0" smtClean="0"/>
              <a:t> hand, rulers dependent on large standing armies drafted universally </a:t>
            </a:r>
            <a:r>
              <a:rPr lang="en-US" sz="2400" dirty="0" smtClean="0"/>
              <a:t>from</a:t>
            </a:r>
            <a:r>
              <a:rPr lang="cs-CZ" sz="2400" dirty="0" smtClean="0"/>
              <a:t> a</a:t>
            </a:r>
            <a:r>
              <a:rPr lang="en-US" sz="2400" dirty="0" smtClean="0"/>
              <a:t> </a:t>
            </a:r>
            <a:r>
              <a:rPr lang="en-US" sz="2400" dirty="0" smtClean="0"/>
              <a:t>society have no other </a:t>
            </a:r>
            <a:r>
              <a:rPr lang="en-US" sz="2400" dirty="0" smtClean="0"/>
              <a:t>choice</a:t>
            </a:r>
            <a:r>
              <a:rPr lang="cs-CZ" sz="2400" dirty="0" smtClean="0"/>
              <a:t> (in </a:t>
            </a:r>
            <a:r>
              <a:rPr lang="cs-CZ" sz="2400" dirty="0" err="1" smtClean="0"/>
              <a:t>the</a:t>
            </a:r>
            <a:r>
              <a:rPr lang="cs-CZ" sz="2400" dirty="0" smtClean="0"/>
              <a:t> long run)</a:t>
            </a:r>
            <a:r>
              <a:rPr lang="en-US" sz="2400" dirty="0" smtClean="0"/>
              <a:t>, </a:t>
            </a:r>
            <a:r>
              <a:rPr lang="en-US" sz="2400" dirty="0" smtClean="0"/>
              <a:t>but to </a:t>
            </a:r>
            <a:r>
              <a:rPr lang="en-US" sz="2400" dirty="0" err="1" smtClean="0"/>
              <a:t>prov</a:t>
            </a:r>
            <a:r>
              <a:rPr lang="cs-CZ" sz="2400" dirty="0" smtClean="0"/>
              <a:t>i</a:t>
            </a:r>
            <a:r>
              <a:rPr lang="en-US" sz="2400" dirty="0" smtClean="0"/>
              <a:t>de public goods for broader society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Lower strata of a society have strong bargaining position under condition of universal conscription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err="1" smtClean="0"/>
              <a:t>Examples</a:t>
            </a:r>
            <a:r>
              <a:rPr lang="cs-CZ" dirty="0" smtClean="0"/>
              <a:t>:</a:t>
            </a:r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err="1" smtClean="0"/>
              <a:t>Please</a:t>
            </a:r>
            <a:r>
              <a:rPr lang="cs-CZ" dirty="0" smtClean="0"/>
              <a:t> </a:t>
            </a:r>
            <a:r>
              <a:rPr lang="cs-CZ" dirty="0" err="1" smtClean="0"/>
              <a:t>compare</a:t>
            </a:r>
            <a:endParaRPr lang="cs-CZ" dirty="0" smtClean="0"/>
          </a:p>
          <a:p>
            <a:pPr lvl="1" eaLnBrk="1" hangingPunct="1"/>
            <a:r>
              <a:rPr lang="cs-CZ" dirty="0" smtClean="0"/>
              <a:t>Sparta and </a:t>
            </a:r>
            <a:r>
              <a:rPr lang="cs-CZ" dirty="0" err="1" smtClean="0"/>
              <a:t>Athens</a:t>
            </a:r>
            <a:endParaRPr lang="cs-CZ" dirty="0" smtClean="0"/>
          </a:p>
          <a:p>
            <a:pPr lvl="1" eaLnBrk="1" hangingPunct="1"/>
            <a:r>
              <a:rPr lang="cs-CZ" dirty="0" smtClean="0"/>
              <a:t>Roman Republic and Roman Empire</a:t>
            </a:r>
          </a:p>
          <a:p>
            <a:pPr lvl="1" eaLnBrk="1" hangingPunct="1"/>
            <a:r>
              <a:rPr lang="cs-CZ" dirty="0" smtClean="0"/>
              <a:t>United </a:t>
            </a:r>
            <a:r>
              <a:rPr lang="cs-CZ" dirty="0" err="1" smtClean="0"/>
              <a:t>Kingdom</a:t>
            </a:r>
            <a:r>
              <a:rPr lang="cs-CZ" dirty="0" smtClean="0"/>
              <a:t> </a:t>
            </a:r>
            <a:r>
              <a:rPr lang="cs-CZ" dirty="0" err="1" smtClean="0"/>
              <a:t>before</a:t>
            </a:r>
            <a:r>
              <a:rPr lang="cs-CZ" dirty="0" smtClean="0"/>
              <a:t> </a:t>
            </a:r>
            <a:r>
              <a:rPr lang="cs-CZ" dirty="0" smtClean="0"/>
              <a:t>and </a:t>
            </a:r>
            <a:r>
              <a:rPr lang="cs-CZ" dirty="0" err="1" smtClean="0"/>
              <a:t>after</a:t>
            </a:r>
            <a:r>
              <a:rPr lang="cs-CZ" dirty="0" smtClean="0"/>
              <a:t> WW I. and WW II.</a:t>
            </a:r>
          </a:p>
          <a:p>
            <a:pPr lvl="1" eaLnBrk="1" hangingPunct="1"/>
            <a:r>
              <a:rPr lang="cs-CZ" dirty="0" err="1" smtClean="0"/>
              <a:t>The</a:t>
            </a:r>
            <a:r>
              <a:rPr lang="cs-CZ" dirty="0" smtClean="0"/>
              <a:t> United </a:t>
            </a:r>
            <a:r>
              <a:rPr lang="cs-CZ" dirty="0" err="1" smtClean="0"/>
              <a:t>States</a:t>
            </a:r>
            <a:r>
              <a:rPr lang="cs-CZ" dirty="0" smtClean="0"/>
              <a:t> </a:t>
            </a:r>
            <a:r>
              <a:rPr lang="cs-CZ" dirty="0" err="1" smtClean="0"/>
              <a:t>before</a:t>
            </a:r>
            <a:r>
              <a:rPr lang="cs-CZ" dirty="0" smtClean="0"/>
              <a:t> and </a:t>
            </a:r>
            <a:r>
              <a:rPr lang="cs-CZ" dirty="0" err="1" smtClean="0"/>
              <a:t>after</a:t>
            </a:r>
            <a:r>
              <a:rPr lang="cs-CZ" dirty="0" smtClean="0"/>
              <a:t> WW I. and WW II.</a:t>
            </a:r>
          </a:p>
          <a:p>
            <a:pPr lvl="1" eaLnBrk="1" hangingPunct="1"/>
            <a:endParaRPr lang="cs-CZ" dirty="0"/>
          </a:p>
          <a:p>
            <a:pPr lvl="1" eaLnBrk="1" hangingPunct="1"/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examples</a:t>
            </a:r>
            <a:r>
              <a:rPr lang="cs-CZ" dirty="0" smtClean="0"/>
              <a:t>?</a:t>
            </a:r>
          </a:p>
          <a:p>
            <a:pPr lvl="1" eaLnBrk="1" hangingPunct="1"/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/>
              <a:t>c</a:t>
            </a:r>
            <a:r>
              <a:rPr lang="cs-CZ" dirty="0" err="1" smtClean="0"/>
              <a:t>ounter</a:t>
            </a:r>
            <a:r>
              <a:rPr lang="cs-CZ" dirty="0" smtClean="0"/>
              <a:t> </a:t>
            </a:r>
            <a:r>
              <a:rPr lang="cs-CZ" dirty="0" err="1" smtClean="0"/>
              <a:t>examples</a:t>
            </a:r>
            <a:r>
              <a:rPr lang="cs-CZ" dirty="0" smtClean="0"/>
              <a:t>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1015</Words>
  <Application>Microsoft Office PowerPoint</Application>
  <PresentationFormat>Předvádění na obrazovce (4:3)</PresentationFormat>
  <Paragraphs>141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ON WAR I.</vt:lpstr>
      <vt:lpstr>War is not an isolated phenomenon</vt:lpstr>
      <vt:lpstr>International system</vt:lpstr>
      <vt:lpstr>And the role for war?</vt:lpstr>
      <vt:lpstr>The Third Image</vt:lpstr>
      <vt:lpstr>State Formation</vt:lpstr>
      <vt:lpstr>Ok, and now „Tilly Tally“</vt:lpstr>
      <vt:lpstr>Social redistribution</vt:lpstr>
      <vt:lpstr>Examples:</vt:lpstr>
      <vt:lpstr>Caveats </vt:lpstr>
      <vt:lpstr>Lets talk about Sheve and Stasavage 2010</vt:lpstr>
      <vt:lpstr>Broader significance of war – some specific aspects</vt:lpstr>
      <vt:lpstr>Examples:</vt:lpstr>
      <vt:lpstr>Broader significance of war – some specific aspects</vt:lpstr>
      <vt:lpstr>Examples:</vt:lpstr>
      <vt:lpstr>Some negative effects of war(s)</vt:lpstr>
      <vt:lpstr>Prezentace aplikace PowerPoint</vt:lpstr>
      <vt:lpstr>Next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WAR I.</dc:title>
  <dc:creator>CUA</dc:creator>
  <cp:lastModifiedBy>POKUSNY UCET,ZAM,CIVT</cp:lastModifiedBy>
  <cp:revision>23</cp:revision>
  <dcterms:created xsi:type="dcterms:W3CDTF">2013-10-07T12:16:43Z</dcterms:created>
  <dcterms:modified xsi:type="dcterms:W3CDTF">2014-10-06T08:05:40Z</dcterms:modified>
</cp:coreProperties>
</file>