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4" r:id="rId10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4" d="100"/>
          <a:sy n="54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b="1" dirty="0" smtClean="0"/>
              <a:t>Šestá přednáška – činnost veřejné správy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činnost veřejné správy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Soukromoprávní formy činnosti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X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 smtClean="0"/>
              <a:t>Veřejnoprávní formy činnosti:</a:t>
            </a:r>
          </a:p>
          <a:p>
            <a:pPr>
              <a:buNone/>
            </a:pPr>
            <a:r>
              <a:rPr lang="cs-CZ" b="1" dirty="0" smtClean="0"/>
              <a:t>a) Abstraktní/ konkrétní</a:t>
            </a:r>
          </a:p>
          <a:p>
            <a:pPr>
              <a:buNone/>
            </a:pPr>
            <a:r>
              <a:rPr lang="cs-CZ" b="1" dirty="0" smtClean="0"/>
              <a:t>b) Jednostranné/dvou a vícestranné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Správní právo – </a:t>
            </a:r>
            <a:r>
              <a:rPr lang="cs-CZ" sz="2400" b="1" dirty="0" smtClean="0"/>
              <a:t>právní předpisy a abstraktní formy činnosti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Abstraktní akty - rysy:</a:t>
            </a:r>
          </a:p>
          <a:p>
            <a:endParaRPr lang="cs-CZ" b="1" dirty="0" smtClean="0"/>
          </a:p>
          <a:p>
            <a:r>
              <a:rPr lang="cs-CZ" dirty="0" smtClean="0"/>
              <a:t>Druhové vyjádření činnosti</a:t>
            </a:r>
          </a:p>
          <a:p>
            <a:r>
              <a:rPr lang="cs-CZ" dirty="0" smtClean="0"/>
              <a:t>Neurčitý počet adresátů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Znaky:</a:t>
            </a:r>
          </a:p>
          <a:p>
            <a:r>
              <a:rPr lang="cs-CZ" dirty="0" smtClean="0"/>
              <a:t>Subjekt oprávněný vydat</a:t>
            </a:r>
          </a:p>
          <a:p>
            <a:r>
              <a:rPr lang="cs-CZ" dirty="0" smtClean="0"/>
              <a:t>Vztah subjektu a adresátů</a:t>
            </a:r>
          </a:p>
          <a:p>
            <a:r>
              <a:rPr lang="cs-CZ" dirty="0" smtClean="0"/>
              <a:t>Jednostranně upravuje práva a povinnosti</a:t>
            </a:r>
          </a:p>
          <a:p>
            <a:r>
              <a:rPr lang="cs-CZ" dirty="0" smtClean="0"/>
              <a:t>Právní závaznost</a:t>
            </a:r>
          </a:p>
          <a:p>
            <a:r>
              <a:rPr lang="cs-CZ" dirty="0" smtClean="0"/>
              <a:t>Způsob určení věcí a osob, jimž je adresován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Správní právo – </a:t>
            </a:r>
            <a:r>
              <a:rPr lang="cs-CZ" sz="3200" b="1" dirty="0" smtClean="0"/>
              <a:t>nařízení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Znaky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Podzákonnost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Abstraktnost</a:t>
            </a:r>
          </a:p>
          <a:p>
            <a:endParaRPr lang="cs-CZ" dirty="0" smtClean="0"/>
          </a:p>
          <a:p>
            <a:r>
              <a:rPr lang="cs-CZ" dirty="0" smtClean="0"/>
              <a:t>Obecnost</a:t>
            </a:r>
          </a:p>
          <a:p>
            <a:endParaRPr lang="cs-CZ" dirty="0" smtClean="0"/>
          </a:p>
          <a:p>
            <a:r>
              <a:rPr lang="cs-CZ" dirty="0" smtClean="0"/>
              <a:t>Jednostrannost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Pravomoc vydávat nařízení (čl. 78 a 79 Ústavy):</a:t>
            </a:r>
          </a:p>
          <a:p>
            <a:pPr>
              <a:buAutoNum type="alphaLcParenR"/>
            </a:pPr>
            <a:r>
              <a:rPr lang="cs-CZ" sz="1800" b="1" dirty="0" smtClean="0"/>
              <a:t>Vláda</a:t>
            </a:r>
          </a:p>
          <a:p>
            <a:pPr>
              <a:buAutoNum type="alphaLcParenR"/>
            </a:pPr>
            <a:endParaRPr lang="cs-CZ" sz="1800" b="1" dirty="0" smtClean="0"/>
          </a:p>
          <a:p>
            <a:pPr>
              <a:buAutoNum type="alphaLcParenR"/>
            </a:pPr>
            <a:r>
              <a:rPr lang="cs-CZ" sz="1800" b="1" dirty="0" smtClean="0"/>
              <a:t>Ministerstva a jiné správní úřady</a:t>
            </a:r>
          </a:p>
          <a:p>
            <a:pPr>
              <a:buAutoNum type="alphaLcParenR"/>
            </a:pPr>
            <a:endParaRPr lang="cs-CZ" sz="1800" b="1" dirty="0" smtClean="0"/>
          </a:p>
          <a:p>
            <a:pPr>
              <a:buAutoNum type="alphaLcParenR"/>
            </a:pPr>
            <a:r>
              <a:rPr lang="cs-CZ" sz="1800" b="1" dirty="0" smtClean="0"/>
              <a:t>Rada obce nebo kraje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dirty="0" smtClean="0"/>
              <a:t>Vždy pouze k provedení zákona tj. na základě zákona, v mezích zákona a na základě zákonného zmocnění</a:t>
            </a:r>
          </a:p>
          <a:p>
            <a:pPr>
              <a:buNone/>
            </a:pPr>
            <a:r>
              <a:rPr lang="cs-CZ" sz="1800" dirty="0" smtClean="0"/>
              <a:t>a v souvislosti s výkonem státní správy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 smtClean="0"/>
              <a:t>Nutno rozlišovat obce podle působnosti.</a:t>
            </a:r>
          </a:p>
          <a:p>
            <a:pPr>
              <a:buAutoNum type="alphaLcParenR"/>
            </a:pP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Správní právo – </a:t>
            </a:r>
            <a:r>
              <a:rPr lang="cs-CZ" sz="3200" b="1" dirty="0" smtClean="0"/>
              <a:t>nařízení</a:t>
            </a:r>
            <a:endParaRPr lang="cs-CZ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Dle § 171 správního řádu</a:t>
            </a:r>
          </a:p>
          <a:p>
            <a:pPr>
              <a:buNone/>
            </a:pPr>
            <a:r>
              <a:rPr lang="cs-CZ" dirty="0" smtClean="0"/>
              <a:t>ani právní předpis ani rozhodnutí</a:t>
            </a:r>
          </a:p>
          <a:p>
            <a:pPr>
              <a:buFontTx/>
              <a:buChar char="-"/>
            </a:pPr>
            <a:r>
              <a:rPr lang="cs-CZ" dirty="0" smtClean="0"/>
              <a:t>Povinnost zveřejnit návrh</a:t>
            </a:r>
          </a:p>
          <a:p>
            <a:pPr>
              <a:buFontTx/>
              <a:buChar char="-"/>
            </a:pPr>
            <a:r>
              <a:rPr lang="cs-CZ" dirty="0" smtClean="0"/>
              <a:t>Povinnost přijímat a vypořádat  námitky a připomínky</a:t>
            </a:r>
          </a:p>
          <a:p>
            <a:pPr>
              <a:buFontTx/>
              <a:buChar char="-"/>
            </a:pPr>
            <a:r>
              <a:rPr lang="cs-CZ" dirty="0" smtClean="0"/>
              <a:t>Povinnost odůvodnit a promulgovat vyhláškou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Nelze podat opravný prostředek, ale lze přezkoumat mimo odvolací řízení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Správní právo – </a:t>
            </a:r>
            <a:r>
              <a:rPr lang="cs-CZ" sz="3200" b="1" dirty="0" smtClean="0"/>
              <a:t>opatření obecné povahy</a:t>
            </a:r>
            <a:endParaRPr lang="cs-CZ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Vždy samostatné působnost, není třeba zmocněné a zákonné delegace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Zákon může pouze omezit vydavatele, nikoli založit právo vydat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Vydání = právo, nikoli povinnost vydavatele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Správní právo – </a:t>
            </a:r>
            <a:r>
              <a:rPr lang="cs-CZ" sz="3200" b="1" dirty="0" smtClean="0"/>
              <a:t>obecně závazné vyhlášky</a:t>
            </a:r>
            <a:endParaRPr lang="cs-CZ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Obvykle organizační povahy:</a:t>
            </a:r>
          </a:p>
          <a:p>
            <a:pPr>
              <a:buNone/>
            </a:pPr>
            <a:endParaRPr lang="cs-CZ" dirty="0" smtClean="0"/>
          </a:p>
          <a:p>
            <a:pPr marL="514350" indent="-514350" algn="just">
              <a:buAutoNum type="alphaLcParenR"/>
            </a:pPr>
            <a:r>
              <a:rPr lang="cs-CZ" b="1" dirty="0" smtClean="0"/>
              <a:t>Statutární předpisy </a:t>
            </a:r>
            <a:r>
              <a:rPr lang="cs-CZ" dirty="0" smtClean="0"/>
              <a:t>(statuty)</a:t>
            </a:r>
          </a:p>
          <a:p>
            <a:pPr marL="0" indent="0" algn="just">
              <a:buNone/>
            </a:pPr>
            <a:r>
              <a:rPr lang="cs-CZ" dirty="0" smtClean="0"/>
              <a:t>Oprávnění samosprávných korporací se organizovat, právo autonomní normotvorby, podléhají státnímu dozoru, nemohou zasahovat do soukromoprávních vztahů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b) Vnitřní předpisy </a:t>
            </a:r>
            <a:r>
              <a:rPr lang="cs-CZ" dirty="0" smtClean="0"/>
              <a:t>(interní instrukce, směrnice, pokyny, provozní řády, ústavní řády)</a:t>
            </a:r>
          </a:p>
          <a:p>
            <a:pPr marL="0" indent="0" algn="just">
              <a:buNone/>
            </a:pPr>
            <a:r>
              <a:rPr lang="cs-CZ" dirty="0" smtClean="0"/>
              <a:t>Jen uvnitř organizační jednotky, vztahy podřízenosti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c)	Jiná </a:t>
            </a:r>
            <a:r>
              <a:rPr lang="cs-CZ" b="1" dirty="0" smtClean="0"/>
              <a:t>opatření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Správní právo – </a:t>
            </a:r>
            <a:r>
              <a:rPr lang="cs-CZ" sz="3200" b="1" dirty="0" smtClean="0"/>
              <a:t>jiné abstraktní akty</a:t>
            </a:r>
            <a:endParaRPr lang="cs-CZ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– správní 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Členění dle obsahu</a:t>
            </a:r>
            <a:r>
              <a:rPr lang="cs-CZ" dirty="0" smtClean="0"/>
              <a:t>:</a:t>
            </a:r>
          </a:p>
          <a:p>
            <a:r>
              <a:rPr lang="cs-CZ" dirty="0" smtClean="0"/>
              <a:t>Materiální</a:t>
            </a:r>
          </a:p>
          <a:p>
            <a:r>
              <a:rPr lang="cs-CZ" dirty="0" smtClean="0"/>
              <a:t>Procesní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Dle účinků</a:t>
            </a:r>
          </a:p>
          <a:p>
            <a:r>
              <a:rPr lang="cs-CZ" dirty="0" smtClean="0"/>
              <a:t>Konstitutivní</a:t>
            </a:r>
          </a:p>
          <a:p>
            <a:r>
              <a:rPr lang="cs-CZ" dirty="0" smtClean="0"/>
              <a:t>deklaratorní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79228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298</Words>
  <Application>Microsoft Office PowerPoint</Application>
  <PresentationFormat>Předvádění na obrazovce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Výběrový kurz B – právo SPRÁVNÍ PRÁVO</vt:lpstr>
      <vt:lpstr>Správní právo – činnost veřejné správy</vt:lpstr>
      <vt:lpstr>Správní právo – právní předpisy a abstraktní formy činnosti</vt:lpstr>
      <vt:lpstr>Správní právo – nařízení</vt:lpstr>
      <vt:lpstr>Správní právo – nařízení</vt:lpstr>
      <vt:lpstr>Správní právo – opatření obecné povahy</vt:lpstr>
      <vt:lpstr>Správní právo – obecně závazné vyhlášky</vt:lpstr>
      <vt:lpstr>Správní právo – jiné abstraktní akty</vt:lpstr>
      <vt:lpstr>Správní právo – správní akty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Smejkal</cp:lastModifiedBy>
  <cp:revision>158</cp:revision>
  <dcterms:created xsi:type="dcterms:W3CDTF">2015-10-04T18:04:49Z</dcterms:created>
  <dcterms:modified xsi:type="dcterms:W3CDTF">2016-12-22T09:25:00Z</dcterms:modified>
</cp:coreProperties>
</file>