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256" r:id="rId2"/>
    <p:sldId id="270" r:id="rId3"/>
    <p:sldId id="349" r:id="rId4"/>
    <p:sldId id="350" r:id="rId5"/>
    <p:sldId id="351" r:id="rId6"/>
    <p:sldId id="370" r:id="rId7"/>
    <p:sldId id="371" r:id="rId8"/>
    <p:sldId id="372" r:id="rId9"/>
    <p:sldId id="373" r:id="rId10"/>
    <p:sldId id="374" r:id="rId11"/>
    <p:sldId id="346" r:id="rId12"/>
    <p:sldId id="347" r:id="rId13"/>
    <p:sldId id="385" r:id="rId14"/>
    <p:sldId id="364" r:id="rId15"/>
    <p:sldId id="387" r:id="rId16"/>
    <p:sldId id="388" r:id="rId17"/>
    <p:sldId id="382" r:id="rId18"/>
    <p:sldId id="389" r:id="rId19"/>
    <p:sldId id="368" r:id="rId20"/>
    <p:sldId id="376" r:id="rId21"/>
    <p:sldId id="377" r:id="rId22"/>
    <p:sldId id="379" r:id="rId23"/>
    <p:sldId id="378" r:id="rId24"/>
    <p:sldId id="380" r:id="rId25"/>
    <p:sldId id="375" r:id="rId26"/>
    <p:sldId id="352" r:id="rId27"/>
    <p:sldId id="369" r:id="rId28"/>
    <p:sldId id="390" r:id="rId29"/>
    <p:sldId id="348" r:id="rId30"/>
    <p:sldId id="353" r:id="rId31"/>
    <p:sldId id="330" r:id="rId32"/>
    <p:sldId id="344" r:id="rId33"/>
    <p:sldId id="338" r:id="rId34"/>
    <p:sldId id="339" r:id="rId35"/>
    <p:sldId id="341" r:id="rId36"/>
    <p:sldId id="342" r:id="rId37"/>
    <p:sldId id="343" r:id="rId38"/>
    <p:sldId id="345" r:id="rId39"/>
    <p:sldId id="354" r:id="rId40"/>
    <p:sldId id="365" r:id="rId41"/>
    <p:sldId id="383" r:id="rId42"/>
    <p:sldId id="384" r:id="rId43"/>
    <p:sldId id="355" r:id="rId44"/>
    <p:sldId id="356" r:id="rId45"/>
    <p:sldId id="360" r:id="rId46"/>
    <p:sldId id="361" r:id="rId47"/>
    <p:sldId id="357" r:id="rId48"/>
    <p:sldId id="358" r:id="rId49"/>
    <p:sldId id="359" r:id="rId50"/>
    <p:sldId id="362" r:id="rId51"/>
    <p:sldId id="363" r:id="rId52"/>
    <p:sldId id="366" r:id="rId53"/>
    <p:sldId id="381" r:id="rId54"/>
    <p:sldId id="386" r:id="rId55"/>
    <p:sldId id="391" r:id="rId56"/>
    <p:sldId id="276" r:id="rId57"/>
  </p:sldIdLst>
  <p:sldSz cx="9144000" cy="6858000" type="screen4x3"/>
  <p:notesSz cx="6858000" cy="9144000"/>
  <p:custDataLst>
    <p:tags r:id="rId60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133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67" autoAdjust="0"/>
    <p:restoredTop sz="94540" autoAdjust="0"/>
  </p:normalViewPr>
  <p:slideViewPr>
    <p:cSldViewPr>
      <p:cViewPr varScale="1">
        <p:scale>
          <a:sx n="114" d="100"/>
          <a:sy n="114" d="100"/>
        </p:scale>
        <p:origin x="1168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>
            <a:extLst>
              <a:ext uri="{FF2B5EF4-FFF2-40B4-BE49-F238E27FC236}">
                <a16:creationId xmlns:a16="http://schemas.microsoft.com/office/drawing/2014/main" id="{55B38B0C-468F-57AB-AA69-318910D77AC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4758DD6B-A3FC-E368-B20F-735964BCE77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0A1B25-018A-4E64-830D-9BABD5BED9D9}" type="datetimeFigureOut">
              <a:rPr lang="cs-CZ" smtClean="0"/>
              <a:t>03.03.2025</a:t>
            </a:fld>
            <a:endParaRPr lang="cs-CZ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8B8B8D4A-C6DE-80B2-B4F3-247C5FAC386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19B5A574-5B16-7511-1F6A-F5423C80320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D38750-A3FD-4E20-9F24-963FB7545EB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53916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5FD6B4-145F-4C79-9965-CC6FB2000381}" type="datetimeFigureOut">
              <a:rPr lang="cs-CZ" smtClean="0"/>
              <a:t>03.03.2025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EB58B6-36A8-442F-89B0-910A52FA38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0551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Úvodní snímek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B58B6-36A8-442F-89B0-910A52FA38BA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5734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/>
          </p:cNvPicPr>
          <p:nvPr userDrawn="1"/>
        </p:nvPicPr>
        <p:blipFill rotWithShape="1">
          <a:blip r:embed="rId2"/>
          <a:srcRect l="3576" r="13966"/>
          <a:stretch/>
        </p:blipFill>
        <p:spPr>
          <a:xfrm>
            <a:off x="0" y="0"/>
            <a:ext cx="9144000" cy="6886756"/>
          </a:xfrm>
          <a:prstGeom prst="rect">
            <a:avLst/>
          </a:prstGeom>
        </p:spPr>
      </p:pic>
      <p:sp>
        <p:nvSpPr>
          <p:cNvPr id="8" name="Obdélník 7"/>
          <p:cNvSpPr/>
          <p:nvPr userDrawn="1"/>
        </p:nvSpPr>
        <p:spPr>
          <a:xfrm flipV="1">
            <a:off x="0" y="5445224"/>
            <a:ext cx="9144000" cy="14584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565043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Kliknutím lze upravit styl předlohy.</a:t>
            </a:r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767426"/>
            <a:ext cx="2664296" cy="81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890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5FA1556-DA45-45DC-ABFB-590EEAE4A10D}" type="datetimeFigureOut">
              <a:rPr lang="cs-CZ" smtClean="0"/>
              <a:t>03.03.2025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70FE3C62-C83A-473F-B5E2-82E942C6E1A0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589241"/>
            <a:ext cx="2664296" cy="81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677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5FA1556-DA45-45DC-ABFB-590EEAE4A10D}" type="datetimeFigureOut">
              <a:rPr lang="cs-CZ" smtClean="0"/>
              <a:t>03.03.2025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70FE3C62-C83A-473F-B5E2-82E942C6E1A0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589241"/>
            <a:ext cx="2664296" cy="81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476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marL="0" lvl="0" indent="0">
              <a:lnSpc>
                <a:spcPts val="2899"/>
              </a:lnSpc>
              <a:spcBef>
                <a:spcPts val="0"/>
              </a:spcBef>
              <a:buNone/>
            </a:pPr>
            <a:r>
              <a:rPr lang="en-US" sz="3200" spc="-34" dirty="0">
                <a:solidFill>
                  <a:srgbClr val="000000"/>
                </a:solidFill>
                <a:latin typeface="Titillium Web Regular"/>
              </a:rPr>
              <a:t>Lorem ipsum dolor sit </a:t>
            </a:r>
            <a:r>
              <a:rPr lang="en-US" sz="3200" spc="-34" dirty="0" err="1">
                <a:solidFill>
                  <a:srgbClr val="000000"/>
                </a:solidFill>
                <a:latin typeface="Titillium Web Regular"/>
              </a:rPr>
              <a:t>amet</a:t>
            </a:r>
            <a:r>
              <a:rPr lang="en-US" sz="3200" spc="-34" dirty="0">
                <a:solidFill>
                  <a:srgbClr val="000000"/>
                </a:solidFill>
                <a:latin typeface="Titillium Web Regular"/>
              </a:rPr>
              <a:t>, </a:t>
            </a:r>
            <a:r>
              <a:rPr lang="en-US" sz="3200" spc="-34" dirty="0" err="1">
                <a:solidFill>
                  <a:srgbClr val="000000"/>
                </a:solidFill>
                <a:latin typeface="Titillium Web Regular"/>
              </a:rPr>
              <a:t>consectetuer</a:t>
            </a:r>
            <a:r>
              <a:rPr lang="en-US" sz="3200" spc="-34" dirty="0">
                <a:solidFill>
                  <a:srgbClr val="000000"/>
                </a:solidFill>
                <a:latin typeface="Titillium Web Regular"/>
              </a:rPr>
              <a:t> </a:t>
            </a:r>
            <a:r>
              <a:rPr lang="en-US" sz="3200" spc="-34" dirty="0" err="1">
                <a:solidFill>
                  <a:srgbClr val="000000"/>
                </a:solidFill>
                <a:latin typeface="Titillium Web Regular"/>
              </a:rPr>
              <a:t>adipiscing</a:t>
            </a:r>
            <a:r>
              <a:rPr lang="en-US" sz="3200" spc="-34" dirty="0">
                <a:solidFill>
                  <a:srgbClr val="000000"/>
                </a:solidFill>
                <a:latin typeface="Titillium Web Regular"/>
              </a:rPr>
              <a:t> </a:t>
            </a:r>
            <a:r>
              <a:rPr lang="en-US" sz="3200" spc="-34" dirty="0" err="1">
                <a:solidFill>
                  <a:srgbClr val="000000"/>
                </a:solidFill>
                <a:latin typeface="Titillium Web Regular"/>
              </a:rPr>
              <a:t>elit</a:t>
            </a:r>
            <a:r>
              <a:rPr lang="en-US" sz="3200" spc="-34" dirty="0">
                <a:solidFill>
                  <a:srgbClr val="000000"/>
                </a:solidFill>
                <a:latin typeface="Titillium Web Regular"/>
              </a:rPr>
              <a:t>. </a:t>
            </a:r>
            <a:r>
              <a:rPr lang="en-US" sz="3200" spc="-34" dirty="0" err="1">
                <a:solidFill>
                  <a:srgbClr val="000000"/>
                </a:solidFill>
                <a:latin typeface="Titillium Web Regular"/>
              </a:rPr>
              <a:t>Etiam</a:t>
            </a:r>
            <a:r>
              <a:rPr lang="en-US" sz="3200" spc="-34" dirty="0">
                <a:solidFill>
                  <a:srgbClr val="000000"/>
                </a:solidFill>
                <a:latin typeface="Titillium Web Regular"/>
              </a:rPr>
              <a:t> </a:t>
            </a:r>
            <a:r>
              <a:rPr lang="en-US" sz="3200" spc="-34" dirty="0" err="1">
                <a:solidFill>
                  <a:srgbClr val="000000"/>
                </a:solidFill>
                <a:latin typeface="Titillium Web Regular"/>
              </a:rPr>
              <a:t>quis</a:t>
            </a:r>
            <a:r>
              <a:rPr lang="en-US" sz="3200" spc="-34" dirty="0">
                <a:solidFill>
                  <a:srgbClr val="000000"/>
                </a:solidFill>
                <a:latin typeface="Titillium Web Regular"/>
              </a:rPr>
              <a:t> </a:t>
            </a:r>
            <a:r>
              <a:rPr lang="en-US" sz="3200" spc="-34" dirty="0" err="1">
                <a:solidFill>
                  <a:srgbClr val="000000"/>
                </a:solidFill>
                <a:latin typeface="Titillium Web Regular"/>
              </a:rPr>
              <a:t>quam</a:t>
            </a:r>
            <a:r>
              <a:rPr lang="en-US" sz="3200" spc="-34" dirty="0">
                <a:solidFill>
                  <a:srgbClr val="000000"/>
                </a:solidFill>
                <a:latin typeface="Titillium Web Regular"/>
              </a:rPr>
              <a:t>. Aenean </a:t>
            </a:r>
            <a:r>
              <a:rPr lang="en-US" sz="3200" spc="-34" dirty="0" err="1">
                <a:solidFill>
                  <a:srgbClr val="000000"/>
                </a:solidFill>
                <a:latin typeface="Titillium Web Regular"/>
              </a:rPr>
              <a:t>placerat</a:t>
            </a:r>
            <a:r>
              <a:rPr lang="en-US" sz="3200" spc="-34" dirty="0">
                <a:solidFill>
                  <a:srgbClr val="000000"/>
                </a:solidFill>
                <a:latin typeface="Titillium Web Regular"/>
              </a:rPr>
              <a:t>. In convallis. Proin </a:t>
            </a:r>
            <a:r>
              <a:rPr lang="en-US" sz="3200" spc="-34" dirty="0" err="1">
                <a:solidFill>
                  <a:srgbClr val="000000"/>
                </a:solidFill>
                <a:latin typeface="Titillium Web Regular"/>
              </a:rPr>
              <a:t>pede</a:t>
            </a:r>
            <a:r>
              <a:rPr lang="en-US" sz="3200" spc="-34" dirty="0">
                <a:solidFill>
                  <a:srgbClr val="000000"/>
                </a:solidFill>
                <a:latin typeface="Titillium Web Regular"/>
              </a:rPr>
              <a:t> </a:t>
            </a:r>
            <a:r>
              <a:rPr lang="en-US" sz="3200" spc="-34" dirty="0" err="1">
                <a:solidFill>
                  <a:srgbClr val="000000"/>
                </a:solidFill>
                <a:latin typeface="Titillium Web Regular"/>
              </a:rPr>
              <a:t>metus</a:t>
            </a:r>
            <a:r>
              <a:rPr lang="en-US" sz="3200" spc="-34" dirty="0">
                <a:solidFill>
                  <a:srgbClr val="000000"/>
                </a:solidFill>
                <a:latin typeface="Titillium Web Regular"/>
              </a:rPr>
              <a:t>, </a:t>
            </a:r>
            <a:r>
              <a:rPr lang="en-US" sz="3200" spc="-34" dirty="0" err="1">
                <a:solidFill>
                  <a:srgbClr val="000000"/>
                </a:solidFill>
                <a:latin typeface="Titillium Web Regular"/>
              </a:rPr>
              <a:t>vulputate</a:t>
            </a:r>
            <a:r>
              <a:rPr lang="en-US" sz="3200" spc="-34" dirty="0">
                <a:solidFill>
                  <a:srgbClr val="000000"/>
                </a:solidFill>
                <a:latin typeface="Titillium Web Regular"/>
              </a:rPr>
              <a:t> </a:t>
            </a:r>
            <a:r>
              <a:rPr lang="en-US" sz="3200" spc="-34" dirty="0" err="1">
                <a:solidFill>
                  <a:srgbClr val="000000"/>
                </a:solidFill>
                <a:latin typeface="Titillium Web Regular"/>
              </a:rPr>
              <a:t>nec</a:t>
            </a:r>
            <a:r>
              <a:rPr lang="en-US" sz="3200" spc="-34" dirty="0">
                <a:solidFill>
                  <a:srgbClr val="000000"/>
                </a:solidFill>
                <a:latin typeface="Titillium Web Regular"/>
              </a:rPr>
              <a:t>, fermentum </a:t>
            </a:r>
            <a:r>
              <a:rPr lang="en-US" sz="3200" spc="-34" dirty="0" err="1">
                <a:solidFill>
                  <a:srgbClr val="000000"/>
                </a:solidFill>
                <a:latin typeface="Titillium Web Regular"/>
              </a:rPr>
              <a:t>fringilla</a:t>
            </a:r>
            <a:r>
              <a:rPr lang="en-US" sz="3200" spc="-34" dirty="0">
                <a:solidFill>
                  <a:srgbClr val="000000"/>
                </a:solidFill>
                <a:latin typeface="Titillium Web Regular"/>
              </a:rPr>
              <a:t>, </a:t>
            </a:r>
            <a:r>
              <a:rPr lang="en-US" sz="3200" spc="-34" dirty="0" err="1">
                <a:solidFill>
                  <a:srgbClr val="000000"/>
                </a:solidFill>
                <a:latin typeface="Titillium Web Regular"/>
              </a:rPr>
              <a:t>vehicula</a:t>
            </a:r>
            <a:r>
              <a:rPr lang="en-US" sz="3200" spc="-34" dirty="0">
                <a:solidFill>
                  <a:srgbClr val="000000"/>
                </a:solidFill>
                <a:latin typeface="Titillium Web Regular"/>
              </a:rPr>
              <a:t> vitae, </a:t>
            </a:r>
            <a:r>
              <a:rPr lang="en-US" sz="3200" spc="-34" dirty="0" err="1">
                <a:solidFill>
                  <a:srgbClr val="000000"/>
                </a:solidFill>
                <a:latin typeface="Titillium Web Regular"/>
              </a:rPr>
              <a:t>justo</a:t>
            </a:r>
            <a:r>
              <a:rPr lang="en-US" sz="3200" spc="-34" dirty="0">
                <a:solidFill>
                  <a:srgbClr val="000000"/>
                </a:solidFill>
                <a:latin typeface="Titillium Web Regular"/>
              </a:rPr>
              <a:t>. </a:t>
            </a:r>
            <a:r>
              <a:rPr lang="en-US" sz="3200" spc="-34" dirty="0" err="1">
                <a:solidFill>
                  <a:srgbClr val="000000"/>
                </a:solidFill>
                <a:latin typeface="Titillium Web Regular"/>
              </a:rPr>
              <a:t>Etiam</a:t>
            </a:r>
            <a:r>
              <a:rPr lang="en-US" sz="3200" spc="-34" dirty="0">
                <a:solidFill>
                  <a:srgbClr val="000000"/>
                </a:solidFill>
                <a:latin typeface="Titillium Web Regular"/>
              </a:rPr>
              <a:t> </a:t>
            </a:r>
            <a:r>
              <a:rPr lang="en-US" sz="3200" spc="-34" dirty="0" err="1">
                <a:solidFill>
                  <a:srgbClr val="000000"/>
                </a:solidFill>
                <a:latin typeface="Titillium Web Regular"/>
              </a:rPr>
              <a:t>posuere</a:t>
            </a:r>
            <a:r>
              <a:rPr lang="en-US" sz="3200" spc="-34" dirty="0">
                <a:solidFill>
                  <a:srgbClr val="000000"/>
                </a:solidFill>
                <a:latin typeface="Titillium Web Regular"/>
              </a:rPr>
              <a:t> </a:t>
            </a:r>
            <a:r>
              <a:rPr lang="en-US" sz="3200" spc="-34" dirty="0" err="1">
                <a:solidFill>
                  <a:srgbClr val="000000"/>
                </a:solidFill>
                <a:latin typeface="Titillium Web Regular"/>
              </a:rPr>
              <a:t>lacus</a:t>
            </a:r>
            <a:r>
              <a:rPr lang="en-US" sz="3200" spc="-34" dirty="0">
                <a:solidFill>
                  <a:srgbClr val="000000"/>
                </a:solidFill>
                <a:latin typeface="Titillium Web Regular"/>
              </a:rPr>
              <a:t> 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5FA1556-DA45-45DC-ABFB-590EEAE4A10D}" type="datetimeFigureOut">
              <a:rPr lang="cs-CZ" smtClean="0"/>
              <a:t>03.03.2025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70FE3C62-C83A-473F-B5E2-82E942C6E1A0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bdélník 6"/>
          <p:cNvSpPr/>
          <p:nvPr userDrawn="1"/>
        </p:nvSpPr>
        <p:spPr>
          <a:xfrm flipV="1">
            <a:off x="0" y="6597353"/>
            <a:ext cx="9144000" cy="306367"/>
          </a:xfrm>
          <a:prstGeom prst="rect">
            <a:avLst/>
          </a:prstGeom>
          <a:solidFill>
            <a:srgbClr val="BB133E"/>
          </a:solidFill>
          <a:ln>
            <a:solidFill>
              <a:srgbClr val="BB13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589241"/>
            <a:ext cx="2664296" cy="814091"/>
          </a:xfrm>
          <a:prstGeom prst="rect">
            <a:avLst/>
          </a:prstGeom>
        </p:spPr>
      </p:pic>
      <p:sp>
        <p:nvSpPr>
          <p:cNvPr id="9" name="AutoShape 8">
            <a:extLst>
              <a:ext uri="{FF2B5EF4-FFF2-40B4-BE49-F238E27FC236}">
                <a16:creationId xmlns:a16="http://schemas.microsoft.com/office/drawing/2014/main" id="{87C22C84-45AC-7794-099D-E7A0D506F4E3}"/>
              </a:ext>
            </a:extLst>
          </p:cNvPr>
          <p:cNvSpPr/>
          <p:nvPr userDrawn="1"/>
        </p:nvSpPr>
        <p:spPr>
          <a:xfrm>
            <a:off x="3459093" y="1268760"/>
            <a:ext cx="2225814" cy="0"/>
          </a:xfrm>
          <a:prstGeom prst="line">
            <a:avLst/>
          </a:prstGeom>
          <a:ln w="38100" cap="flat">
            <a:solidFill>
              <a:srgbClr val="BB133E"/>
            </a:solidFill>
            <a:prstDash val="solid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71787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5FA1556-DA45-45DC-ABFB-590EEAE4A10D}" type="datetimeFigureOut">
              <a:rPr lang="cs-CZ" smtClean="0"/>
              <a:t>03.03.2025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70FE3C62-C83A-473F-B5E2-82E942C6E1A0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589241"/>
            <a:ext cx="2664296" cy="81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464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5FA1556-DA45-45DC-ABFB-590EEAE4A10D}" type="datetimeFigureOut">
              <a:rPr lang="cs-CZ" smtClean="0"/>
              <a:t>03.03.2025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70FE3C62-C83A-473F-B5E2-82E942C6E1A0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589241"/>
            <a:ext cx="2664296" cy="81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523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5FA1556-DA45-45DC-ABFB-590EEAE4A10D}" type="datetimeFigureOut">
              <a:rPr lang="cs-CZ" smtClean="0"/>
              <a:t>03.03.2025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70FE3C62-C83A-473F-B5E2-82E942C6E1A0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589241"/>
            <a:ext cx="2664296" cy="81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919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5FA1556-DA45-45DC-ABFB-590EEAE4A10D}" type="datetimeFigureOut">
              <a:rPr lang="cs-CZ" smtClean="0"/>
              <a:t>03.03.2025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70FE3C62-C83A-473F-B5E2-82E942C6E1A0}" type="slidenum">
              <a:rPr lang="cs-CZ" smtClean="0"/>
              <a:t>‹#›</a:t>
            </a:fld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589241"/>
            <a:ext cx="2664296" cy="81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681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5FA1556-DA45-45DC-ABFB-590EEAE4A10D}" type="datetimeFigureOut">
              <a:rPr lang="cs-CZ" smtClean="0"/>
              <a:t>03.03.2025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70FE3C62-C83A-473F-B5E2-82E942C6E1A0}" type="slidenum">
              <a:rPr lang="cs-CZ" smtClean="0"/>
              <a:t>‹#›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589241"/>
            <a:ext cx="2664296" cy="81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186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5FA1556-DA45-45DC-ABFB-590EEAE4A10D}" type="datetimeFigureOut">
              <a:rPr lang="cs-CZ" smtClean="0"/>
              <a:t>03.03.2025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70FE3C62-C83A-473F-B5E2-82E942C6E1A0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589241"/>
            <a:ext cx="2664296" cy="81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082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5FA1556-DA45-45DC-ABFB-590EEAE4A10D}" type="datetimeFigureOut">
              <a:rPr lang="cs-CZ" smtClean="0"/>
              <a:t>03.03.2025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70FE3C62-C83A-473F-B5E2-82E942C6E1A0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589241"/>
            <a:ext cx="2664296" cy="81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579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0" lang="en-US" sz="4000" b="0" i="0" u="none" strike="noStrike" kern="1200" cap="none" spc="161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Titillium Web Bold"/>
                <a:ea typeface="+mj-ea"/>
                <a:cs typeface="+mj-cs"/>
              </a:rPr>
              <a:t>Lorem Ipsum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Obdélník 6"/>
          <p:cNvSpPr/>
          <p:nvPr/>
        </p:nvSpPr>
        <p:spPr>
          <a:xfrm flipV="1">
            <a:off x="0" y="6597353"/>
            <a:ext cx="9144000" cy="306367"/>
          </a:xfrm>
          <a:prstGeom prst="rect">
            <a:avLst/>
          </a:prstGeom>
          <a:solidFill>
            <a:srgbClr val="BB133E"/>
          </a:solidFill>
          <a:ln>
            <a:solidFill>
              <a:srgbClr val="BB13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2596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knihovna.fsv.cuni.cz/katalogy-e-zdroje/9-nejoblibenejsich-e-zdroju" TargetMode="External"/><Relationship Id="rId2" Type="http://schemas.openxmlformats.org/officeDocument/2006/relationships/hyperlink" Target="https://cuni.primo.exlibrisgroup.com/discovery/search?vid=420CKIS_INST:UKAZ&amp;lang=c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heses.cz/" TargetMode="External"/><Relationship Id="rId5" Type="http://schemas.openxmlformats.org/officeDocument/2006/relationships/hyperlink" Target="https://journals.sagepub.com/" TargetMode="External"/><Relationship Id="rId4" Type="http://schemas.openxmlformats.org/officeDocument/2006/relationships/hyperlink" Target="https://www.tandfonline.com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539552" y="1287103"/>
            <a:ext cx="8064896" cy="1470025"/>
          </a:xfrm>
        </p:spPr>
        <p:txBody>
          <a:bodyPr>
            <a:normAutofit fontScale="90000"/>
          </a:bodyPr>
          <a:lstStyle/>
          <a:p>
            <a:br>
              <a:rPr lang="cs-CZ" sz="3200" dirty="0"/>
            </a:br>
            <a:r>
              <a:rPr lang="cs-CZ" sz="3200" dirty="0"/>
              <a:t>Design kvalitativního výzkumu. </a:t>
            </a:r>
            <a:br>
              <a:rPr lang="cs-CZ" sz="3200" dirty="0"/>
            </a:br>
            <a:r>
              <a:rPr lang="cs-CZ" sz="3200" dirty="0"/>
              <a:t>Výběr výzkumného vzorku. </a:t>
            </a:r>
            <a:br>
              <a:rPr lang="cs-CZ" sz="3200" dirty="0"/>
            </a:br>
            <a:r>
              <a:rPr lang="cs-CZ" sz="3200" dirty="0"/>
              <a:t>Formulování výzkumných otázek.</a:t>
            </a:r>
            <a:endParaRPr lang="cs-CZ" sz="5400" dirty="0">
              <a:solidFill>
                <a:schemeClr val="bg1"/>
              </a:solidFill>
              <a:latin typeface=""/>
            </a:endParaRPr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692624"/>
            <a:ext cx="6400800" cy="1752600"/>
          </a:xfrm>
        </p:spPr>
        <p:txBody>
          <a:bodyPr>
            <a:normAutofit/>
          </a:bodyPr>
          <a:lstStyle/>
          <a:p>
            <a:r>
              <a:rPr lang="en-US" sz="2400" spc="161" dirty="0">
                <a:solidFill>
                  <a:schemeClr val="bg2">
                    <a:lumMod val="10000"/>
                  </a:schemeClr>
                </a:solidFill>
                <a:latin typeface="Titillium Web Bold"/>
              </a:rPr>
              <a:t>Mgr. Anna Hrbáčková</a:t>
            </a:r>
            <a:endParaRPr lang="cs-CZ" sz="2400" dirty="0">
              <a:solidFill>
                <a:schemeClr val="bg2">
                  <a:lumMod val="10000"/>
                </a:schemeClr>
              </a:solidFill>
              <a:latin typeface="TitilliumText25L" pitchFamily="50" charset="-18"/>
            </a:endParaRPr>
          </a:p>
        </p:txBody>
      </p:sp>
      <p:sp>
        <p:nvSpPr>
          <p:cNvPr id="17" name="AutoShape 8"/>
          <p:cNvSpPr/>
          <p:nvPr/>
        </p:nvSpPr>
        <p:spPr>
          <a:xfrm>
            <a:off x="3459093" y="3068960"/>
            <a:ext cx="2225814" cy="0"/>
          </a:xfrm>
          <a:prstGeom prst="line">
            <a:avLst/>
          </a:prstGeom>
          <a:ln w="38100" cap="flat">
            <a:solidFill>
              <a:schemeClr val="bg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3850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>
            <a:extLst>
              <a:ext uri="{FF2B5EF4-FFF2-40B4-BE49-F238E27FC236}">
                <a16:creationId xmlns:a16="http://schemas.microsoft.com/office/drawing/2014/main" id="{374006CC-6CE0-ED2A-EC11-4D83E682B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Pozor!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BE5E5BC7-C4F2-B0B5-CD35-EA65112CC47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806294"/>
            <a:ext cx="4962128" cy="3357707"/>
          </a:xfrm>
        </p:spPr>
      </p:pic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E7E15DE2-DB20-1842-7B01-8F7DFD0ADF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1560" y="1628800"/>
            <a:ext cx="7482408" cy="4525963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T</a:t>
            </a:r>
            <a:r>
              <a:rPr lang="cs-CZ" sz="2800" dirty="0"/>
              <a:t>o, že spolu věci souvisí (korelace), neznamená, že jedna způsobuje druhou (kauzalita).</a:t>
            </a:r>
          </a:p>
          <a:p>
            <a:endParaRPr lang="cs-CZ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56A55CB5-1098-FDB4-B5BB-3B599E33C602}"/>
              </a:ext>
            </a:extLst>
          </p:cNvPr>
          <p:cNvSpPr txBox="1"/>
          <p:nvPr/>
        </p:nvSpPr>
        <p:spPr>
          <a:xfrm>
            <a:off x="6998971" y="6275364"/>
            <a:ext cx="2117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(zdroj: </a:t>
            </a:r>
            <a:r>
              <a:rPr lang="cs-CZ" sz="1200" dirty="0" err="1"/>
              <a:t>enablersofchange.com</a:t>
            </a:r>
            <a:r>
              <a:rPr lang="cs-CZ" sz="1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14973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771F9A80-87B3-39CF-3E55-FAA464D1EB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1" b="8785"/>
          <a:stretch/>
        </p:blipFill>
        <p:spPr>
          <a:xfrm>
            <a:off x="215516" y="332656"/>
            <a:ext cx="8712968" cy="5246800"/>
          </a:xfrm>
        </p:spPr>
      </p:pic>
    </p:spTree>
    <p:extLst>
      <p:ext uri="{BB962C8B-B14F-4D97-AF65-F5344CB8AC3E}">
        <p14:creationId xmlns:p14="http://schemas.microsoft.com/office/powerpoint/2010/main" val="650364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D6BA3C-C1B5-A9CE-6116-3FD74FA4A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0336"/>
            <a:ext cx="8229600" cy="1143000"/>
          </a:xfrm>
        </p:spPr>
        <p:txBody>
          <a:bodyPr>
            <a:noAutofit/>
          </a:bodyPr>
          <a:lstStyle/>
          <a:p>
            <a:r>
              <a:rPr lang="cs-CZ" sz="3800" dirty="0"/>
              <a:t>Kde hledat (nejen) odbornou literaturu?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5B07A9-8519-B7AC-3AEA-19C65238E7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UKAŽ</a:t>
            </a:r>
            <a:endParaRPr lang="cs-CZ" dirty="0"/>
          </a:p>
          <a:p>
            <a:r>
              <a:rPr lang="cs-CZ" dirty="0">
                <a:hlinkClick r:id="rId3"/>
              </a:rPr>
              <a:t>E-zdroje na FSV UK</a:t>
            </a:r>
            <a:endParaRPr lang="cs-CZ" dirty="0"/>
          </a:p>
          <a:p>
            <a:pPr lvl="1"/>
            <a:r>
              <a:rPr lang="cs-CZ" dirty="0">
                <a:hlinkClick r:id="rId4"/>
              </a:rPr>
              <a:t>Taylor &amp; Francis Online</a:t>
            </a:r>
            <a:endParaRPr lang="cs-CZ" dirty="0"/>
          </a:p>
          <a:p>
            <a:pPr lvl="1"/>
            <a:r>
              <a:rPr lang="cs-CZ" dirty="0">
                <a:hlinkClick r:id="rId5"/>
              </a:rPr>
              <a:t>Sage Journals</a:t>
            </a:r>
            <a:endParaRPr lang="cs-CZ" dirty="0"/>
          </a:p>
          <a:p>
            <a:r>
              <a:rPr lang="cs-CZ" dirty="0">
                <a:hlinkClick r:id="rId6"/>
              </a:rPr>
              <a:t>Vysokoškolské kvalifikační práce</a:t>
            </a:r>
            <a:endParaRPr lang="cs-CZ" dirty="0"/>
          </a:p>
          <a:p>
            <a:pPr lvl="1"/>
            <a:endParaRPr lang="cs-CZ" dirty="0"/>
          </a:p>
        </p:txBody>
      </p:sp>
      <p:sp>
        <p:nvSpPr>
          <p:cNvPr id="5" name="Mrak 4">
            <a:extLst>
              <a:ext uri="{FF2B5EF4-FFF2-40B4-BE49-F238E27FC236}">
                <a16:creationId xmlns:a16="http://schemas.microsoft.com/office/drawing/2014/main" id="{85EA8FBC-66EB-B970-BF2B-DA43F306C66F}"/>
              </a:ext>
            </a:extLst>
          </p:cNvPr>
          <p:cNvSpPr/>
          <p:nvPr/>
        </p:nvSpPr>
        <p:spPr>
          <a:xfrm>
            <a:off x="6748628" y="4941168"/>
            <a:ext cx="1720612" cy="1210158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C1592537-349A-0C01-B971-7A3CE7AD011C}"/>
              </a:ext>
            </a:extLst>
          </p:cNvPr>
          <p:cNvSpPr txBox="1"/>
          <p:nvPr/>
        </p:nvSpPr>
        <p:spPr>
          <a:xfrm rot="20673815">
            <a:off x="7136690" y="5350432"/>
            <a:ext cx="944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/>
              <a:t>neasi</a:t>
            </a:r>
            <a:r>
              <a:rPr lang="cs-CZ" sz="24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069888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11F7E6-86E7-46E0-E828-DA09E80BDC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79CA2957-6FFE-EE4F-0C4F-C3F9718489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1" b="8785"/>
          <a:stretch/>
        </p:blipFill>
        <p:spPr>
          <a:xfrm>
            <a:off x="215516" y="332656"/>
            <a:ext cx="8712968" cy="5246800"/>
          </a:xfrm>
        </p:spPr>
      </p:pic>
    </p:spTree>
    <p:extLst>
      <p:ext uri="{BB962C8B-B14F-4D97-AF65-F5344CB8AC3E}">
        <p14:creationId xmlns:p14="http://schemas.microsoft.com/office/powerpoint/2010/main" val="14457771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C7A675-01B9-D089-5F8A-2C7AA2674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Jaké by VO (ne)měly být?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6240035-F807-B6C8-631D-2D99E3CD4A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2200" dirty="0"/>
              <a:t>VHODNÁ VÝZKUMNÁ OTÁZKA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C41A957-1F97-A3DA-592C-8CCF01E657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199" y="2174875"/>
            <a:ext cx="4187827" cy="3951288"/>
          </a:xfrm>
        </p:spPr>
        <p:txBody>
          <a:bodyPr/>
          <a:lstStyle/>
          <a:p>
            <a:r>
              <a:rPr lang="cs-CZ" dirty="0"/>
              <a:t>jasná, konkrétní, otevřená</a:t>
            </a:r>
          </a:p>
          <a:p>
            <a:r>
              <a:rPr lang="cs-CZ" dirty="0"/>
              <a:t>zaměřená na procesy, zkušenosti, významy</a:t>
            </a:r>
          </a:p>
          <a:p>
            <a:r>
              <a:rPr lang="cs-CZ" dirty="0"/>
              <a:t>relevantní pro daný výzkum</a:t>
            </a:r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F268F6FF-E890-1676-08D3-C21BF39311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187827" cy="639763"/>
          </a:xfrm>
        </p:spPr>
        <p:txBody>
          <a:bodyPr>
            <a:noAutofit/>
          </a:bodyPr>
          <a:lstStyle/>
          <a:p>
            <a:r>
              <a:rPr lang="cs-CZ" sz="2200" dirty="0"/>
              <a:t>NEVHODNÁ VÝZKUMNÁ OTÁZKA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2714A647-E982-5E42-F8E1-13E2F29C0D1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/>
              <a:t>příliš široká</a:t>
            </a:r>
          </a:p>
          <a:p>
            <a:r>
              <a:rPr lang="cs-CZ" dirty="0"/>
              <a:t>příliš konkrétní</a:t>
            </a:r>
          </a:p>
          <a:p>
            <a:r>
              <a:rPr lang="cs-CZ" dirty="0"/>
              <a:t>zavádějící</a:t>
            </a:r>
          </a:p>
          <a:p>
            <a:r>
              <a:rPr lang="cs-CZ" dirty="0"/>
              <a:t>neobjektivní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21323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6D0D1911-E1AA-7D7E-EE5C-4DB4E6798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</a:t>
            </a: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62441527-3092-FD14-2CEE-C6CCCB6C05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700" dirty="0"/>
              <a:t>Téma: Vliv AI na žurnalistiku</a:t>
            </a:r>
          </a:p>
          <a:p>
            <a:pPr lvl="1"/>
            <a:r>
              <a:rPr lang="cs-CZ" sz="2700" dirty="0">
                <a:solidFill>
                  <a:srgbClr val="00B050"/>
                </a:solidFill>
              </a:rPr>
              <a:t>Jak se liší obsah generovaný AI od textů psaných novináři?</a:t>
            </a:r>
          </a:p>
          <a:p>
            <a:pPr lvl="1"/>
            <a:r>
              <a:rPr lang="cs-CZ" sz="2700" dirty="0">
                <a:solidFill>
                  <a:srgbClr val="FF0000"/>
                </a:solidFill>
              </a:rPr>
              <a:t>Nahradí AI novináře?</a:t>
            </a:r>
          </a:p>
          <a:p>
            <a:r>
              <a:rPr lang="cs-CZ" sz="2700" dirty="0"/>
              <a:t>Téma: Novinářská etika a objektivita</a:t>
            </a:r>
          </a:p>
          <a:p>
            <a:pPr lvl="1"/>
            <a:r>
              <a:rPr lang="cs-CZ" sz="2700" dirty="0">
                <a:solidFill>
                  <a:srgbClr val="00B050"/>
                </a:solidFill>
              </a:rPr>
              <a:t>Jakým způsobem česká média pokrývají konflikty na Blízkém východě?</a:t>
            </a:r>
          </a:p>
          <a:p>
            <a:pPr lvl="1"/>
            <a:r>
              <a:rPr lang="cs-CZ" sz="2700" dirty="0">
                <a:solidFill>
                  <a:srgbClr val="FF0000"/>
                </a:solidFill>
              </a:rPr>
              <a:t>Jsou česká média v souvislosti s pokrýváním konfliktu na Blízkém východě zaujatá? </a:t>
            </a:r>
          </a:p>
          <a:p>
            <a:pPr marL="457200" lvl="1" indent="0">
              <a:buNone/>
            </a:pPr>
            <a:endParaRPr lang="cs-CZ" sz="2700" dirty="0"/>
          </a:p>
        </p:txBody>
      </p:sp>
    </p:spTree>
    <p:extLst>
      <p:ext uri="{BB962C8B-B14F-4D97-AF65-F5344CB8AC3E}">
        <p14:creationId xmlns:p14="http://schemas.microsoft.com/office/powerpoint/2010/main" val="2604997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001C97-6B00-F620-C16A-EA3FF94EE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Diskuse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32E8F3-A360-08CF-9681-8AABBBF76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6868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sz="4400" dirty="0"/>
              <a:t>Vhodně/nevhodně formulované </a:t>
            </a:r>
            <a:br>
              <a:rPr lang="cs-CZ" sz="4400" dirty="0"/>
            </a:br>
            <a:r>
              <a:rPr lang="cs-CZ" sz="4400" dirty="0"/>
              <a:t>výzkumné otázky ke konkrétním tématům.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7390F0B1-E588-B001-DAFF-9895A99F7DDA}"/>
              </a:ext>
            </a:extLst>
          </p:cNvPr>
          <p:cNvSpPr txBox="1"/>
          <p:nvPr/>
        </p:nvSpPr>
        <p:spPr>
          <a:xfrm>
            <a:off x="6228184" y="594928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(classroomscreen1)</a:t>
            </a:r>
          </a:p>
        </p:txBody>
      </p:sp>
    </p:spTree>
    <p:extLst>
      <p:ext uri="{BB962C8B-B14F-4D97-AF65-F5344CB8AC3E}">
        <p14:creationId xmlns:p14="http://schemas.microsoft.com/office/powerpoint/2010/main" val="14160242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49863A-7BF3-54B6-8DFD-5AA9963068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22083002-8635-22D9-5871-881DF1DF76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1" b="8785"/>
          <a:stretch/>
        </p:blipFill>
        <p:spPr>
          <a:xfrm>
            <a:off x="215516" y="332656"/>
            <a:ext cx="8712968" cy="5246800"/>
          </a:xfrm>
        </p:spPr>
      </p:pic>
    </p:spTree>
    <p:extLst>
      <p:ext uri="{BB962C8B-B14F-4D97-AF65-F5344CB8AC3E}">
        <p14:creationId xmlns:p14="http://schemas.microsoft.com/office/powerpoint/2010/main" val="9106181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83BA11-1E43-236D-1BEA-D699839B3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Výběr výzkumného souboru I.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6FFF06-446E-A929-F0AA-7F5CC18BC4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kvantitativní = reprezentovat populaci</a:t>
            </a:r>
          </a:p>
          <a:p>
            <a:r>
              <a:rPr lang="cs-CZ" dirty="0"/>
              <a:t>kvalitativní = reprezentovat daný problém</a:t>
            </a:r>
          </a:p>
          <a:p>
            <a:pPr lvl="1"/>
            <a:r>
              <a:rPr lang="cs-CZ" dirty="0"/>
              <a:t>většina výběru vzorku zahrnuje druh záměrného/účelového výběru </a:t>
            </a:r>
          </a:p>
          <a:p>
            <a:pPr lvl="1"/>
            <a:r>
              <a:rPr lang="cs-CZ" dirty="0"/>
              <a:t>spojovací prvek = vzorek volíme s ohledem na naše cíle, tzn. na základě kritérií umožňující zodpovědět VO </a:t>
            </a:r>
          </a:p>
        </p:txBody>
      </p:sp>
    </p:spTree>
    <p:extLst>
      <p:ext uri="{BB962C8B-B14F-4D97-AF65-F5344CB8AC3E}">
        <p14:creationId xmlns:p14="http://schemas.microsoft.com/office/powerpoint/2010/main" val="3907582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E7203C-7D5F-C66C-48C7-525EF32F4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Výběr výzkumného souboru II.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58FA488-6B84-AF79-3A2C-4028E9EDD9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cs-CZ" sz="4000" dirty="0"/>
          </a:p>
          <a:p>
            <a:pPr marL="0" indent="0" algn="ctr">
              <a:buNone/>
            </a:pPr>
            <a:r>
              <a:rPr lang="cs-CZ" sz="4000" dirty="0"/>
              <a:t>Záměrný výběr</a:t>
            </a:r>
          </a:p>
          <a:p>
            <a:pPr marL="0" indent="0" algn="ctr">
              <a:buNone/>
            </a:pPr>
            <a:r>
              <a:rPr lang="cs-CZ" sz="4000" dirty="0"/>
              <a:t>Teoretický výběr</a:t>
            </a:r>
          </a:p>
          <a:p>
            <a:pPr marL="0" indent="0" algn="ctr">
              <a:buNone/>
            </a:pPr>
            <a:r>
              <a:rPr lang="cs-CZ" sz="4000" dirty="0"/>
              <a:t>Metoda sněhové koule</a:t>
            </a:r>
          </a:p>
        </p:txBody>
      </p:sp>
    </p:spTree>
    <p:extLst>
      <p:ext uri="{BB962C8B-B14F-4D97-AF65-F5344CB8AC3E}">
        <p14:creationId xmlns:p14="http://schemas.microsoft.com/office/powerpoint/2010/main" val="1073130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206033-5E48-D083-85E2-9F40EC871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pc="161" dirty="0">
                <a:solidFill>
                  <a:schemeClr val="bg2">
                    <a:lumMod val="10000"/>
                  </a:schemeClr>
                </a:solidFill>
                <a:latin typeface="Titillium Web Bold"/>
              </a:rPr>
              <a:t>Cíle přednášky</a:t>
            </a:r>
            <a:endParaRPr lang="cs-CZ" noProof="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EA369EA-540C-AA80-9E66-B373F599A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600201"/>
            <a:ext cx="8712968" cy="4525963"/>
          </a:xfrm>
        </p:spPr>
        <p:txBody>
          <a:bodyPr>
            <a:noAutofit/>
          </a:bodyPr>
          <a:lstStyle/>
          <a:p>
            <a:r>
              <a:rPr lang="cs-CZ" sz="2800" spc="-34" noProof="0" dirty="0">
                <a:solidFill>
                  <a:srgbClr val="000000"/>
                </a:solidFill>
                <a:latin typeface="Titillium Web Regular"/>
              </a:rPr>
              <a:t>projít si design kvalitativního výzkumu krok za krokem </a:t>
            </a:r>
          </a:p>
          <a:p>
            <a:r>
              <a:rPr lang="cs-CZ" sz="2800" spc="-34" dirty="0">
                <a:solidFill>
                  <a:srgbClr val="000000"/>
                </a:solidFill>
                <a:latin typeface="Titillium Web Regular"/>
              </a:rPr>
              <a:t>oprášit si zásadní body při tvorbě DP</a:t>
            </a:r>
          </a:p>
          <a:p>
            <a:pPr lvl="1"/>
            <a:r>
              <a:rPr lang="cs-CZ" spc="-34" dirty="0">
                <a:solidFill>
                  <a:srgbClr val="000000"/>
                </a:solidFill>
                <a:latin typeface="Titillium Web Regular"/>
              </a:rPr>
              <a:t>kde hledat odborné články/absolventské práce?</a:t>
            </a:r>
          </a:p>
          <a:p>
            <a:pPr lvl="1"/>
            <a:r>
              <a:rPr lang="cs-CZ" spc="-34" dirty="0">
                <a:solidFill>
                  <a:srgbClr val="000000"/>
                </a:solidFill>
                <a:latin typeface="Titillium Web Regular"/>
              </a:rPr>
              <a:t>jak formulovat vhodné výzkumné otázky?</a:t>
            </a:r>
          </a:p>
          <a:p>
            <a:pPr lvl="1"/>
            <a:r>
              <a:rPr lang="cs-CZ" spc="-34" dirty="0">
                <a:solidFill>
                  <a:srgbClr val="000000"/>
                </a:solidFill>
                <a:latin typeface="Titillium Web Regular"/>
              </a:rPr>
              <a:t>jak vybrat vhodný výzkumný vzorek?</a:t>
            </a:r>
          </a:p>
          <a:p>
            <a:pPr lvl="1"/>
            <a:r>
              <a:rPr lang="cs-CZ" spc="-34" dirty="0">
                <a:solidFill>
                  <a:srgbClr val="000000"/>
                </a:solidFill>
                <a:latin typeface="Titillium Web Regular"/>
              </a:rPr>
              <a:t>jak dobře vyplnit tezi DP? </a:t>
            </a:r>
          </a:p>
          <a:p>
            <a:pPr marL="0" indent="0">
              <a:buNone/>
            </a:pPr>
            <a:endParaRPr lang="cs-CZ" spc="-34" noProof="0" dirty="0">
              <a:solidFill>
                <a:srgbClr val="000000"/>
              </a:solidFill>
              <a:latin typeface="Titillium Web Regular"/>
            </a:endParaRPr>
          </a:p>
          <a:p>
            <a:pPr marL="0" indent="0">
              <a:buNone/>
            </a:pPr>
            <a:r>
              <a:rPr lang="cs-CZ" spc="-34" noProof="0" dirty="0">
                <a:solidFill>
                  <a:srgbClr val="000000"/>
                </a:solidFill>
                <a:latin typeface="Titillium Web Regular"/>
              </a:rPr>
              <a:t> </a:t>
            </a:r>
          </a:p>
          <a:p>
            <a:pPr marL="0" indent="0">
              <a:buNone/>
            </a:pPr>
            <a:endParaRPr lang="cs-CZ" spc="-34" noProof="0" dirty="0">
              <a:solidFill>
                <a:srgbClr val="000000"/>
              </a:solidFill>
              <a:latin typeface="Titillium Web Regular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8293912-FA42-9804-AD55-27B2F462C4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184" y="4005064"/>
            <a:ext cx="2555174" cy="2555174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C01558A6-989F-9C11-5F50-0641F11EC999}"/>
              </a:ext>
            </a:extLst>
          </p:cNvPr>
          <p:cNvSpPr txBox="1"/>
          <p:nvPr/>
        </p:nvSpPr>
        <p:spPr>
          <a:xfrm rot="16200000">
            <a:off x="8206908" y="4608754"/>
            <a:ext cx="15151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(zdroj: </a:t>
            </a:r>
            <a:r>
              <a:rPr lang="cs-CZ" sz="1400" dirty="0" err="1"/>
              <a:t>orioly.com</a:t>
            </a:r>
            <a:r>
              <a:rPr lang="cs-CZ" sz="1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863693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5C535F-7BC4-F80F-1B05-174F3A7C2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Záměrný výběr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329038-A1CA-5642-4199-B56CB4BB25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363272" cy="4525963"/>
          </a:xfrm>
        </p:spPr>
        <p:txBody>
          <a:bodyPr/>
          <a:lstStyle/>
          <a:p>
            <a:r>
              <a:rPr lang="cs-CZ" dirty="0"/>
              <a:t>nepravděpodobnostní forma výběru</a:t>
            </a:r>
          </a:p>
          <a:p>
            <a:r>
              <a:rPr lang="cs-CZ" dirty="0"/>
              <a:t>strategický výběr případů/účastníků, aby byli relevantní pro zkoumané VO</a:t>
            </a:r>
          </a:p>
          <a:p>
            <a:r>
              <a:rPr lang="cs-CZ" dirty="0"/>
              <a:t>co největší rozmanitost </a:t>
            </a:r>
          </a:p>
          <a:p>
            <a:r>
              <a:rPr lang="cs-CZ" dirty="0"/>
              <a:t>nelze zobecňovat na celou populaci</a:t>
            </a:r>
          </a:p>
          <a:p>
            <a:r>
              <a:rPr lang="cs-CZ" dirty="0"/>
              <a:t>příklady v kvalitativním výzkumu: </a:t>
            </a:r>
            <a:br>
              <a:rPr lang="cs-CZ" dirty="0"/>
            </a:br>
            <a:r>
              <a:rPr lang="cs-CZ" dirty="0"/>
              <a:t>	- teoretický výběr a metoda sněhové koule</a:t>
            </a:r>
          </a:p>
        </p:txBody>
      </p:sp>
    </p:spTree>
    <p:extLst>
      <p:ext uri="{BB962C8B-B14F-4D97-AF65-F5344CB8AC3E}">
        <p14:creationId xmlns:p14="http://schemas.microsoft.com/office/powerpoint/2010/main" val="6291815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1459CF-9668-2421-7647-EA26FF15F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Teoretický výběr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E9EE15-40EF-DBF3-B4AD-B681EC60EF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200" dirty="0"/>
              <a:t>“Proces sběru dat pro tvorbu teorie, při kterém analytik současně sbírá, kóduje a analyzuje svá data a rozhoduje, jaká data bude sbírat dále a kde je najde, aby mohl rozvíjet teorii tak, jak se postupně objevuje.“ (Glaser a Strauss, 1967: 45)</a:t>
            </a:r>
          </a:p>
          <a:p>
            <a:endParaRPr lang="cs-CZ" sz="2400" dirty="0"/>
          </a:p>
          <a:p>
            <a:r>
              <a:rPr lang="cs-CZ" sz="2400" dirty="0"/>
              <a:t>průběžný proces, nikoliv samostatná a jednorázová fáze </a:t>
            </a:r>
          </a:p>
          <a:p>
            <a:r>
              <a:rPr lang="cs-CZ" sz="2400" dirty="0"/>
              <a:t>definiční znak zakotvené teorie (</a:t>
            </a:r>
            <a:r>
              <a:rPr lang="cs-CZ" sz="2400" dirty="0" err="1"/>
              <a:t>Charmaz</a:t>
            </a:r>
            <a:r>
              <a:rPr lang="cs-CZ" sz="2400" dirty="0"/>
              <a:t>, 2000)</a:t>
            </a:r>
          </a:p>
          <a:p>
            <a:r>
              <a:rPr lang="cs-CZ" sz="2400" dirty="0"/>
              <a:t>cílem je sloužit jako odrazový můstek pro tvorbu teorie a zpřesňování teoretických kategorií </a:t>
            </a:r>
          </a:p>
          <a:p>
            <a:pPr marL="0" indent="0" algn="ctr">
              <a:buNone/>
            </a:pPr>
            <a:r>
              <a:rPr lang="cs-CZ" sz="2400" b="1" dirty="0">
                <a:sym typeface="Wingdings" pitchFamily="2" charset="2"/>
              </a:rPr>
              <a:t> teoretická saturace 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34979791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C4C1B2-6B34-A868-1EA3-A4EC6B2B4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Teoretická saturace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B5EDD3E-006E-0800-C48C-15C9337CDF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kritérium pro rozhodnutí, kdy ukončit sběr dat</a:t>
            </a:r>
          </a:p>
          <a:p>
            <a:r>
              <a:rPr lang="cs-CZ" sz="2400" dirty="0"/>
              <a:t>teoretický výběr pokračuje, dokud:</a:t>
            </a:r>
          </a:p>
          <a:p>
            <a:pPr marL="514350" indent="-514350">
              <a:buAutoNum type="alphaLcParenR"/>
            </a:pPr>
            <a:r>
              <a:rPr lang="cs-CZ" sz="2400" dirty="0"/>
              <a:t>se nezdá, že by se k dané kategorii objevovala nová nebo relevantní data</a:t>
            </a:r>
          </a:p>
          <a:p>
            <a:pPr marL="514350" indent="-514350">
              <a:buAutoNum type="alphaLcParenR"/>
            </a:pPr>
            <a:r>
              <a:rPr lang="cs-CZ" sz="2400" dirty="0"/>
              <a:t>kategorie není dostatečně rozvinutá z hlediska vlastností a dimenzí a neprokazuje variabilitu</a:t>
            </a:r>
          </a:p>
          <a:p>
            <a:pPr marL="514350" indent="-514350">
              <a:buAutoNum type="alphaLcParenR"/>
            </a:pPr>
            <a:r>
              <a:rPr lang="cs-CZ" sz="2400" dirty="0"/>
              <a:t>vztahy mezi kategoriemi nejsou dobře ustaveny a ověřeny </a:t>
            </a:r>
          </a:p>
          <a:p>
            <a:pPr marL="0" indent="0" algn="r">
              <a:buNone/>
            </a:pPr>
            <a:r>
              <a:rPr lang="cs-CZ" sz="2400" dirty="0"/>
              <a:t>(Strauss a </a:t>
            </a:r>
            <a:r>
              <a:rPr lang="cs-CZ" sz="2400" dirty="0" err="1"/>
              <a:t>Corbin</a:t>
            </a:r>
            <a:r>
              <a:rPr lang="cs-CZ" sz="2400" dirty="0"/>
              <a:t>, 1998)</a:t>
            </a:r>
          </a:p>
          <a:p>
            <a:pPr marL="0" indent="0" algn="ctr">
              <a:buNone/>
            </a:pPr>
            <a:r>
              <a:rPr lang="cs-CZ" sz="2400" dirty="0">
                <a:sym typeface="Wingdings" pitchFamily="2" charset="2"/>
              </a:rPr>
              <a:t> jakmile nová data už nepřinášejí nové poznatky k teorii, </a:t>
            </a:r>
            <a:br>
              <a:rPr lang="cs-CZ" sz="2400" dirty="0">
                <a:sym typeface="Wingdings" pitchFamily="2" charset="2"/>
              </a:rPr>
            </a:br>
            <a:r>
              <a:rPr lang="cs-CZ" sz="2400" dirty="0">
                <a:sym typeface="Wingdings" pitchFamily="2" charset="2"/>
              </a:rPr>
              <a:t>došlo k nasycení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1578860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82F257-7947-475C-D79D-58C79BA1F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Metoda sněhové koule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3E51337-948C-2993-4831-2E3ACC4A37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579296" cy="4525963"/>
          </a:xfrm>
        </p:spPr>
        <p:txBody>
          <a:bodyPr>
            <a:normAutofit/>
          </a:bodyPr>
          <a:lstStyle/>
          <a:p>
            <a:r>
              <a:rPr lang="cs-CZ" sz="3100" dirty="0"/>
              <a:t>snowball </a:t>
            </a:r>
            <a:r>
              <a:rPr lang="cs-CZ" sz="3100" dirty="0" err="1"/>
              <a:t>sampling</a:t>
            </a:r>
            <a:endParaRPr lang="cs-CZ" sz="3100" dirty="0"/>
          </a:p>
          <a:p>
            <a:r>
              <a:rPr lang="cs-CZ" sz="3100" dirty="0"/>
              <a:t>nejprve oslovíme malou relevantní skupinu, poté účastníci doporučují další a další osoby</a:t>
            </a:r>
          </a:p>
          <a:p>
            <a:r>
              <a:rPr lang="cs-CZ" sz="3100" dirty="0"/>
              <a:t>zejména v případech, kdy je pravděpodobnostní výběr nemožný (těžko dosažitelné skupiny)</a:t>
            </a:r>
          </a:p>
        </p:txBody>
      </p:sp>
    </p:spTree>
    <p:extLst>
      <p:ext uri="{BB962C8B-B14F-4D97-AF65-F5344CB8AC3E}">
        <p14:creationId xmlns:p14="http://schemas.microsoft.com/office/powerpoint/2010/main" val="1190996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ECB97C-73C3-D250-CE8F-F44052A50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Velikost vzorku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2BD412-0917-53AE-DF1B-21EC47D1AC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problematický aspekt výzkumu</a:t>
            </a:r>
          </a:p>
          <a:p>
            <a:r>
              <a:rPr lang="cs-CZ" dirty="0"/>
              <a:t>kolik lidí by mělo být dotázáno, než dosáhneme teoretické saturace?</a:t>
            </a:r>
          </a:p>
          <a:p>
            <a:r>
              <a:rPr lang="cs-CZ" dirty="0"/>
              <a:t>čím širší záběr studie (čím větší srovnávání mezi skupinami), tím více rozhovorů potřebujeme </a:t>
            </a:r>
          </a:p>
        </p:txBody>
      </p:sp>
    </p:spTree>
    <p:extLst>
      <p:ext uri="{BB962C8B-B14F-4D97-AF65-F5344CB8AC3E}">
        <p14:creationId xmlns:p14="http://schemas.microsoft.com/office/powerpoint/2010/main" val="14103630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3EA6AE-83E7-F4DA-5BBE-67429FBC4C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7B564C2B-5E23-3E6F-7598-DF2BE64296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1" b="8785"/>
          <a:stretch/>
        </p:blipFill>
        <p:spPr>
          <a:xfrm>
            <a:off x="215516" y="332656"/>
            <a:ext cx="8712968" cy="5246800"/>
          </a:xfrm>
        </p:spPr>
      </p:pic>
    </p:spTree>
    <p:extLst>
      <p:ext uri="{BB962C8B-B14F-4D97-AF65-F5344CB8AC3E}">
        <p14:creationId xmlns:p14="http://schemas.microsoft.com/office/powerpoint/2010/main" val="37614845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D49C05-C961-24BF-7507-AF0212816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Projekt výzkumu = teze 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40260A21-62C4-E2A8-F580-630D2C362D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5" r="3141" b="4362"/>
          <a:stretch/>
        </p:blipFill>
        <p:spPr>
          <a:xfrm>
            <a:off x="1411658" y="1212643"/>
            <a:ext cx="6320684" cy="4432714"/>
          </a:xfrm>
        </p:spPr>
      </p:pic>
    </p:spTree>
    <p:extLst>
      <p:ext uri="{BB962C8B-B14F-4D97-AF65-F5344CB8AC3E}">
        <p14:creationId xmlns:p14="http://schemas.microsoft.com/office/powerpoint/2010/main" val="891401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0F3A1D-E95A-1EFE-CEB1-96F3CBFEE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C3AFCB-2AD9-A9D6-8621-0AB41B021E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800" dirty="0"/>
              <a:t>Novináři a jejich práce </a:t>
            </a:r>
            <a:br>
              <a:rPr lang="cs-CZ" sz="4800" dirty="0"/>
            </a:br>
            <a:r>
              <a:rPr lang="cs-CZ" sz="4800" dirty="0"/>
              <a:t>v konfliktních zónách</a:t>
            </a:r>
          </a:p>
          <a:p>
            <a:pPr marL="0" indent="0" algn="ctr">
              <a:buNone/>
            </a:pPr>
            <a:r>
              <a:rPr lang="cs-CZ" dirty="0"/>
              <a:t>(dopad na jejich mentální zdraví, </a:t>
            </a:r>
            <a:br>
              <a:rPr lang="cs-CZ" dirty="0"/>
            </a:br>
            <a:r>
              <a:rPr lang="cs-CZ" dirty="0" err="1"/>
              <a:t>coping</a:t>
            </a:r>
            <a:r>
              <a:rPr lang="cs-CZ" dirty="0"/>
              <a:t> strategie apod.)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D60D183-9B6C-805D-98AD-A2AC4F8ED8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839262"/>
            <a:ext cx="2624336" cy="164021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44D33004-9903-BBAE-6899-E628F391F71D}"/>
              </a:ext>
            </a:extLst>
          </p:cNvPr>
          <p:cNvSpPr txBox="1"/>
          <p:nvPr/>
        </p:nvSpPr>
        <p:spPr>
          <a:xfrm>
            <a:off x="6709339" y="6126164"/>
            <a:ext cx="2143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(classroomscreen2)</a:t>
            </a:r>
          </a:p>
        </p:txBody>
      </p:sp>
    </p:spTree>
    <p:extLst>
      <p:ext uri="{BB962C8B-B14F-4D97-AF65-F5344CB8AC3E}">
        <p14:creationId xmlns:p14="http://schemas.microsoft.com/office/powerpoint/2010/main" val="7080925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574190-8CDE-8AD3-DA01-3C6FC20ED5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2D335C5F-B33C-40CB-3D79-93B4315EF4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1" b="8785"/>
          <a:stretch/>
        </p:blipFill>
        <p:spPr>
          <a:xfrm>
            <a:off x="215516" y="332656"/>
            <a:ext cx="8712968" cy="5246800"/>
          </a:xfrm>
        </p:spPr>
      </p:pic>
    </p:spTree>
    <p:extLst>
      <p:ext uri="{BB962C8B-B14F-4D97-AF65-F5344CB8AC3E}">
        <p14:creationId xmlns:p14="http://schemas.microsoft.com/office/powerpoint/2010/main" val="40043950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CFA9BE-4967-9546-65B0-65CBF1430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74639"/>
            <a:ext cx="8568952" cy="1143000"/>
          </a:xfrm>
        </p:spPr>
        <p:txBody>
          <a:bodyPr>
            <a:normAutofit/>
          </a:bodyPr>
          <a:lstStyle/>
          <a:p>
            <a:r>
              <a:rPr lang="cs-CZ" dirty="0"/>
              <a:t>Novináři v konfliktních zónách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8CAE3C-98BF-50A0-544E-6050FB6467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568952" cy="4525963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cs-CZ" b="1" dirty="0"/>
              <a:t>Formulace výzkumného problému a tématu</a:t>
            </a:r>
          </a:p>
          <a:p>
            <a:pPr>
              <a:buFontTx/>
              <a:buChar char="-"/>
            </a:pPr>
            <a:r>
              <a:rPr lang="cs-CZ" dirty="0"/>
              <a:t>váleční novináři/novinářky – klíčová role </a:t>
            </a:r>
            <a:br>
              <a:rPr lang="cs-CZ" dirty="0"/>
            </a:br>
            <a:r>
              <a:rPr lang="cs-CZ" dirty="0"/>
              <a:t>v informování veřejnosti, zároveň velmi náročné povolání </a:t>
            </a:r>
          </a:p>
          <a:p>
            <a:pPr>
              <a:buFontTx/>
              <a:buChar char="-"/>
            </a:pPr>
            <a:r>
              <a:rPr lang="cs-CZ" dirty="0"/>
              <a:t>práce spojená s nebezpečím, stresem</a:t>
            </a:r>
          </a:p>
          <a:p>
            <a:pPr>
              <a:buFont typeface="Wingdings" pitchFamily="2" charset="2"/>
              <a:buChar char="à"/>
            </a:pPr>
            <a:r>
              <a:rPr lang="cs-CZ" dirty="0"/>
              <a:t>jak se s tím vyrovnávají? </a:t>
            </a:r>
          </a:p>
          <a:p>
            <a:pPr>
              <a:buFont typeface="Wingdings" pitchFamily="2" charset="2"/>
              <a:buChar char="à"/>
            </a:pPr>
            <a:r>
              <a:rPr lang="cs-CZ" dirty="0"/>
              <a:t>české prostředí? </a:t>
            </a:r>
          </a:p>
        </p:txBody>
      </p:sp>
    </p:spTree>
    <p:extLst>
      <p:ext uri="{BB962C8B-B14F-4D97-AF65-F5344CB8AC3E}">
        <p14:creationId xmlns:p14="http://schemas.microsoft.com/office/powerpoint/2010/main" val="284985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24DC37-8E25-BF96-CAF2-8A3F85446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prvky plánu výzkumu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D13DAA3-260A-AF84-F6B4-742258E9B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9"/>
            <a:ext cx="8686800" cy="4525963"/>
          </a:xfrm>
        </p:spPr>
        <p:txBody>
          <a:bodyPr>
            <a:normAutofit/>
          </a:bodyPr>
          <a:lstStyle/>
          <a:p>
            <a:r>
              <a:rPr lang="cs-CZ" sz="2800" dirty="0" err="1"/>
              <a:t>Robson</a:t>
            </a:r>
            <a:r>
              <a:rPr lang="cs-CZ" sz="2800" dirty="0"/>
              <a:t> a Maxwell (in </a:t>
            </a:r>
            <a:r>
              <a:rPr lang="cs-CZ" sz="2800" dirty="0" err="1"/>
              <a:t>Hendl</a:t>
            </a:r>
            <a:r>
              <a:rPr lang="cs-CZ" sz="2800" dirty="0"/>
              <a:t>, 2016)</a:t>
            </a:r>
          </a:p>
          <a:p>
            <a:pPr lvl="1"/>
            <a:r>
              <a:rPr lang="cs-CZ" sz="2400" b="1" dirty="0"/>
              <a:t>účel</a:t>
            </a:r>
            <a:r>
              <a:rPr lang="cs-CZ" sz="2400" dirty="0"/>
              <a:t> (čeho chceme dosáhnout, co chceme lépe vysvětlit, změnit?)</a:t>
            </a:r>
          </a:p>
          <a:p>
            <a:pPr lvl="1"/>
            <a:r>
              <a:rPr lang="cs-CZ" sz="2400" b="1" dirty="0"/>
              <a:t>konceptuální rámec </a:t>
            </a:r>
            <a:r>
              <a:rPr lang="cs-CZ" sz="2400" dirty="0"/>
              <a:t>(o jaké dosavadní poznatky se budeme opírat?)</a:t>
            </a:r>
          </a:p>
          <a:p>
            <a:pPr lvl="1"/>
            <a:r>
              <a:rPr lang="cs-CZ" sz="2400" b="1" dirty="0"/>
              <a:t>výzkumná otázka </a:t>
            </a:r>
            <a:r>
              <a:rPr lang="cs-CZ" sz="2400" dirty="0"/>
              <a:t>(co musíme zodpovědět, abychom dosáhli cíle?)</a:t>
            </a:r>
          </a:p>
          <a:p>
            <a:pPr lvl="1"/>
            <a:r>
              <a:rPr lang="cs-CZ" sz="2400" b="1" dirty="0"/>
              <a:t>metody</a:t>
            </a:r>
            <a:r>
              <a:rPr lang="cs-CZ" sz="2400" dirty="0"/>
              <a:t> (jak budeme shromažďovat a zpracovávat data?)</a:t>
            </a:r>
          </a:p>
          <a:p>
            <a:pPr lvl="1"/>
            <a:r>
              <a:rPr lang="cs-CZ" sz="2400" b="1" dirty="0"/>
              <a:t>strategie výběru </a:t>
            </a:r>
            <a:r>
              <a:rPr lang="cs-CZ" sz="2400" dirty="0"/>
              <a:t>(</a:t>
            </a:r>
            <a:r>
              <a:rPr lang="cs-CZ" sz="2400" dirty="0" err="1"/>
              <a:t>kvanti</a:t>
            </a:r>
            <a:r>
              <a:rPr lang="cs-CZ" sz="2400" dirty="0"/>
              <a:t> </a:t>
            </a:r>
            <a:r>
              <a:rPr lang="cs-CZ" sz="2400" dirty="0" err="1"/>
              <a:t>x</a:t>
            </a:r>
            <a:r>
              <a:rPr lang="cs-CZ" sz="2400" dirty="0"/>
              <a:t> </a:t>
            </a:r>
            <a:r>
              <a:rPr lang="cs-CZ" sz="2400" dirty="0" err="1"/>
              <a:t>kvali</a:t>
            </a:r>
            <a:r>
              <a:rPr lang="cs-CZ" sz="2400" dirty="0"/>
              <a:t>?)</a:t>
            </a:r>
          </a:p>
          <a:p>
            <a:pPr lvl="1"/>
            <a:r>
              <a:rPr lang="cs-CZ" sz="2400" b="1" dirty="0"/>
              <a:t>validita </a:t>
            </a:r>
            <a:r>
              <a:rPr lang="cs-CZ" sz="2400" dirty="0"/>
              <a:t>(jak zajistíme platnost a kvalitu výzkumu?)</a:t>
            </a:r>
          </a:p>
        </p:txBody>
      </p:sp>
    </p:spTree>
    <p:extLst>
      <p:ext uri="{BB962C8B-B14F-4D97-AF65-F5344CB8AC3E}">
        <p14:creationId xmlns:p14="http://schemas.microsoft.com/office/powerpoint/2010/main" val="21618935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279D20-7DF6-D5A9-A1F0-17B4B85FB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Novináři v konfliktních zónách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FF42B8-3B1D-E13F-F104-C07ADA5755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2) Přehled literatury, kontext výzkumu </a:t>
            </a:r>
          </a:p>
          <a:p>
            <a:pPr>
              <a:buFontTx/>
              <a:buChar char="-"/>
            </a:pPr>
            <a:r>
              <a:rPr lang="cs-CZ" dirty="0"/>
              <a:t>věnoval se tématu už někdo přede mnou?</a:t>
            </a:r>
          </a:p>
          <a:p>
            <a:pPr>
              <a:buFontTx/>
              <a:buChar char="-"/>
            </a:pPr>
            <a:r>
              <a:rPr lang="cs-CZ" dirty="0"/>
              <a:t>odborné studie (zahraniční/české)</a:t>
            </a:r>
          </a:p>
          <a:p>
            <a:pPr>
              <a:buFontTx/>
              <a:buChar char="-"/>
            </a:pPr>
            <a:r>
              <a:rPr lang="cs-CZ" dirty="0"/>
              <a:t>absolventské práce? </a:t>
            </a:r>
          </a:p>
          <a:p>
            <a:pPr>
              <a:buFontTx/>
              <a:buChar char="-"/>
            </a:pPr>
            <a:r>
              <a:rPr lang="cs-CZ" dirty="0"/>
              <a:t>o jaké teoretické koncepty se opřít</a:t>
            </a:r>
          </a:p>
        </p:txBody>
      </p:sp>
    </p:spTree>
    <p:extLst>
      <p:ext uri="{BB962C8B-B14F-4D97-AF65-F5344CB8AC3E}">
        <p14:creationId xmlns:p14="http://schemas.microsoft.com/office/powerpoint/2010/main" val="12697374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14B5C4-8672-92AE-484C-DAD7E3E14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Taylor &amp; Francis 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9B5F5F80-FB27-C7E5-B9D7-E841FA4E36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655" y="1927738"/>
            <a:ext cx="8710690" cy="3002523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D80B5A24-2C0C-04F0-2150-25EDA529AB07}"/>
              </a:ext>
            </a:extLst>
          </p:cNvPr>
          <p:cNvSpPr txBox="1"/>
          <p:nvPr/>
        </p:nvSpPr>
        <p:spPr>
          <a:xfrm>
            <a:off x="5652120" y="5661248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(https://</a:t>
            </a:r>
            <a:r>
              <a:rPr lang="cs-CZ" dirty="0" err="1"/>
              <a:t>www.tandfonline.com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226364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4CBB4A-F5BB-A42B-2109-40C65EEE91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C63755-32A5-6800-1DE1-5D09A3120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Keyword</a:t>
            </a:r>
            <a:r>
              <a:rPr lang="cs-CZ" dirty="0"/>
              <a:t>: </a:t>
            </a:r>
            <a:r>
              <a:rPr lang="cs-CZ" dirty="0" err="1"/>
              <a:t>war</a:t>
            </a:r>
            <a:r>
              <a:rPr lang="cs-CZ" dirty="0"/>
              <a:t> </a:t>
            </a:r>
            <a:r>
              <a:rPr lang="cs-CZ" dirty="0" err="1"/>
              <a:t>journalists</a:t>
            </a:r>
            <a:endParaRPr lang="cs-CZ" dirty="0"/>
          </a:p>
        </p:txBody>
      </p:sp>
      <p:pic>
        <p:nvPicPr>
          <p:cNvPr id="20" name="Zástupný obsah 12">
            <a:extLst>
              <a:ext uri="{FF2B5EF4-FFF2-40B4-BE49-F238E27FC236}">
                <a16:creationId xmlns:a16="http://schemas.microsoft.com/office/drawing/2014/main" id="{58908758-C9DC-4BCE-546A-E929FBCE00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13"/>
          <a:stretch/>
        </p:blipFill>
        <p:spPr>
          <a:xfrm>
            <a:off x="457200" y="1647657"/>
            <a:ext cx="4906888" cy="738075"/>
          </a:xfrm>
        </p:spPr>
      </p:pic>
    </p:spTree>
    <p:extLst>
      <p:ext uri="{BB962C8B-B14F-4D97-AF65-F5344CB8AC3E}">
        <p14:creationId xmlns:p14="http://schemas.microsoft.com/office/powerpoint/2010/main" val="26019922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60CC11-C2DC-CE61-A86A-B564BF5FFF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5E61EA-7E50-EA24-2C40-C8DEB05BA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Keyword</a:t>
            </a:r>
            <a:r>
              <a:rPr lang="cs-CZ" dirty="0"/>
              <a:t>: </a:t>
            </a:r>
            <a:r>
              <a:rPr lang="cs-CZ" dirty="0" err="1"/>
              <a:t>war</a:t>
            </a:r>
            <a:r>
              <a:rPr lang="cs-CZ" dirty="0"/>
              <a:t> </a:t>
            </a:r>
            <a:r>
              <a:rPr lang="cs-CZ" dirty="0" err="1"/>
              <a:t>journalists</a:t>
            </a:r>
            <a:endParaRPr lang="cs-CZ" dirty="0"/>
          </a:p>
        </p:txBody>
      </p:sp>
      <p:pic>
        <p:nvPicPr>
          <p:cNvPr id="20" name="Zástupný obsah 12">
            <a:extLst>
              <a:ext uri="{FF2B5EF4-FFF2-40B4-BE49-F238E27FC236}">
                <a16:creationId xmlns:a16="http://schemas.microsoft.com/office/drawing/2014/main" id="{39B8E877-0AB1-6C40-DCDC-D191A5A2C1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13"/>
          <a:stretch/>
        </p:blipFill>
        <p:spPr>
          <a:xfrm>
            <a:off x="457200" y="1647657"/>
            <a:ext cx="4906888" cy="738075"/>
          </a:xfr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3BF9B8EC-E014-DE58-BAC9-E28D61E79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79"/>
          <a:stretch/>
        </p:blipFill>
        <p:spPr>
          <a:xfrm>
            <a:off x="4067944" y="2352262"/>
            <a:ext cx="4337174" cy="95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3861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3E7C26-51A8-8BAF-12E7-12D392D3A9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2211B2-AEE7-54EA-87E7-D9055099D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Keyword</a:t>
            </a:r>
            <a:r>
              <a:rPr lang="cs-CZ" dirty="0"/>
              <a:t>: </a:t>
            </a:r>
            <a:r>
              <a:rPr lang="cs-CZ" dirty="0" err="1"/>
              <a:t>war</a:t>
            </a:r>
            <a:r>
              <a:rPr lang="cs-CZ" dirty="0"/>
              <a:t> </a:t>
            </a:r>
            <a:r>
              <a:rPr lang="cs-CZ" dirty="0" err="1"/>
              <a:t>journalists</a:t>
            </a:r>
            <a:endParaRPr lang="cs-CZ" dirty="0"/>
          </a:p>
        </p:txBody>
      </p:sp>
      <p:pic>
        <p:nvPicPr>
          <p:cNvPr id="20" name="Zástupný obsah 12">
            <a:extLst>
              <a:ext uri="{FF2B5EF4-FFF2-40B4-BE49-F238E27FC236}">
                <a16:creationId xmlns:a16="http://schemas.microsoft.com/office/drawing/2014/main" id="{0D7AE093-8A77-EF78-E34B-896E640A6A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13"/>
          <a:stretch/>
        </p:blipFill>
        <p:spPr>
          <a:xfrm>
            <a:off x="457200" y="1647657"/>
            <a:ext cx="4906888" cy="738075"/>
          </a:xfr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870D5101-8A6B-66C0-F15B-546F9F15C6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79"/>
          <a:stretch/>
        </p:blipFill>
        <p:spPr>
          <a:xfrm>
            <a:off x="4067944" y="2352262"/>
            <a:ext cx="4337174" cy="95186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CFA44B46-D54C-15F5-A5B0-CE5C3E17CE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47"/>
          <a:stretch/>
        </p:blipFill>
        <p:spPr>
          <a:xfrm>
            <a:off x="421770" y="3429000"/>
            <a:ext cx="4460140" cy="91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8696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5A2306-8B10-B80A-1261-A7B5960A58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ECAECC-2E8E-7F91-4D7F-F4AC4A77B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Keyword</a:t>
            </a:r>
            <a:r>
              <a:rPr lang="cs-CZ" dirty="0"/>
              <a:t>: </a:t>
            </a:r>
            <a:r>
              <a:rPr lang="cs-CZ" dirty="0" err="1"/>
              <a:t>war</a:t>
            </a:r>
            <a:r>
              <a:rPr lang="cs-CZ" dirty="0"/>
              <a:t> </a:t>
            </a:r>
            <a:r>
              <a:rPr lang="cs-CZ" dirty="0" err="1"/>
              <a:t>journalists</a:t>
            </a:r>
            <a:endParaRPr lang="cs-CZ" dirty="0"/>
          </a:p>
        </p:txBody>
      </p:sp>
      <p:pic>
        <p:nvPicPr>
          <p:cNvPr id="20" name="Zástupný obsah 12">
            <a:extLst>
              <a:ext uri="{FF2B5EF4-FFF2-40B4-BE49-F238E27FC236}">
                <a16:creationId xmlns:a16="http://schemas.microsoft.com/office/drawing/2014/main" id="{AAE008FD-F081-AA19-C3C9-E6A74C00E0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13"/>
          <a:stretch/>
        </p:blipFill>
        <p:spPr>
          <a:xfrm>
            <a:off x="457200" y="1647657"/>
            <a:ext cx="4906888" cy="738075"/>
          </a:xfr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B3F301E9-7358-4666-65BF-D878E6F6EB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79"/>
          <a:stretch/>
        </p:blipFill>
        <p:spPr>
          <a:xfrm>
            <a:off x="4067944" y="2352262"/>
            <a:ext cx="4337174" cy="95186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C841970D-B44C-6C60-FC6D-532BFD29BA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47"/>
          <a:stretch/>
        </p:blipFill>
        <p:spPr>
          <a:xfrm>
            <a:off x="421770" y="3429000"/>
            <a:ext cx="4460140" cy="91839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A36475F5-27C9-7191-00BE-D5CA01EC27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00"/>
          <a:stretch/>
        </p:blipFill>
        <p:spPr>
          <a:xfrm>
            <a:off x="4067944" y="4149080"/>
            <a:ext cx="4811209" cy="98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2768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E78A35-54FC-DD53-A24D-B11EC86A1F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28B3F5-6C66-C629-AA2D-C15E6B962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Keyword</a:t>
            </a:r>
            <a:r>
              <a:rPr lang="cs-CZ" dirty="0"/>
              <a:t>: </a:t>
            </a:r>
            <a:r>
              <a:rPr lang="cs-CZ" dirty="0" err="1"/>
              <a:t>war</a:t>
            </a:r>
            <a:r>
              <a:rPr lang="cs-CZ" dirty="0"/>
              <a:t> </a:t>
            </a:r>
            <a:r>
              <a:rPr lang="cs-CZ" dirty="0" err="1"/>
              <a:t>journalists</a:t>
            </a:r>
            <a:endParaRPr lang="cs-CZ" dirty="0"/>
          </a:p>
        </p:txBody>
      </p:sp>
      <p:pic>
        <p:nvPicPr>
          <p:cNvPr id="20" name="Zástupný obsah 12">
            <a:extLst>
              <a:ext uri="{FF2B5EF4-FFF2-40B4-BE49-F238E27FC236}">
                <a16:creationId xmlns:a16="http://schemas.microsoft.com/office/drawing/2014/main" id="{0DC9BB1C-C7F6-132A-2BBA-A1C1443F44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13"/>
          <a:stretch/>
        </p:blipFill>
        <p:spPr>
          <a:xfrm>
            <a:off x="457200" y="1647657"/>
            <a:ext cx="4906888" cy="738075"/>
          </a:xfr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8FFD6094-1068-0151-61DF-38D0F6BD1B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79"/>
          <a:stretch/>
        </p:blipFill>
        <p:spPr>
          <a:xfrm>
            <a:off x="4067944" y="2352262"/>
            <a:ext cx="4337174" cy="95186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A0885B91-9111-0E09-2074-F4A662685D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47"/>
          <a:stretch/>
        </p:blipFill>
        <p:spPr>
          <a:xfrm>
            <a:off x="421770" y="3429000"/>
            <a:ext cx="4460140" cy="91839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A605A60A-62F9-BF98-9344-F5E71DB610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00"/>
          <a:stretch/>
        </p:blipFill>
        <p:spPr>
          <a:xfrm>
            <a:off x="4067944" y="4149080"/>
            <a:ext cx="4811209" cy="98611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4D3A1F9-2273-3A59-43A4-F686A66AAF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76" r="28394"/>
          <a:stretch/>
        </p:blipFill>
        <p:spPr>
          <a:xfrm>
            <a:off x="457200" y="4927204"/>
            <a:ext cx="3311016" cy="566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5013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0339FF-07D6-0222-AAEA-82124C50C2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49960E-1FAF-9166-EF88-6C326C3A5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Keyword</a:t>
            </a:r>
            <a:r>
              <a:rPr lang="cs-CZ" dirty="0"/>
              <a:t>: </a:t>
            </a:r>
            <a:r>
              <a:rPr lang="cs-CZ" dirty="0" err="1"/>
              <a:t>war</a:t>
            </a:r>
            <a:r>
              <a:rPr lang="cs-CZ" dirty="0"/>
              <a:t> </a:t>
            </a:r>
            <a:r>
              <a:rPr lang="cs-CZ" dirty="0" err="1"/>
              <a:t>journalists</a:t>
            </a:r>
            <a:endParaRPr lang="cs-CZ" dirty="0"/>
          </a:p>
        </p:txBody>
      </p:sp>
      <p:pic>
        <p:nvPicPr>
          <p:cNvPr id="20" name="Zástupný obsah 12">
            <a:extLst>
              <a:ext uri="{FF2B5EF4-FFF2-40B4-BE49-F238E27FC236}">
                <a16:creationId xmlns:a16="http://schemas.microsoft.com/office/drawing/2014/main" id="{74B19566-07B6-162D-4A1D-9698C65E66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13"/>
          <a:stretch/>
        </p:blipFill>
        <p:spPr>
          <a:xfrm>
            <a:off x="457200" y="1647657"/>
            <a:ext cx="4906888" cy="738075"/>
          </a:xfr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2B06B6C2-ECE4-6ED4-8623-90FFFA3128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79"/>
          <a:stretch/>
        </p:blipFill>
        <p:spPr>
          <a:xfrm>
            <a:off x="4067944" y="2352262"/>
            <a:ext cx="4337174" cy="95186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C6AA7804-F7D8-F34B-5613-9796A2D289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47"/>
          <a:stretch/>
        </p:blipFill>
        <p:spPr>
          <a:xfrm>
            <a:off x="421770" y="3429000"/>
            <a:ext cx="4460140" cy="91839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37FED8CB-1D82-48BD-0A84-92E515130A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00"/>
          <a:stretch/>
        </p:blipFill>
        <p:spPr>
          <a:xfrm>
            <a:off x="4067944" y="4149080"/>
            <a:ext cx="4811209" cy="98611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4EF2489-13B6-C875-880D-3F76312881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76" r="28394"/>
          <a:stretch/>
        </p:blipFill>
        <p:spPr>
          <a:xfrm>
            <a:off x="457200" y="4927204"/>
            <a:ext cx="3311016" cy="566278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0C09A083-BCBB-DD42-1442-CAEFEDD977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43048" y="5493482"/>
            <a:ext cx="5336105" cy="72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2676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8691D9-D438-4F1A-FB62-DF07B6108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Novináři v konfliktních zónách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7A4CD1-3CFF-A5E8-C6BE-946B9CA986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3) Formulace cíle výzkumu</a:t>
            </a:r>
          </a:p>
          <a:p>
            <a:pPr>
              <a:buFontTx/>
              <a:buChar char="-"/>
            </a:pPr>
            <a:r>
              <a:rPr lang="cs-CZ" dirty="0"/>
              <a:t>prozkoumat psychické dopady práce českých novinářů/novinářek ve válečných zónách</a:t>
            </a:r>
          </a:p>
          <a:p>
            <a:pPr>
              <a:buFontTx/>
              <a:buChar char="-"/>
            </a:pPr>
            <a:r>
              <a:rPr lang="cs-CZ" dirty="0"/>
              <a:t>zjistit, jaké </a:t>
            </a:r>
            <a:r>
              <a:rPr lang="cs-CZ" dirty="0" err="1"/>
              <a:t>coping</a:t>
            </a:r>
            <a:r>
              <a:rPr lang="cs-CZ" dirty="0"/>
              <a:t> strategie používají; zda jim (ne)chybí podpora ze strany redakcí; jak se vyrovnávají s traumatickými událostmi apod.</a:t>
            </a:r>
          </a:p>
        </p:txBody>
      </p:sp>
    </p:spTree>
    <p:extLst>
      <p:ext uri="{BB962C8B-B14F-4D97-AF65-F5344CB8AC3E}">
        <p14:creationId xmlns:p14="http://schemas.microsoft.com/office/powerpoint/2010/main" val="24622294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16BA7B-1ED1-5FB8-DC13-C6B93C5DB1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9C97B0-8848-8ABC-DE5F-5FA488413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Novináři v konfliktních zónách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A52A6A-5885-94DE-0767-8AC03F696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600201"/>
            <a:ext cx="8640960" cy="4525963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4) Formulace výzkumných otázek </a:t>
            </a:r>
            <a:br>
              <a:rPr lang="cs-CZ" b="1" dirty="0"/>
            </a:br>
            <a:r>
              <a:rPr lang="cs-CZ" dirty="0"/>
              <a:t>(z hlediska kvalitativního výzkumu)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E471187-2705-ADDA-DCBD-0E7B899D89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238" y="2780928"/>
            <a:ext cx="4131106" cy="291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103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21B254-1436-EA37-09B9-8344587AD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Triangulace výzkumu I.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7AFB92-56CC-EBAC-B895-077947AAD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507288" cy="4525963"/>
          </a:xfrm>
        </p:spPr>
        <p:txBody>
          <a:bodyPr/>
          <a:lstStyle/>
          <a:p>
            <a:r>
              <a:rPr lang="cs-CZ" dirty="0"/>
              <a:t>kombinace různých metod, výzkumníků, zkoumaných skupin, osob, lokálních a časových okolností, teoretických perspektiv, které uplatňujeme při zkoumání určitého jevu</a:t>
            </a:r>
          </a:p>
          <a:p>
            <a:pPr>
              <a:buFont typeface="Wingdings" pitchFamily="2" charset="2"/>
              <a:buChar char="à"/>
            </a:pPr>
            <a:r>
              <a:rPr lang="cs-CZ" dirty="0">
                <a:sym typeface="Wingdings" pitchFamily="2" charset="2"/>
              </a:rPr>
              <a:t>zvýšení validity a důvěryhodnosti výzkumu </a:t>
            </a:r>
          </a:p>
          <a:p>
            <a:pPr>
              <a:buFont typeface="Wingdings" pitchFamily="2" charset="2"/>
              <a:buChar char="à"/>
            </a:pPr>
            <a:r>
              <a:rPr lang="cs-CZ" dirty="0">
                <a:sym typeface="Wingdings" pitchFamily="2" charset="2"/>
              </a:rPr>
              <a:t>minimalizace zkreslení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02141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4A8FFFD3-F8A2-366E-3456-FCB061CAF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Jaké jsou vhodné/nevhodné VO? 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B3C1CA2-9C2D-D750-D863-FBB48740C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305" y="1340768"/>
            <a:ext cx="8964488" cy="4525963"/>
          </a:xfrm>
        </p:spPr>
        <p:txBody>
          <a:bodyPr>
            <a:normAutofit fontScale="85000" lnSpcReduction="20000"/>
          </a:bodyPr>
          <a:lstStyle/>
          <a:p>
            <a:r>
              <a:rPr lang="cs-CZ" sz="2700" dirty="0"/>
              <a:t>Proč novináři v konfliktních zónách trpí psychickými problémy? </a:t>
            </a:r>
          </a:p>
          <a:p>
            <a:r>
              <a:rPr lang="cs-CZ" sz="2800" dirty="0"/>
              <a:t>Jaké psychické výzvy zažívají váleční novináři/novinářky </a:t>
            </a:r>
            <a:br>
              <a:rPr lang="cs-CZ" sz="2800" dirty="0"/>
            </a:br>
            <a:r>
              <a:rPr lang="cs-CZ" sz="2800" dirty="0"/>
              <a:t>v konfliktních zónách?</a:t>
            </a:r>
          </a:p>
          <a:p>
            <a:r>
              <a:rPr lang="cs-CZ" sz="2800" dirty="0"/>
              <a:t>Měli novináři v Afghánistánu dostatečnou podporu ze strany redakcí?</a:t>
            </a:r>
          </a:p>
          <a:p>
            <a:r>
              <a:rPr lang="cs-CZ" sz="2800" dirty="0"/>
              <a:t>Jaké strategie využívají ke zvládání stresu a traumatických událostí?</a:t>
            </a:r>
          </a:p>
          <a:p>
            <a:r>
              <a:rPr lang="cs-CZ" sz="2800" dirty="0"/>
              <a:t>Kolik procent novinářů v konfliktních zónách považuje podporu redakcí za dostatečnou? </a:t>
            </a:r>
          </a:p>
          <a:p>
            <a:r>
              <a:rPr lang="cs-CZ" sz="2800" dirty="0"/>
              <a:t>Jaké podpory se jim dostává ze strany redakcí? </a:t>
            </a:r>
            <a:endParaRPr lang="cs-CZ" sz="2700" dirty="0"/>
          </a:p>
          <a:p>
            <a:r>
              <a:rPr lang="cs-CZ" sz="2700" dirty="0"/>
              <a:t>Kolik novinářů v konfliktních zónách zažilo PTSD?</a:t>
            </a:r>
          </a:p>
          <a:p>
            <a:r>
              <a:rPr lang="cs-CZ" sz="2700" dirty="0"/>
              <a:t>Jak dlouho trvá, než se novináři zotaví z psychických problémů </a:t>
            </a:r>
            <a:br>
              <a:rPr lang="cs-CZ" sz="2700" dirty="0"/>
            </a:br>
            <a:r>
              <a:rPr lang="cs-CZ" sz="2700" dirty="0"/>
              <a:t>po návratu z konfliktních zón?</a:t>
            </a:r>
          </a:p>
        </p:txBody>
      </p:sp>
    </p:spTree>
    <p:extLst>
      <p:ext uri="{BB962C8B-B14F-4D97-AF65-F5344CB8AC3E}">
        <p14:creationId xmlns:p14="http://schemas.microsoft.com/office/powerpoint/2010/main" val="25397184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DBADA7-FC32-BE70-4618-B2E1D90C96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84E9245A-464E-EC5D-2F07-2F4FDC9CC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Jaké jsou vhodné/nevhodné VO? 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49E52CE-C114-F92C-3328-903301FDB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305" y="1340768"/>
            <a:ext cx="8964488" cy="4525963"/>
          </a:xfrm>
        </p:spPr>
        <p:txBody>
          <a:bodyPr>
            <a:normAutofit fontScale="85000" lnSpcReduction="20000"/>
          </a:bodyPr>
          <a:lstStyle/>
          <a:p>
            <a:r>
              <a:rPr lang="cs-CZ" sz="2700" b="1" dirty="0">
                <a:solidFill>
                  <a:srgbClr val="FF0000"/>
                </a:solidFill>
              </a:rPr>
              <a:t>Proč novináři v konfliktních zónách trpí psychickými problémy? </a:t>
            </a:r>
          </a:p>
          <a:p>
            <a:r>
              <a:rPr lang="cs-CZ" sz="2800" b="1" dirty="0">
                <a:solidFill>
                  <a:srgbClr val="00B050"/>
                </a:solidFill>
              </a:rPr>
              <a:t>Jaké psychické výzvy zažívají váleční novináři</a:t>
            </a:r>
            <a:br>
              <a:rPr lang="cs-CZ" sz="2800" b="1" dirty="0">
                <a:solidFill>
                  <a:srgbClr val="00B050"/>
                </a:solidFill>
              </a:rPr>
            </a:br>
            <a:r>
              <a:rPr lang="cs-CZ" sz="2800" b="1" dirty="0">
                <a:solidFill>
                  <a:srgbClr val="00B050"/>
                </a:solidFill>
              </a:rPr>
              <a:t>v konfliktních zónách?</a:t>
            </a:r>
          </a:p>
          <a:p>
            <a:r>
              <a:rPr lang="cs-CZ" sz="2800" b="1" dirty="0">
                <a:solidFill>
                  <a:srgbClr val="FF0000"/>
                </a:solidFill>
              </a:rPr>
              <a:t>Měli novináři v Afghánistánu dostatečnou podporu ze strany redakcí?</a:t>
            </a:r>
          </a:p>
          <a:p>
            <a:r>
              <a:rPr lang="cs-CZ" sz="2800" b="1" dirty="0">
                <a:solidFill>
                  <a:srgbClr val="00B050"/>
                </a:solidFill>
              </a:rPr>
              <a:t>Jaké strategie využívají ke zvládání stresu a traumatických událostí?</a:t>
            </a:r>
          </a:p>
          <a:p>
            <a:r>
              <a:rPr lang="cs-CZ" sz="2800" b="1" dirty="0">
                <a:solidFill>
                  <a:srgbClr val="FF0000"/>
                </a:solidFill>
              </a:rPr>
              <a:t>Kolik procent novinářů v konfliktních zónách považuje podporu redakcí za dostatečnou? </a:t>
            </a:r>
          </a:p>
          <a:p>
            <a:r>
              <a:rPr lang="cs-CZ" sz="2800" b="1" dirty="0">
                <a:solidFill>
                  <a:srgbClr val="00B050"/>
                </a:solidFill>
              </a:rPr>
              <a:t>Jaké podpory se novinářům dostává ze strany redakcí? </a:t>
            </a:r>
            <a:endParaRPr lang="cs-CZ" sz="2700" b="1" dirty="0">
              <a:solidFill>
                <a:srgbClr val="00B050"/>
              </a:solidFill>
            </a:endParaRPr>
          </a:p>
          <a:p>
            <a:r>
              <a:rPr lang="cs-CZ" sz="2700" b="1" dirty="0">
                <a:solidFill>
                  <a:srgbClr val="FF0000"/>
                </a:solidFill>
              </a:rPr>
              <a:t>Kolik novinářů v konfliktních zónách zažilo PTSD?</a:t>
            </a:r>
          </a:p>
          <a:p>
            <a:r>
              <a:rPr lang="cs-CZ" sz="2700" b="1" dirty="0">
                <a:solidFill>
                  <a:srgbClr val="FF0000"/>
                </a:solidFill>
              </a:rPr>
              <a:t>Jak dlouho trvá, než se novináři zotaví z psychických problémů </a:t>
            </a:r>
            <a:br>
              <a:rPr lang="cs-CZ" sz="2700" b="1" dirty="0">
                <a:solidFill>
                  <a:srgbClr val="FF0000"/>
                </a:solidFill>
              </a:rPr>
            </a:br>
            <a:r>
              <a:rPr lang="cs-CZ" sz="2700" b="1" dirty="0">
                <a:solidFill>
                  <a:srgbClr val="FF0000"/>
                </a:solidFill>
              </a:rPr>
              <a:t>po návratu z konfliktních zón?</a:t>
            </a:r>
          </a:p>
        </p:txBody>
      </p:sp>
    </p:spTree>
    <p:extLst>
      <p:ext uri="{BB962C8B-B14F-4D97-AF65-F5344CB8AC3E}">
        <p14:creationId xmlns:p14="http://schemas.microsoft.com/office/powerpoint/2010/main" val="4751327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7DCFC9-3098-F07D-FF6A-F714F59F39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EB0082-F2BF-4AE3-BA80-6CB543FA7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Novináři v konfliktních zónách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134B6C-79BC-75AB-8433-6BAD7222DF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5) Výběr výzkumné strategie a metodologie</a:t>
            </a:r>
          </a:p>
          <a:p>
            <a:pPr marL="0" indent="0">
              <a:buNone/>
            </a:pPr>
            <a:r>
              <a:rPr lang="cs-CZ" dirty="0"/>
              <a:t>(kvalitativní výzkum)</a:t>
            </a:r>
          </a:p>
          <a:p>
            <a:pPr>
              <a:buFontTx/>
              <a:buChar char="-"/>
            </a:pPr>
            <a:r>
              <a:rPr lang="cs-CZ" i="1" dirty="0"/>
              <a:t>jaká metoda? </a:t>
            </a:r>
          </a:p>
        </p:txBody>
      </p:sp>
    </p:spTree>
    <p:extLst>
      <p:ext uri="{BB962C8B-B14F-4D97-AF65-F5344CB8AC3E}">
        <p14:creationId xmlns:p14="http://schemas.microsoft.com/office/powerpoint/2010/main" val="38912668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EF2A3F-DC5D-1BD8-469D-2C8C0F6B8F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E076B1-307F-795B-25D1-F34379318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Novináři v konfliktních zónách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3272358-0B53-969E-2496-F8BAED4635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5) Výběr výzkumné strategie a metodologie</a:t>
            </a:r>
          </a:p>
          <a:p>
            <a:pPr marL="0" indent="0">
              <a:buNone/>
            </a:pPr>
            <a:r>
              <a:rPr lang="cs-CZ" dirty="0"/>
              <a:t>(kvalitativní výzkum)</a:t>
            </a:r>
          </a:p>
          <a:p>
            <a:pPr>
              <a:buFontTx/>
              <a:buChar char="-"/>
            </a:pPr>
            <a:r>
              <a:rPr lang="cs-CZ" dirty="0"/>
              <a:t>hloubkové/polostrukturované rozhovory </a:t>
            </a:r>
            <a:br>
              <a:rPr lang="cs-CZ" dirty="0"/>
            </a:br>
            <a:r>
              <a:rPr lang="cs-CZ" dirty="0"/>
              <a:t>s českými novináři/novinářkami, kteří působili v konfliktních zónách</a:t>
            </a:r>
          </a:p>
          <a:p>
            <a:pPr marL="0" indent="0">
              <a:buNone/>
            </a:pPr>
            <a:r>
              <a:rPr lang="cs-CZ" dirty="0"/>
              <a:t>- </a:t>
            </a:r>
            <a:r>
              <a:rPr lang="cs-CZ" dirty="0" err="1"/>
              <a:t>focus</a:t>
            </a:r>
            <a:r>
              <a:rPr lang="cs-CZ" dirty="0"/>
              <a:t> </a:t>
            </a:r>
            <a:r>
              <a:rPr lang="cs-CZ" dirty="0" err="1"/>
              <a:t>groups</a:t>
            </a:r>
            <a:r>
              <a:rPr lang="cs-CZ" dirty="0"/>
              <a:t>? jiná forma? </a:t>
            </a:r>
          </a:p>
        </p:txBody>
      </p:sp>
    </p:spTree>
    <p:extLst>
      <p:ext uri="{BB962C8B-B14F-4D97-AF65-F5344CB8AC3E}">
        <p14:creationId xmlns:p14="http://schemas.microsoft.com/office/powerpoint/2010/main" val="18595742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C6BFF4-6A34-2047-DC0F-6F54081B96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41A32E-6450-9CF6-E0E9-2DD1DD13E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Novináři v konfliktních zónách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3D38703-44AD-07E0-D286-6800EFEFC0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6) Výběr výzkumného souboru</a:t>
            </a:r>
          </a:p>
          <a:p>
            <a:pPr>
              <a:buFontTx/>
              <a:buChar char="-"/>
            </a:pPr>
            <a:r>
              <a:rPr lang="cs-CZ" dirty="0"/>
              <a:t>úzkoprofilová skupina </a:t>
            </a:r>
            <a:r>
              <a:rPr lang="cs-CZ" dirty="0">
                <a:sym typeface="Wingdings" pitchFamily="2" charset="2"/>
              </a:rPr>
              <a:t> záměrný výběr:</a:t>
            </a:r>
          </a:p>
          <a:p>
            <a:pPr lvl="1">
              <a:buFontTx/>
              <a:buChar char="-"/>
            </a:pPr>
            <a:r>
              <a:rPr lang="cs-CZ" dirty="0">
                <a:sym typeface="Wingdings" pitchFamily="2" charset="2"/>
              </a:rPr>
              <a:t>novináři/novinářky s přímou zkušeností </a:t>
            </a:r>
            <a:br>
              <a:rPr lang="cs-CZ" dirty="0">
                <a:sym typeface="Wingdings" pitchFamily="2" charset="2"/>
              </a:rPr>
            </a:br>
            <a:r>
              <a:rPr lang="cs-CZ" dirty="0">
                <a:sym typeface="Wingdings" pitchFamily="2" charset="2"/>
              </a:rPr>
              <a:t>z válečných oblastí</a:t>
            </a:r>
          </a:p>
          <a:p>
            <a:pPr lvl="1">
              <a:buFontTx/>
              <a:buChar char="-"/>
            </a:pPr>
            <a:r>
              <a:rPr lang="cs-CZ" dirty="0">
                <a:sym typeface="Wingdings" pitchFamily="2" charset="2"/>
              </a:rPr>
              <a:t>rozmanitost zkušeností (typ práce, délka působení, místo…)</a:t>
            </a:r>
          </a:p>
          <a:p>
            <a:pPr lvl="1">
              <a:buFontTx/>
              <a:buChar char="-"/>
            </a:pPr>
            <a:r>
              <a:rPr lang="cs-CZ" i="1" dirty="0">
                <a:sym typeface="Wingdings" pitchFamily="2" charset="2"/>
              </a:rPr>
              <a:t>koho vlastně známe? 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22878509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5771F9-2683-969D-CC19-A5A94DFDE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Váleční novináři/novinářky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0EE32677-CC64-FCC2-5B0A-462F0C9C35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258" y="1439541"/>
            <a:ext cx="3144894" cy="2093018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7472477-5600-7D85-6506-2CD2519056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825" y="3648155"/>
            <a:ext cx="3149327" cy="1770304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D20B65D4-AB2F-4733-239E-06BBC2EE71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334" y="3648153"/>
            <a:ext cx="3144894" cy="1770305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4DD8D554-CFB1-8612-82A8-39DE5CD2A6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701" y="1439541"/>
            <a:ext cx="3139527" cy="2093018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F3F467D9-8FA7-A6A9-7ECD-9C0E5AC1AA0B}"/>
              </a:ext>
            </a:extLst>
          </p:cNvPr>
          <p:cNvSpPr txBox="1"/>
          <p:nvPr/>
        </p:nvSpPr>
        <p:spPr>
          <a:xfrm>
            <a:off x="1121394" y="1198438"/>
            <a:ext cx="1810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(zdroj: Deník N)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560529AA-7C20-D039-7C36-067AEE37C180}"/>
              </a:ext>
            </a:extLst>
          </p:cNvPr>
          <p:cNvSpPr txBox="1"/>
          <p:nvPr/>
        </p:nvSpPr>
        <p:spPr>
          <a:xfrm>
            <a:off x="1046490" y="5418457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(zdroj: </a:t>
            </a:r>
            <a:r>
              <a:rPr lang="cs-CZ" sz="1200" dirty="0" err="1"/>
              <a:t>Aktuálně.cz</a:t>
            </a:r>
            <a:r>
              <a:rPr lang="cs-CZ" sz="1200" dirty="0"/>
              <a:t>)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07113889-AA60-948E-50E8-0FA755ECE7EA}"/>
              </a:ext>
            </a:extLst>
          </p:cNvPr>
          <p:cNvSpPr txBox="1"/>
          <p:nvPr/>
        </p:nvSpPr>
        <p:spPr>
          <a:xfrm>
            <a:off x="5888825" y="1185447"/>
            <a:ext cx="17524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(zdroj: </a:t>
            </a:r>
            <a:r>
              <a:rPr lang="cs-CZ" sz="1200" dirty="0" err="1"/>
              <a:t>dvojka.rozhlas.cz</a:t>
            </a:r>
            <a:r>
              <a:rPr lang="cs-CZ" sz="1200" dirty="0"/>
              <a:t>)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2E7D9015-EA52-9A76-4365-02F21F0DF8A0}"/>
              </a:ext>
            </a:extLst>
          </p:cNvPr>
          <p:cNvSpPr txBox="1"/>
          <p:nvPr/>
        </p:nvSpPr>
        <p:spPr>
          <a:xfrm>
            <a:off x="6607611" y="5418458"/>
            <a:ext cx="11721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(zdroj: </a:t>
            </a:r>
            <a:r>
              <a:rPr lang="cs-CZ" sz="1200" dirty="0" err="1"/>
              <a:t>idnes.cz</a:t>
            </a:r>
            <a:r>
              <a:rPr lang="cs-CZ" sz="1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38937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E70EAE-0566-3EC3-CBD6-38F0E7D0AA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BC83F3-79FB-7FA5-AFB7-E7416C2C8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Váleční novináři/novinářky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254D7786-AA9B-DC0F-514B-0B26F31354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258" y="1439541"/>
            <a:ext cx="3144894" cy="2093018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D4FD6B9-517E-1F02-2D63-0DDE27D822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825" y="3648155"/>
            <a:ext cx="3149327" cy="1770304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558A7ECA-22B9-4530-4907-747C2990B6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334" y="3648153"/>
            <a:ext cx="3144894" cy="1770305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8D6B72E5-210D-2503-E2B2-C0268659F935}"/>
              </a:ext>
            </a:extLst>
          </p:cNvPr>
          <p:cNvSpPr txBox="1"/>
          <p:nvPr/>
        </p:nvSpPr>
        <p:spPr>
          <a:xfrm>
            <a:off x="2576335" y="3215907"/>
            <a:ext cx="2204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chemeClr val="bg1"/>
                </a:solidFill>
              </a:rPr>
              <a:t>Petra Procházková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01312167-C116-C04B-9618-E09790326386}"/>
              </a:ext>
            </a:extLst>
          </p:cNvPr>
          <p:cNvSpPr txBox="1"/>
          <p:nvPr/>
        </p:nvSpPr>
        <p:spPr>
          <a:xfrm>
            <a:off x="2490415" y="504912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chemeClr val="bg1"/>
                </a:solidFill>
              </a:rPr>
              <a:t>Václav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sz="1600" dirty="0">
                <a:solidFill>
                  <a:schemeClr val="bg1"/>
                </a:solidFill>
              </a:rPr>
              <a:t>Černohorský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CCC5BFD4-8A93-02A3-08D3-48D3E6EDB426}"/>
              </a:ext>
            </a:extLst>
          </p:cNvPr>
          <p:cNvSpPr txBox="1"/>
          <p:nvPr/>
        </p:nvSpPr>
        <p:spPr>
          <a:xfrm>
            <a:off x="6068781" y="3215907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0" i="0" u="none" strike="noStrike" dirty="0">
                <a:solidFill>
                  <a:schemeClr val="bg1"/>
                </a:solidFill>
                <a:effectLst/>
                <a:latin typeface="-webkit-standard"/>
              </a:rPr>
              <a:t>Tereza Engelová</a:t>
            </a:r>
            <a:endParaRPr lang="cs-CZ" sz="1600" dirty="0">
              <a:solidFill>
                <a:schemeClr val="bg1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1F531CE3-571D-0EB0-A0FA-9A6316A2EF96}"/>
              </a:ext>
            </a:extLst>
          </p:cNvPr>
          <p:cNvSpPr txBox="1"/>
          <p:nvPr/>
        </p:nvSpPr>
        <p:spPr>
          <a:xfrm>
            <a:off x="6192091" y="5079904"/>
            <a:ext cx="17730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chemeClr val="bg1"/>
                </a:solidFill>
              </a:rPr>
              <a:t>Martin </a:t>
            </a:r>
            <a:r>
              <a:rPr lang="cs-CZ" sz="1600" dirty="0" err="1">
                <a:solidFill>
                  <a:schemeClr val="bg1"/>
                </a:solidFill>
              </a:rPr>
              <a:t>Dorazín</a:t>
            </a:r>
            <a:endParaRPr lang="cs-CZ" sz="1600" dirty="0">
              <a:solidFill>
                <a:schemeClr val="bg1"/>
              </a:solidFill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5D9B8E71-2BAB-E2D8-80AA-90EF6E9CC3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701" y="1439541"/>
            <a:ext cx="3139527" cy="2093018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C19B65F9-6633-313A-A3B6-A65D1BB749AC}"/>
              </a:ext>
            </a:extLst>
          </p:cNvPr>
          <p:cNvSpPr txBox="1"/>
          <p:nvPr/>
        </p:nvSpPr>
        <p:spPr>
          <a:xfrm>
            <a:off x="6313743" y="3220263"/>
            <a:ext cx="12827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solidFill>
                  <a:schemeClr val="bg1"/>
                </a:solidFill>
              </a:rPr>
              <a:t>Michal Kubal</a:t>
            </a:r>
          </a:p>
        </p:txBody>
      </p:sp>
    </p:spTree>
    <p:extLst>
      <p:ext uri="{BB962C8B-B14F-4D97-AF65-F5344CB8AC3E}">
        <p14:creationId xmlns:p14="http://schemas.microsoft.com/office/powerpoint/2010/main" val="23047566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305A1B-2C49-E2AA-0DA1-1190E06165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E36826-26DE-6217-F78D-0F17BBC7F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Novináři v konfliktních zónách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38C5059-6977-AA39-321E-C9FD946F82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7) Etické aspekty a sebereflexe výzkumníka</a:t>
            </a:r>
          </a:p>
          <a:p>
            <a:pPr>
              <a:buFontTx/>
              <a:buChar char="-"/>
            </a:pPr>
            <a:r>
              <a:rPr lang="cs-CZ" dirty="0"/>
              <a:t>emoční bezpečí</a:t>
            </a:r>
          </a:p>
          <a:p>
            <a:pPr>
              <a:buFontTx/>
              <a:buChar char="-"/>
            </a:pPr>
            <a:r>
              <a:rPr lang="cs-CZ" dirty="0"/>
              <a:t>anonymita respondentů – ano/ne?</a:t>
            </a:r>
          </a:p>
          <a:p>
            <a:pPr>
              <a:buFontTx/>
              <a:buChar char="-"/>
            </a:pPr>
            <a:r>
              <a:rPr lang="cs-CZ" dirty="0"/>
              <a:t>vlastní zaujatost?</a:t>
            </a:r>
          </a:p>
        </p:txBody>
      </p:sp>
    </p:spTree>
    <p:extLst>
      <p:ext uri="{BB962C8B-B14F-4D97-AF65-F5344CB8AC3E}">
        <p14:creationId xmlns:p14="http://schemas.microsoft.com/office/powerpoint/2010/main" val="325360871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0CC350-E47C-A8C7-989F-BAB70AADB1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16E881-68B6-9C33-9687-F8D7E412B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Novináři v konfliktních zónách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3478EC-553D-D1FD-CB2E-6A6E4EC6F8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8) Pilotní výzkum</a:t>
            </a:r>
          </a:p>
          <a:p>
            <a:pPr>
              <a:buFontTx/>
              <a:buChar char="-"/>
            </a:pPr>
            <a:r>
              <a:rPr lang="cs-CZ" dirty="0"/>
              <a:t>testování otázek pro rozhovor </a:t>
            </a:r>
          </a:p>
          <a:p>
            <a:pPr>
              <a:buFontTx/>
              <a:buChar char="-"/>
            </a:pPr>
            <a:r>
              <a:rPr lang="cs-CZ" dirty="0"/>
              <a:t>projít „scénář“ s vedoucím DP</a:t>
            </a:r>
          </a:p>
          <a:p>
            <a:pPr>
              <a:buFontTx/>
              <a:buChar char="-"/>
            </a:pPr>
            <a:r>
              <a:rPr lang="cs-CZ" dirty="0"/>
              <a:t>první rozhovor – případně upravit </a:t>
            </a:r>
          </a:p>
        </p:txBody>
      </p:sp>
    </p:spTree>
    <p:extLst>
      <p:ext uri="{BB962C8B-B14F-4D97-AF65-F5344CB8AC3E}">
        <p14:creationId xmlns:p14="http://schemas.microsoft.com/office/powerpoint/2010/main" val="240059738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C103B1-070C-933A-D6F2-0FF7AB1CD1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67519D-60A3-392E-ABDD-F2B8BBAFF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Novináři v konfliktních zónách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63BC08F-2D06-810B-1D08-3E3880D3B3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9) Sběr dat</a:t>
            </a:r>
          </a:p>
          <a:p>
            <a:pPr>
              <a:buFontTx/>
              <a:buChar char="-"/>
            </a:pPr>
            <a:r>
              <a:rPr lang="cs-CZ" dirty="0"/>
              <a:t>samotná realizace rozhovorů</a:t>
            </a:r>
          </a:p>
          <a:p>
            <a:pPr lvl="1">
              <a:buFontTx/>
              <a:buChar char="-"/>
            </a:pPr>
            <a:r>
              <a:rPr lang="cs-CZ" dirty="0"/>
              <a:t>hloubkové/polostrukturované rozhovory</a:t>
            </a:r>
          </a:p>
          <a:p>
            <a:pPr>
              <a:buFontTx/>
              <a:buChar char="-"/>
            </a:pPr>
            <a:r>
              <a:rPr lang="cs-CZ" dirty="0"/>
              <a:t>dosažitelnost: osobně/telefonicky/online? </a:t>
            </a:r>
          </a:p>
          <a:p>
            <a:pPr>
              <a:buFontTx/>
              <a:buChar char="-"/>
            </a:pPr>
            <a:r>
              <a:rPr lang="cs-CZ" dirty="0"/>
              <a:t>nahrávání rozhovorů, následný přepis</a:t>
            </a:r>
          </a:p>
          <a:p>
            <a:pPr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4506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56A720-7B14-CDEB-17A4-CCA1809A0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Triangulace výzkumu II.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4AF215E-8C70-29AD-10B1-6A915A7CF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556792"/>
            <a:ext cx="8712968" cy="4525963"/>
          </a:xfrm>
        </p:spPr>
        <p:txBody>
          <a:bodyPr/>
          <a:lstStyle/>
          <a:p>
            <a:r>
              <a:rPr lang="cs-CZ" dirty="0"/>
              <a:t>4 typy triangulace</a:t>
            </a:r>
          </a:p>
          <a:p>
            <a:pPr lvl="1"/>
            <a:r>
              <a:rPr lang="cs-CZ" b="1" dirty="0"/>
              <a:t>datová</a:t>
            </a:r>
            <a:r>
              <a:rPr lang="cs-CZ" dirty="0"/>
              <a:t> (více zdrojů dat ke studiu stejného problému)</a:t>
            </a:r>
          </a:p>
          <a:p>
            <a:pPr lvl="1"/>
            <a:r>
              <a:rPr lang="cs-CZ" b="1" dirty="0"/>
              <a:t>metodologická</a:t>
            </a:r>
            <a:r>
              <a:rPr lang="cs-CZ" dirty="0"/>
              <a:t> (kombinace metod k získání komplexnějšího pohledu na problém)</a:t>
            </a:r>
          </a:p>
          <a:p>
            <a:pPr lvl="1"/>
            <a:r>
              <a:rPr lang="cs-CZ" b="1" dirty="0"/>
              <a:t>teoretická</a:t>
            </a:r>
            <a:r>
              <a:rPr lang="cs-CZ" dirty="0"/>
              <a:t> (různé teoretické rámce k interpretaci dat) </a:t>
            </a:r>
          </a:p>
          <a:p>
            <a:pPr lvl="1"/>
            <a:r>
              <a:rPr lang="cs-CZ" b="1" dirty="0"/>
              <a:t>výzkumníků</a:t>
            </a:r>
            <a:r>
              <a:rPr lang="cs-CZ" dirty="0"/>
              <a:t> (zapojení více badatelů do analýzy dat)</a:t>
            </a:r>
          </a:p>
        </p:txBody>
      </p:sp>
    </p:spTree>
    <p:extLst>
      <p:ext uri="{BB962C8B-B14F-4D97-AF65-F5344CB8AC3E}">
        <p14:creationId xmlns:p14="http://schemas.microsoft.com/office/powerpoint/2010/main" val="320793528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EDFEC7-C94A-43D1-5709-F77D5B3F1D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9432E4-860B-C993-A2FC-B65C8B929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Novináři v konfliktních zónách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BF18EC-4AD6-D4F0-002B-EEFDFF8623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10) Analýza a interpretace dat </a:t>
            </a:r>
          </a:p>
          <a:p>
            <a:pPr>
              <a:buFontTx/>
              <a:buChar char="-"/>
            </a:pPr>
            <a:r>
              <a:rPr lang="cs-CZ" dirty="0"/>
              <a:t>přepis a organizace dat</a:t>
            </a:r>
          </a:p>
          <a:p>
            <a:pPr>
              <a:buFontTx/>
              <a:buChar char="-"/>
            </a:pPr>
            <a:r>
              <a:rPr lang="cs-CZ" dirty="0"/>
              <a:t>tematická analýza rozhovorů </a:t>
            </a:r>
          </a:p>
          <a:p>
            <a:pPr lvl="1">
              <a:buFontTx/>
              <a:buChar char="-"/>
            </a:pPr>
            <a:r>
              <a:rPr lang="cs-CZ" dirty="0"/>
              <a:t>kódování dat</a:t>
            </a:r>
          </a:p>
          <a:p>
            <a:pPr lvl="1">
              <a:buFontTx/>
              <a:buChar char="-"/>
            </a:pPr>
            <a:r>
              <a:rPr lang="cs-CZ" dirty="0"/>
              <a:t>hledání opakujících se vzorců </a:t>
            </a:r>
          </a:p>
        </p:txBody>
      </p:sp>
    </p:spTree>
    <p:extLst>
      <p:ext uri="{BB962C8B-B14F-4D97-AF65-F5344CB8AC3E}">
        <p14:creationId xmlns:p14="http://schemas.microsoft.com/office/powerpoint/2010/main" val="199014463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276BE0-35F4-A00C-3E24-1397F59D36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676212-FD85-9514-CA4A-B6669B139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Novináři v konfliktních zónách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1C612B-6D08-BFBB-F7D4-F20BC6DAAC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11) Zodpovězení VO a formulace závěrů</a:t>
            </a:r>
          </a:p>
          <a:p>
            <a:pPr>
              <a:buFontTx/>
              <a:buChar char="-"/>
            </a:pPr>
            <a:r>
              <a:rPr lang="cs-CZ" dirty="0"/>
              <a:t>shrnutí hlavních zjištění </a:t>
            </a:r>
          </a:p>
          <a:p>
            <a:pPr>
              <a:buFontTx/>
              <a:buChar char="-"/>
            </a:pPr>
            <a:r>
              <a:rPr lang="cs-CZ" dirty="0"/>
              <a:t>srovnání s předchozími výzkumy</a:t>
            </a:r>
          </a:p>
          <a:p>
            <a:pPr>
              <a:buFontTx/>
              <a:buChar char="-"/>
            </a:pPr>
            <a:r>
              <a:rPr lang="cs-CZ" dirty="0"/>
              <a:t>implikace pro teorii a praxi </a:t>
            </a:r>
          </a:p>
          <a:p>
            <a:pPr>
              <a:buFontTx/>
              <a:buChar char="-"/>
            </a:pPr>
            <a:r>
              <a:rPr lang="cs-CZ" dirty="0"/>
              <a:t>limity práce, možné rozšíření výzkumu </a:t>
            </a:r>
          </a:p>
        </p:txBody>
      </p:sp>
    </p:spTree>
    <p:extLst>
      <p:ext uri="{BB962C8B-B14F-4D97-AF65-F5344CB8AC3E}">
        <p14:creationId xmlns:p14="http://schemas.microsoft.com/office/powerpoint/2010/main" val="59442797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5FB83F-0615-4C31-97F5-E471CDBD6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Individuální úkol I.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9EC0C30-1DE1-D964-E9AF-C4003761D5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návrh vlastního kvalitativního výzkumu</a:t>
            </a:r>
          </a:p>
          <a:p>
            <a:pPr lvl="1"/>
            <a:r>
              <a:rPr lang="cs-CZ" dirty="0"/>
              <a:t>formulace výzkumného problému a tématu</a:t>
            </a:r>
          </a:p>
          <a:p>
            <a:pPr lvl="1"/>
            <a:r>
              <a:rPr lang="cs-CZ" dirty="0"/>
              <a:t>formulace cíle výzkumu a výzkumných otázek</a:t>
            </a:r>
          </a:p>
          <a:p>
            <a:pPr lvl="1"/>
            <a:r>
              <a:rPr lang="cs-CZ" dirty="0"/>
              <a:t>výběr výzkumné strategie a metodologie</a:t>
            </a:r>
          </a:p>
          <a:p>
            <a:pPr lvl="1"/>
            <a:r>
              <a:rPr lang="cs-CZ" dirty="0"/>
              <a:t>výběr výzkumného vzorku</a:t>
            </a:r>
          </a:p>
          <a:p>
            <a:pPr lvl="1"/>
            <a:r>
              <a:rPr lang="cs-CZ" dirty="0"/>
              <a:t>zvážení etických aspektů </a:t>
            </a:r>
          </a:p>
          <a:p>
            <a:pPr lvl="1"/>
            <a:endParaRPr lang="cs-CZ" dirty="0"/>
          </a:p>
          <a:p>
            <a:pPr marL="457200" lvl="1" indent="0" algn="r">
              <a:buNone/>
            </a:pPr>
            <a:r>
              <a:rPr lang="cs-CZ" b="1" dirty="0">
                <a:sym typeface="Wingdings" pitchFamily="2" charset="2"/>
              </a:rPr>
              <a:t> </a:t>
            </a:r>
            <a:r>
              <a:rPr lang="cs-CZ" b="1" dirty="0" err="1">
                <a:sym typeface="Wingdings" pitchFamily="2" charset="2"/>
              </a:rPr>
              <a:t>deadline</a:t>
            </a:r>
            <a:r>
              <a:rPr lang="cs-CZ" b="1" dirty="0">
                <a:sym typeface="Wingdings" pitchFamily="2" charset="2"/>
              </a:rPr>
              <a:t> 31. března v 8:00 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77190550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EB9F4D-2259-F0AE-EAE7-3B227537C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Mentiiiiiimeter</a:t>
            </a:r>
            <a:endParaRPr lang="cs-CZ" dirty="0"/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339504A6-1463-1029-B74E-025FB65CDA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0"/>
            <a:ext cx="2134519" cy="2134519"/>
          </a:xfr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4DBC828A-6C36-BDA1-4384-E6FF5A4041D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0211"/>
          <a:stretch/>
        </p:blipFill>
        <p:spPr>
          <a:xfrm>
            <a:off x="844078" y="1844824"/>
            <a:ext cx="7455843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60298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73D0F-2C2E-B389-34CD-AFD7EA9B1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Shrnutí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8D1E63-8F7A-B3E1-F929-3563A7EE18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507288" cy="4525963"/>
          </a:xfrm>
        </p:spPr>
        <p:txBody>
          <a:bodyPr/>
          <a:lstStyle/>
          <a:p>
            <a:r>
              <a:rPr lang="cs-CZ" dirty="0"/>
              <a:t>Korelace X kauzalita</a:t>
            </a:r>
          </a:p>
          <a:p>
            <a:r>
              <a:rPr lang="cs-CZ" dirty="0"/>
              <a:t>Záměrný, teoretický výběr + snowball </a:t>
            </a:r>
          </a:p>
          <a:p>
            <a:r>
              <a:rPr lang="cs-CZ" dirty="0"/>
              <a:t>Vhodně/nevhodně položené výzkumné otázky</a:t>
            </a:r>
          </a:p>
          <a:p>
            <a:r>
              <a:rPr lang="cs-CZ" dirty="0"/>
              <a:t>Připomínka: individuální úkol I. (31. března)</a:t>
            </a:r>
          </a:p>
        </p:txBody>
      </p:sp>
    </p:spTree>
    <p:extLst>
      <p:ext uri="{BB962C8B-B14F-4D97-AF65-F5344CB8AC3E}">
        <p14:creationId xmlns:p14="http://schemas.microsoft.com/office/powerpoint/2010/main" val="56049059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A0142B-F62A-723A-ED11-4854DFD65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Doporučená literatura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B6369B-7D4C-78C4-B8D8-11A3FF55B0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200" dirty="0" err="1"/>
              <a:t>Babbie</a:t>
            </a:r>
            <a:r>
              <a:rPr lang="cs-CZ" sz="2200" dirty="0"/>
              <a:t>, E. R. (2013). </a:t>
            </a:r>
            <a:r>
              <a:rPr lang="cs-CZ" sz="2200" dirty="0" err="1"/>
              <a:t>The</a:t>
            </a:r>
            <a:r>
              <a:rPr lang="cs-CZ" sz="2200" dirty="0"/>
              <a:t> </a:t>
            </a:r>
            <a:r>
              <a:rPr lang="cs-CZ" sz="2200" dirty="0" err="1"/>
              <a:t>Practice</a:t>
            </a:r>
            <a:r>
              <a:rPr lang="cs-CZ" sz="2200" dirty="0"/>
              <a:t> </a:t>
            </a:r>
            <a:r>
              <a:rPr lang="cs-CZ" sz="2200" dirty="0" err="1"/>
              <a:t>of</a:t>
            </a:r>
            <a:r>
              <a:rPr lang="cs-CZ" sz="2200" dirty="0"/>
              <a:t> </a:t>
            </a:r>
            <a:r>
              <a:rPr lang="cs-CZ" sz="2200" dirty="0" err="1"/>
              <a:t>Social</a:t>
            </a:r>
            <a:r>
              <a:rPr lang="cs-CZ" sz="2200" dirty="0"/>
              <a:t> </a:t>
            </a:r>
            <a:r>
              <a:rPr lang="cs-CZ" sz="2200" dirty="0" err="1"/>
              <a:t>Research</a:t>
            </a:r>
            <a:r>
              <a:rPr lang="cs-CZ" sz="2200" dirty="0"/>
              <a:t>. </a:t>
            </a:r>
            <a:r>
              <a:rPr lang="cs-CZ" sz="2200" dirty="0" err="1"/>
              <a:t>Thirteenth</a:t>
            </a:r>
            <a:r>
              <a:rPr lang="cs-CZ" sz="2200" dirty="0"/>
              <a:t> </a:t>
            </a:r>
            <a:r>
              <a:rPr lang="cs-CZ" sz="2200" dirty="0" err="1"/>
              <a:t>edition</a:t>
            </a:r>
            <a:r>
              <a:rPr lang="cs-CZ" sz="2200" dirty="0"/>
              <a:t>. </a:t>
            </a:r>
            <a:r>
              <a:rPr lang="cs-CZ" sz="2200" dirty="0" err="1"/>
              <a:t>Belmont</a:t>
            </a:r>
            <a:r>
              <a:rPr lang="cs-CZ" sz="2200" dirty="0"/>
              <a:t>: </a:t>
            </a:r>
            <a:r>
              <a:rPr lang="cs-CZ" sz="2200" dirty="0" err="1"/>
              <a:t>Wadsworth</a:t>
            </a:r>
            <a:r>
              <a:rPr lang="cs-CZ" sz="2200" dirty="0"/>
              <a:t> </a:t>
            </a:r>
            <a:r>
              <a:rPr lang="cs-CZ" sz="2200" dirty="0" err="1"/>
              <a:t>Cengage</a:t>
            </a:r>
            <a:r>
              <a:rPr lang="cs-CZ" sz="2200" dirty="0"/>
              <a:t> Learning.</a:t>
            </a:r>
          </a:p>
          <a:p>
            <a:r>
              <a:rPr lang="cs-CZ" sz="2200" dirty="0"/>
              <a:t>Glaser, B. a Strauss, A. (1967). </a:t>
            </a:r>
            <a:r>
              <a:rPr lang="cs-CZ" sz="2200" dirty="0" err="1"/>
              <a:t>The</a:t>
            </a:r>
            <a:r>
              <a:rPr lang="cs-CZ" sz="2200" dirty="0"/>
              <a:t> Discovery </a:t>
            </a:r>
            <a:r>
              <a:rPr lang="cs-CZ" sz="2200" dirty="0" err="1"/>
              <a:t>of</a:t>
            </a:r>
            <a:r>
              <a:rPr lang="cs-CZ" sz="2200" dirty="0"/>
              <a:t> </a:t>
            </a:r>
            <a:r>
              <a:rPr lang="cs-CZ" sz="2200" dirty="0" err="1"/>
              <a:t>Grounded</a:t>
            </a:r>
            <a:r>
              <a:rPr lang="cs-CZ" sz="2200" dirty="0"/>
              <a:t> </a:t>
            </a:r>
            <a:r>
              <a:rPr lang="cs-CZ" sz="2200" dirty="0" err="1"/>
              <a:t>Theory</a:t>
            </a:r>
            <a:r>
              <a:rPr lang="cs-CZ" sz="2200" dirty="0"/>
              <a:t>: </a:t>
            </a:r>
            <a:r>
              <a:rPr lang="cs-CZ" sz="2200" dirty="0" err="1"/>
              <a:t>Strategies</a:t>
            </a:r>
            <a:r>
              <a:rPr lang="cs-CZ" sz="2200" dirty="0"/>
              <a:t> </a:t>
            </a:r>
            <a:r>
              <a:rPr lang="cs-CZ" sz="2200" dirty="0" err="1"/>
              <a:t>for</a:t>
            </a:r>
            <a:r>
              <a:rPr lang="cs-CZ" sz="2200" dirty="0"/>
              <a:t> </a:t>
            </a:r>
            <a:r>
              <a:rPr lang="cs-CZ" sz="2200" dirty="0" err="1"/>
              <a:t>Qualitative</a:t>
            </a:r>
            <a:r>
              <a:rPr lang="cs-CZ" sz="2200" dirty="0"/>
              <a:t> </a:t>
            </a:r>
            <a:r>
              <a:rPr lang="cs-CZ" sz="2200" dirty="0" err="1"/>
              <a:t>Research</a:t>
            </a:r>
            <a:r>
              <a:rPr lang="cs-CZ" sz="2200" dirty="0"/>
              <a:t>. </a:t>
            </a:r>
            <a:r>
              <a:rPr lang="cs-CZ" sz="2200" dirty="0" err="1"/>
              <a:t>Mill</a:t>
            </a:r>
            <a:r>
              <a:rPr lang="cs-CZ" sz="2200" dirty="0"/>
              <a:t> </a:t>
            </a:r>
            <a:r>
              <a:rPr lang="cs-CZ" sz="2200" dirty="0" err="1"/>
              <a:t>Valley</a:t>
            </a:r>
            <a:r>
              <a:rPr lang="cs-CZ" sz="2200" dirty="0"/>
              <a:t>, CA: Sociology </a:t>
            </a:r>
            <a:r>
              <a:rPr lang="cs-CZ" sz="2200" dirty="0" err="1"/>
              <a:t>Press</a:t>
            </a:r>
            <a:r>
              <a:rPr lang="cs-CZ" sz="2200" dirty="0"/>
              <a:t>.</a:t>
            </a:r>
          </a:p>
          <a:p>
            <a:r>
              <a:rPr lang="cs-CZ" sz="2200" dirty="0" err="1"/>
              <a:t>Hendl</a:t>
            </a:r>
            <a:r>
              <a:rPr lang="cs-CZ" sz="2200" dirty="0"/>
              <a:t>, J. (2016). Kvalitativní výzkum: základní teorie, metody a aplikace. Praha: Portál.</a:t>
            </a:r>
          </a:p>
          <a:p>
            <a:r>
              <a:rPr lang="cs-CZ" sz="2200" dirty="0" err="1"/>
              <a:t>Charmaz</a:t>
            </a:r>
            <a:r>
              <a:rPr lang="cs-CZ" sz="2200" dirty="0"/>
              <a:t>, K. (2000). </a:t>
            </a:r>
            <a:r>
              <a:rPr lang="cs-CZ" sz="2200" dirty="0" err="1"/>
              <a:t>Grounded</a:t>
            </a:r>
            <a:r>
              <a:rPr lang="cs-CZ" sz="2200" dirty="0"/>
              <a:t> </a:t>
            </a:r>
            <a:r>
              <a:rPr lang="cs-CZ" sz="2200" dirty="0" err="1"/>
              <a:t>theory</a:t>
            </a:r>
            <a:r>
              <a:rPr lang="cs-CZ" sz="2200" dirty="0"/>
              <a:t>: </a:t>
            </a:r>
            <a:r>
              <a:rPr lang="cs-CZ" sz="2200" dirty="0" err="1"/>
              <a:t>Objectivist</a:t>
            </a:r>
            <a:r>
              <a:rPr lang="cs-CZ" sz="2200" dirty="0"/>
              <a:t> and </a:t>
            </a:r>
            <a:r>
              <a:rPr lang="cs-CZ" sz="2200" dirty="0" err="1"/>
              <a:t>contructivist</a:t>
            </a:r>
            <a:r>
              <a:rPr lang="cs-CZ" sz="2200" dirty="0"/>
              <a:t> </a:t>
            </a:r>
            <a:r>
              <a:rPr lang="cs-CZ" sz="2200" dirty="0" err="1"/>
              <a:t>methods</a:t>
            </a:r>
            <a:r>
              <a:rPr lang="cs-CZ" sz="2200" dirty="0"/>
              <a:t>. In </a:t>
            </a:r>
            <a:r>
              <a:rPr lang="cs-CZ" sz="2200" dirty="0" err="1"/>
              <a:t>The</a:t>
            </a:r>
            <a:r>
              <a:rPr lang="cs-CZ" sz="2200" dirty="0"/>
              <a:t> Handbook </a:t>
            </a:r>
            <a:r>
              <a:rPr lang="cs-CZ" sz="2200" dirty="0" err="1"/>
              <a:t>of</a:t>
            </a:r>
            <a:r>
              <a:rPr lang="cs-CZ" sz="2200" dirty="0"/>
              <a:t> </a:t>
            </a:r>
            <a:r>
              <a:rPr lang="cs-CZ" sz="2200" dirty="0" err="1"/>
              <a:t>Qualitative</a:t>
            </a:r>
            <a:r>
              <a:rPr lang="cs-CZ" sz="2200" dirty="0"/>
              <a:t> </a:t>
            </a:r>
            <a:r>
              <a:rPr lang="cs-CZ" sz="2200" dirty="0" err="1"/>
              <a:t>Research</a:t>
            </a:r>
            <a:r>
              <a:rPr lang="cs-CZ" sz="2200" dirty="0"/>
              <a:t>. </a:t>
            </a:r>
            <a:r>
              <a:rPr lang="cs-CZ" sz="2200" dirty="0" err="1"/>
              <a:t>Thousand</a:t>
            </a:r>
            <a:r>
              <a:rPr lang="cs-CZ" sz="2200" dirty="0"/>
              <a:t> </a:t>
            </a:r>
            <a:r>
              <a:rPr lang="cs-CZ" sz="2200" dirty="0" err="1"/>
              <a:t>Oaks</a:t>
            </a:r>
            <a:r>
              <a:rPr lang="cs-CZ" sz="2200" dirty="0"/>
              <a:t>, CA: </a:t>
            </a:r>
            <a:r>
              <a:rPr lang="cs-CZ" sz="2200" dirty="0" err="1"/>
              <a:t>Sage</a:t>
            </a:r>
            <a:r>
              <a:rPr lang="cs-CZ" sz="2200" dirty="0"/>
              <a:t> </a:t>
            </a:r>
            <a:r>
              <a:rPr lang="cs-CZ" sz="2200" dirty="0" err="1"/>
              <a:t>Publications</a:t>
            </a:r>
            <a:r>
              <a:rPr lang="cs-CZ" sz="2200" dirty="0"/>
              <a:t>, Inc. </a:t>
            </a:r>
          </a:p>
          <a:p>
            <a:endParaRPr lang="cs-CZ" sz="2200" dirty="0"/>
          </a:p>
          <a:p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285760649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47E6B147-756D-8D9E-B73F-799DD1F8C0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740" y="692696"/>
            <a:ext cx="4680520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319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79B99B-00F9-8762-2CE8-969D2440C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Účel výzkumu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DE229A-3864-D747-7C87-8D4063B09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explorace</a:t>
            </a:r>
            <a:r>
              <a:rPr lang="cs-CZ" dirty="0"/>
              <a:t> = snaha o vytvoření počátečního uchopení určitého jevu</a:t>
            </a:r>
          </a:p>
          <a:p>
            <a:r>
              <a:rPr lang="cs-CZ" b="1" dirty="0"/>
              <a:t>popis</a:t>
            </a:r>
            <a:r>
              <a:rPr lang="cs-CZ" dirty="0"/>
              <a:t> = přesné měření, podávání zpráv o určitém jevu</a:t>
            </a:r>
          </a:p>
          <a:p>
            <a:r>
              <a:rPr lang="cs-CZ" b="1" dirty="0"/>
              <a:t>vysvětlení </a:t>
            </a:r>
            <a:r>
              <a:rPr lang="cs-CZ" dirty="0"/>
              <a:t>= odhalování, popisování vztahů mezi různými aspekty zkoumaného jevu </a:t>
            </a:r>
            <a:br>
              <a:rPr lang="cs-CZ" dirty="0"/>
            </a:br>
            <a:r>
              <a:rPr lang="cs-CZ" dirty="0"/>
              <a:t>(co, kde, kdy, jak X proč)</a:t>
            </a:r>
          </a:p>
        </p:txBody>
      </p:sp>
    </p:spTree>
    <p:extLst>
      <p:ext uri="{BB962C8B-B14F-4D97-AF65-F5344CB8AC3E}">
        <p14:creationId xmlns:p14="http://schemas.microsoft.com/office/powerpoint/2010/main" val="4068898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59E164-43D6-B396-7A5E-A65DE92FF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Vysvětlení 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3DB1E78-A386-98C7-B176-592D1BB6EFC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Idiografické</a:t>
            </a:r>
          </a:p>
          <a:p>
            <a:pPr>
              <a:buFontTx/>
              <a:buChar char="-"/>
            </a:pPr>
            <a:r>
              <a:rPr lang="cs-CZ" sz="2400" dirty="0"/>
              <a:t>vyčerpávající pochopení příčin události </a:t>
            </a:r>
          </a:p>
          <a:p>
            <a:pPr>
              <a:buFontTx/>
              <a:buChar char="-"/>
            </a:pPr>
            <a:r>
              <a:rPr lang="cs-CZ" sz="2400" dirty="0"/>
              <a:t>jeden/malý počet případů</a:t>
            </a:r>
          </a:p>
          <a:p>
            <a:pPr>
              <a:buFontTx/>
              <a:buChar char="-"/>
            </a:pPr>
            <a:r>
              <a:rPr lang="cs-CZ" sz="2400" dirty="0"/>
              <a:t>porovnání situací v jiných časech/místech</a:t>
            </a:r>
          </a:p>
          <a:p>
            <a:pPr>
              <a:buFontTx/>
              <a:buChar char="-"/>
            </a:pP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6504CB3-4972-033B-51C1-C0C61CCF31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495800" cy="4525963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Nomotetické</a:t>
            </a:r>
          </a:p>
          <a:p>
            <a:pPr>
              <a:buFontTx/>
              <a:buChar char="-"/>
            </a:pPr>
            <a:r>
              <a:rPr lang="cs-CZ" sz="2400" dirty="0"/>
              <a:t>hledání několik klíčových faktorů, které mohou vysvětlit velkou část variací v jevu</a:t>
            </a:r>
          </a:p>
          <a:p>
            <a:pPr>
              <a:buFontTx/>
              <a:buChar char="-"/>
            </a:pPr>
            <a:r>
              <a:rPr lang="cs-CZ" sz="2400" dirty="0"/>
              <a:t>obecné pochopení jevů</a:t>
            </a:r>
          </a:p>
          <a:p>
            <a:pPr>
              <a:buFontTx/>
              <a:buChar char="-"/>
            </a:pPr>
            <a:r>
              <a:rPr lang="cs-CZ" sz="2400" dirty="0"/>
              <a:t>omezený počet relevantních kauzálních faktorů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6895EAA0-29B6-E7C1-6773-1694FC311335}"/>
              </a:ext>
            </a:extLst>
          </p:cNvPr>
          <p:cNvSpPr txBox="1"/>
          <p:nvPr/>
        </p:nvSpPr>
        <p:spPr>
          <a:xfrm>
            <a:off x="7066620" y="5762407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(</a:t>
            </a:r>
            <a:r>
              <a:rPr lang="cs-CZ" dirty="0" err="1"/>
              <a:t>Babbie</a:t>
            </a:r>
            <a:r>
              <a:rPr lang="cs-CZ" dirty="0"/>
              <a:t>, 2013)</a:t>
            </a:r>
          </a:p>
        </p:txBody>
      </p:sp>
    </p:spTree>
    <p:extLst>
      <p:ext uri="{BB962C8B-B14F-4D97-AF65-F5344CB8AC3E}">
        <p14:creationId xmlns:p14="http://schemas.microsoft.com/office/powerpoint/2010/main" val="2673214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A4D029B8-24D7-D84A-6A5A-41A030AA3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Nomotetická kauzalita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52E91B5-D035-ABDF-16B7-D2EF483729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3 hlavní kritéria (</a:t>
            </a:r>
            <a:r>
              <a:rPr lang="cs-CZ" dirty="0" err="1"/>
              <a:t>Babbie</a:t>
            </a:r>
            <a:r>
              <a:rPr lang="cs-CZ" dirty="0"/>
              <a:t>, 2013) </a:t>
            </a:r>
          </a:p>
          <a:p>
            <a:pPr lvl="1"/>
            <a:r>
              <a:rPr lang="cs-CZ" dirty="0"/>
              <a:t>proměnné musí být korelované</a:t>
            </a:r>
          </a:p>
          <a:p>
            <a:pPr lvl="1"/>
            <a:r>
              <a:rPr lang="cs-CZ" dirty="0"/>
              <a:t>příčina musí předcházet důsledku</a:t>
            </a:r>
          </a:p>
          <a:p>
            <a:pPr lvl="1"/>
            <a:r>
              <a:rPr lang="cs-CZ" dirty="0"/>
              <a:t>vztah mezi proměnnými nesmí být falešný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75DCF49-0876-31B5-F33D-CC2693793E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275" y="3779764"/>
            <a:ext cx="1885578" cy="2362880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070498EA-9FD1-FF9A-237A-644612E6CC5B}"/>
              </a:ext>
            </a:extLst>
          </p:cNvPr>
          <p:cNvSpPr txBox="1"/>
          <p:nvPr/>
        </p:nvSpPr>
        <p:spPr>
          <a:xfrm>
            <a:off x="7054622" y="6206999"/>
            <a:ext cx="16321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(zdroj: </a:t>
            </a:r>
            <a:r>
              <a:rPr lang="cs-CZ" sz="1400" dirty="0" err="1"/>
              <a:t>ukaz.cuni.cz</a:t>
            </a:r>
            <a:r>
              <a:rPr lang="cs-CZ" sz="1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08411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513302-29F6-B1CF-2735-794AFAE0E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Korelace X kauzalita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8E99E8-7222-2548-F692-E271CA80B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579296" cy="4525963"/>
          </a:xfrm>
        </p:spPr>
        <p:txBody>
          <a:bodyPr>
            <a:normAutofit/>
          </a:bodyPr>
          <a:lstStyle/>
          <a:p>
            <a:r>
              <a:rPr lang="cs-CZ" sz="2800" b="1" dirty="0"/>
              <a:t>korelace</a:t>
            </a:r>
            <a:r>
              <a:rPr lang="cs-CZ" sz="2800" dirty="0"/>
              <a:t>: statistický vztah mezi dvěma proměnnými, obě se mění společně</a:t>
            </a:r>
          </a:p>
          <a:p>
            <a:pPr lvl="1"/>
            <a:r>
              <a:rPr lang="cs-CZ" sz="2400" dirty="0"/>
              <a:t>čím víc cvičíme, tím víc kalorií spálíme </a:t>
            </a:r>
          </a:p>
          <a:p>
            <a:r>
              <a:rPr lang="cs-CZ" sz="2800" b="1" dirty="0"/>
              <a:t>kauzalita</a:t>
            </a:r>
            <a:r>
              <a:rPr lang="cs-CZ" sz="2800" dirty="0"/>
              <a:t>: příčinná souvislost – změna jedné proměnné způsobuje změnu druhé </a:t>
            </a:r>
          </a:p>
          <a:p>
            <a:pPr lvl="1"/>
            <a:r>
              <a:rPr lang="cs-CZ" sz="2400" dirty="0"/>
              <a:t>pokud přijmeme více kalorií, než spálíme, vede to k přibírání na váze</a:t>
            </a:r>
          </a:p>
          <a:p>
            <a:pPr lvl="1"/>
            <a:endParaRPr lang="cs-CZ" sz="2400" dirty="0"/>
          </a:p>
          <a:p>
            <a:pPr lvl="1"/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41507723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5.0.0"/>
  <p:tag name="SLIDO_PRESENTATION_ID" val="03e3fc8c-d598-459d-afc5-c39b52d5931a"/>
  <p:tag name="SLIDO_EVENT_UUID" val="e70fb4d9-3c56-4b7b-b9ca-edb772ce530c"/>
  <p:tag name="SLIDO_EVENT_SECTION_UUID" val="63adbfd8-826a-441d-a932-26b8773a009a"/>
</p:tagLst>
</file>

<file path=ppt/theme/theme1.xml><?xml version="1.0" encoding="utf-8"?>
<a:theme xmlns:a="http://schemas.openxmlformats.org/drawingml/2006/main" name="Prezentace2_sablona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lastné 4">
      <a:majorFont>
        <a:latin typeface="Titillium Web Bold"/>
        <a:ea typeface=""/>
        <a:cs typeface=""/>
      </a:majorFont>
      <a:minorFont>
        <a:latin typeface="Titillium Web Regular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Prezentace2_sablona</Template>
  <TotalTime>7352</TotalTime>
  <Words>1704</Words>
  <Application>Microsoft Macintosh PowerPoint</Application>
  <PresentationFormat>Předvádění na obrazovce (4:3)</PresentationFormat>
  <Paragraphs>252</Paragraphs>
  <Slides>56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56</vt:i4>
      </vt:variant>
    </vt:vector>
  </HeadingPairs>
  <TitlesOfParts>
    <vt:vector size="64" baseType="lpstr">
      <vt:lpstr>-webkit-standard</vt:lpstr>
      <vt:lpstr>Arial</vt:lpstr>
      <vt:lpstr>Calibri</vt:lpstr>
      <vt:lpstr>Titillium Web Bold</vt:lpstr>
      <vt:lpstr>Titillium Web Regular</vt:lpstr>
      <vt:lpstr>TitilliumText25L</vt:lpstr>
      <vt:lpstr>Wingdings</vt:lpstr>
      <vt:lpstr>Prezentace2_sablona</vt:lpstr>
      <vt:lpstr> Design kvalitativního výzkumu.  Výběr výzkumného vzorku.  Formulování výzkumných otázek.</vt:lpstr>
      <vt:lpstr>Cíle přednášky</vt:lpstr>
      <vt:lpstr>Základní prvky plánu výzkumu</vt:lpstr>
      <vt:lpstr>Triangulace výzkumu I.</vt:lpstr>
      <vt:lpstr>Triangulace výzkumu II.</vt:lpstr>
      <vt:lpstr>Účel výzkumu</vt:lpstr>
      <vt:lpstr>Vysvětlení </vt:lpstr>
      <vt:lpstr>Nomotetická kauzalita</vt:lpstr>
      <vt:lpstr>Korelace X kauzalita </vt:lpstr>
      <vt:lpstr>Pozor!</vt:lpstr>
      <vt:lpstr>Prezentace aplikace PowerPoint</vt:lpstr>
      <vt:lpstr>Kde hledat (nejen) odbornou literaturu?</vt:lpstr>
      <vt:lpstr>Prezentace aplikace PowerPoint</vt:lpstr>
      <vt:lpstr>Jaké by VO (ne)měly být?</vt:lpstr>
      <vt:lpstr>Příklady</vt:lpstr>
      <vt:lpstr>Diskuse</vt:lpstr>
      <vt:lpstr>Prezentace aplikace PowerPoint</vt:lpstr>
      <vt:lpstr>Výběr výzkumného souboru I.</vt:lpstr>
      <vt:lpstr>Výběr výzkumného souboru II.</vt:lpstr>
      <vt:lpstr>Záměrný výběr</vt:lpstr>
      <vt:lpstr>Teoretický výběr</vt:lpstr>
      <vt:lpstr>Teoretická saturace</vt:lpstr>
      <vt:lpstr>Metoda sněhové koule</vt:lpstr>
      <vt:lpstr>Velikost vzorku </vt:lpstr>
      <vt:lpstr>Prezentace aplikace PowerPoint</vt:lpstr>
      <vt:lpstr>Projekt výzkumu = teze </vt:lpstr>
      <vt:lpstr>Příklad</vt:lpstr>
      <vt:lpstr>Prezentace aplikace PowerPoint</vt:lpstr>
      <vt:lpstr>Novináři v konfliktních zónách</vt:lpstr>
      <vt:lpstr>Novináři v konfliktních zónách</vt:lpstr>
      <vt:lpstr>Taylor &amp; Francis </vt:lpstr>
      <vt:lpstr>Keyword: war journalists</vt:lpstr>
      <vt:lpstr>Keyword: war journalists</vt:lpstr>
      <vt:lpstr>Keyword: war journalists</vt:lpstr>
      <vt:lpstr>Keyword: war journalists</vt:lpstr>
      <vt:lpstr>Keyword: war journalists</vt:lpstr>
      <vt:lpstr>Keyword: war journalists</vt:lpstr>
      <vt:lpstr>Novináři v konfliktních zónách </vt:lpstr>
      <vt:lpstr>Novináři v konfliktních zónách </vt:lpstr>
      <vt:lpstr>Jaké jsou vhodné/nevhodné VO? </vt:lpstr>
      <vt:lpstr>Jaké jsou vhodné/nevhodné VO? </vt:lpstr>
      <vt:lpstr>Novináři v konfliktních zónách </vt:lpstr>
      <vt:lpstr>Novináři v konfliktních zónách </vt:lpstr>
      <vt:lpstr>Novináři v konfliktních zónách </vt:lpstr>
      <vt:lpstr>Váleční novináři/novinářky</vt:lpstr>
      <vt:lpstr>Váleční novináři/novinářky</vt:lpstr>
      <vt:lpstr>Novináři v konfliktních zónách </vt:lpstr>
      <vt:lpstr>Novináři v konfliktních zónách </vt:lpstr>
      <vt:lpstr>Novináři v konfliktních zónách </vt:lpstr>
      <vt:lpstr>Novináři v konfliktních zónách </vt:lpstr>
      <vt:lpstr>Novináři v konfliktních zónách </vt:lpstr>
      <vt:lpstr>Individuální úkol I.</vt:lpstr>
      <vt:lpstr>Mentiiiiiimeter</vt:lpstr>
      <vt:lpstr>Shrnutí</vt:lpstr>
      <vt:lpstr>Doporučená literatura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</dc:title>
  <dc:creator>POKUSNY UCET,ZAM,CIVT</dc:creator>
  <cp:lastModifiedBy>Anna Hrbáčková</cp:lastModifiedBy>
  <cp:revision>29</cp:revision>
  <dcterms:created xsi:type="dcterms:W3CDTF">2022-10-17T13:59:49Z</dcterms:created>
  <dcterms:modified xsi:type="dcterms:W3CDTF">2025-03-05T14:30:08Z</dcterms:modified>
</cp:coreProperties>
</file>