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2" r:id="rId5"/>
    <p:sldId id="261" r:id="rId6"/>
    <p:sldId id="263" r:id="rId7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737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472B96-364B-4C8C-8324-D75B15747B38}" type="datetimeFigureOut">
              <a:rPr lang="cs-CZ" smtClean="0"/>
              <a:t>28.10.2013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51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B0B5C1-5B24-481C-9EC1-E83BD8A91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9071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0B5C1-5B24-481C-9EC1-E83BD8A91BD5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0234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4953-A42B-4FBE-BF19-442BDC873AB4}" type="datetimeFigureOut">
              <a:rPr lang="cs-CZ" smtClean="0"/>
              <a:t>28.10.2013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5984-B870-4ED6-871A-06C69F2003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2647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4953-A42B-4FBE-BF19-442BDC873AB4}" type="datetimeFigureOut">
              <a:rPr lang="cs-CZ" smtClean="0"/>
              <a:t>28.10.2013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5984-B870-4ED6-871A-06C69F2003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4571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4953-A42B-4FBE-BF19-442BDC873AB4}" type="datetimeFigureOut">
              <a:rPr lang="cs-CZ" smtClean="0"/>
              <a:t>28.10.2013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5984-B870-4ED6-871A-06C69F2003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619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4953-A42B-4FBE-BF19-442BDC873AB4}" type="datetimeFigureOut">
              <a:rPr lang="cs-CZ" smtClean="0"/>
              <a:t>28.10.2013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5984-B870-4ED6-871A-06C69F2003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4634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4953-A42B-4FBE-BF19-442BDC873AB4}" type="datetimeFigureOut">
              <a:rPr lang="cs-CZ" smtClean="0"/>
              <a:t>28.10.2013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5984-B870-4ED6-871A-06C69F2003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4334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4953-A42B-4FBE-BF19-442BDC873AB4}" type="datetimeFigureOut">
              <a:rPr lang="cs-CZ" smtClean="0"/>
              <a:t>28.10.2013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5984-B870-4ED6-871A-06C69F2003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0953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4953-A42B-4FBE-BF19-442BDC873AB4}" type="datetimeFigureOut">
              <a:rPr lang="cs-CZ" smtClean="0"/>
              <a:t>28.10.2013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5984-B870-4ED6-871A-06C69F2003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1807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4953-A42B-4FBE-BF19-442BDC873AB4}" type="datetimeFigureOut">
              <a:rPr lang="cs-CZ" smtClean="0"/>
              <a:t>28.10.2013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5984-B870-4ED6-871A-06C69F2003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3173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4953-A42B-4FBE-BF19-442BDC873AB4}" type="datetimeFigureOut">
              <a:rPr lang="cs-CZ" smtClean="0"/>
              <a:t>28.10.2013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5984-B870-4ED6-871A-06C69F2003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8821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4953-A42B-4FBE-BF19-442BDC873AB4}" type="datetimeFigureOut">
              <a:rPr lang="cs-CZ" smtClean="0"/>
              <a:t>28.10.2013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5984-B870-4ED6-871A-06C69F2003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846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4953-A42B-4FBE-BF19-442BDC873AB4}" type="datetimeFigureOut">
              <a:rPr lang="cs-CZ" smtClean="0"/>
              <a:t>28.10.2013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5984-B870-4ED6-871A-06C69F2003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6119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34953-A42B-4FBE-BF19-442BDC873AB4}" type="datetimeFigureOut">
              <a:rPr lang="cs-CZ" smtClean="0"/>
              <a:t>28.10.2013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C5984-B870-4ED6-871A-06C69F2003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2703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296143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3/</a:t>
            </a:r>
            <a:br>
              <a:rPr lang="cs-CZ" sz="3200" b="1" dirty="0" smtClean="0"/>
            </a:br>
            <a:r>
              <a:rPr lang="cs-CZ" sz="3200" b="1" dirty="0" smtClean="0"/>
              <a:t>Česká diplomacie</a:t>
            </a:r>
            <a:endParaRPr lang="cs-CZ" sz="3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1772816"/>
            <a:ext cx="9252520" cy="3937992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cs-CZ" sz="11200" dirty="0" smtClean="0">
                <a:solidFill>
                  <a:schemeClr val="tx1"/>
                </a:solidFill>
              </a:rPr>
              <a:t>- historický </a:t>
            </a:r>
            <a:r>
              <a:rPr lang="cs-CZ" sz="11200" dirty="0">
                <a:solidFill>
                  <a:schemeClr val="tx1"/>
                </a:solidFill>
              </a:rPr>
              <a:t>exkurz (Přemyslovci, Lucemburkové, </a:t>
            </a:r>
            <a:r>
              <a:rPr lang="cs-CZ" sz="11200" dirty="0" smtClean="0">
                <a:solidFill>
                  <a:schemeClr val="tx1"/>
                </a:solidFill>
              </a:rPr>
              <a:t>Jiří z </a:t>
            </a:r>
            <a:r>
              <a:rPr lang="cs-CZ" sz="11200" dirty="0" err="1" smtClean="0">
                <a:solidFill>
                  <a:schemeClr val="tx1"/>
                </a:solidFill>
              </a:rPr>
              <a:t>Podě</a:t>
            </a:r>
            <a:r>
              <a:rPr lang="cs-CZ" sz="11200" dirty="0" smtClean="0">
                <a:solidFill>
                  <a:schemeClr val="tx1"/>
                </a:solidFill>
              </a:rPr>
              <a:t>-</a:t>
            </a:r>
          </a:p>
          <a:p>
            <a:pPr algn="l"/>
            <a:r>
              <a:rPr lang="cs-CZ" sz="11200" dirty="0">
                <a:solidFill>
                  <a:schemeClr val="tx1"/>
                </a:solidFill>
              </a:rPr>
              <a:t> </a:t>
            </a:r>
            <a:r>
              <a:rPr lang="cs-CZ" sz="11200" dirty="0" smtClean="0">
                <a:solidFill>
                  <a:schemeClr val="tx1"/>
                </a:solidFill>
              </a:rPr>
              <a:t> brad, 1. světová </a:t>
            </a:r>
            <a:r>
              <a:rPr lang="cs-CZ" sz="11200" dirty="0">
                <a:solidFill>
                  <a:schemeClr val="tx1"/>
                </a:solidFill>
              </a:rPr>
              <a:t>válka</a:t>
            </a:r>
            <a:r>
              <a:rPr lang="cs-CZ" sz="11200" dirty="0" smtClean="0">
                <a:solidFill>
                  <a:schemeClr val="tx1"/>
                </a:solidFill>
              </a:rPr>
              <a:t>, meziválečné </a:t>
            </a:r>
            <a:r>
              <a:rPr lang="cs-CZ" sz="11200" dirty="0">
                <a:solidFill>
                  <a:schemeClr val="tx1"/>
                </a:solidFill>
              </a:rPr>
              <a:t>období, 2. světová válka</a:t>
            </a:r>
            <a:r>
              <a:rPr lang="cs-CZ" sz="11200" dirty="0" smtClean="0">
                <a:solidFill>
                  <a:schemeClr val="tx1"/>
                </a:solidFill>
              </a:rPr>
              <a:t>,</a:t>
            </a:r>
          </a:p>
          <a:p>
            <a:pPr algn="l"/>
            <a:r>
              <a:rPr lang="cs-CZ" sz="11200" dirty="0">
                <a:solidFill>
                  <a:schemeClr val="tx1"/>
                </a:solidFill>
              </a:rPr>
              <a:t> </a:t>
            </a:r>
            <a:r>
              <a:rPr lang="cs-CZ" sz="11200" dirty="0" smtClean="0">
                <a:solidFill>
                  <a:schemeClr val="tx1"/>
                </a:solidFill>
              </a:rPr>
              <a:t> </a:t>
            </a:r>
            <a:r>
              <a:rPr lang="cs-CZ" sz="11200" dirty="0">
                <a:solidFill>
                  <a:schemeClr val="tx1"/>
                </a:solidFill>
              </a:rPr>
              <a:t>období komunismu</a:t>
            </a:r>
            <a:r>
              <a:rPr lang="cs-CZ" sz="11200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cs-CZ" sz="11200" dirty="0" smtClean="0">
                <a:solidFill>
                  <a:schemeClr val="tx1"/>
                </a:solidFill>
              </a:rPr>
              <a:t>- subjekty </a:t>
            </a:r>
            <a:r>
              <a:rPr lang="cs-CZ" sz="11200" dirty="0">
                <a:solidFill>
                  <a:schemeClr val="tx1"/>
                </a:solidFill>
              </a:rPr>
              <a:t>české zahraniční </a:t>
            </a:r>
            <a:r>
              <a:rPr lang="cs-CZ" sz="11200" dirty="0" smtClean="0">
                <a:solidFill>
                  <a:schemeClr val="tx1"/>
                </a:solidFill>
              </a:rPr>
              <a:t>politiky</a:t>
            </a:r>
          </a:p>
          <a:p>
            <a:pPr algn="l"/>
            <a:r>
              <a:rPr lang="cs-CZ" sz="11200" dirty="0" smtClean="0">
                <a:solidFill>
                  <a:schemeClr val="tx1"/>
                </a:solidFill>
              </a:rPr>
              <a:t>- struktura </a:t>
            </a:r>
            <a:r>
              <a:rPr lang="cs-CZ" sz="11200" dirty="0">
                <a:solidFill>
                  <a:schemeClr val="tx1"/>
                </a:solidFill>
              </a:rPr>
              <a:t>MZV </a:t>
            </a:r>
            <a:r>
              <a:rPr lang="cs-CZ" sz="11200" dirty="0" smtClean="0">
                <a:solidFill>
                  <a:schemeClr val="tx1"/>
                </a:solidFill>
              </a:rPr>
              <a:t>ČR, zahraniční </a:t>
            </a:r>
            <a:r>
              <a:rPr lang="cs-CZ" sz="11200" dirty="0">
                <a:solidFill>
                  <a:schemeClr val="tx1"/>
                </a:solidFill>
              </a:rPr>
              <a:t>útvary čs. </a:t>
            </a:r>
            <a:r>
              <a:rPr lang="cs-CZ" sz="11200" dirty="0" smtClean="0">
                <a:solidFill>
                  <a:schemeClr val="tx1"/>
                </a:solidFill>
              </a:rPr>
              <a:t>institucí</a:t>
            </a:r>
          </a:p>
          <a:p>
            <a:pPr algn="l"/>
            <a:r>
              <a:rPr lang="cs-CZ" sz="11200" dirty="0" smtClean="0">
                <a:solidFill>
                  <a:schemeClr val="tx1"/>
                </a:solidFill>
              </a:rPr>
              <a:t>- současná </a:t>
            </a:r>
            <a:r>
              <a:rPr lang="cs-CZ" sz="11200" dirty="0">
                <a:solidFill>
                  <a:schemeClr val="tx1"/>
                </a:solidFill>
              </a:rPr>
              <a:t>zahraniční politika a diplomacie (hlavní témata, </a:t>
            </a:r>
            <a:endParaRPr lang="cs-CZ" sz="11200" dirty="0" smtClean="0">
              <a:solidFill>
                <a:schemeClr val="tx1"/>
              </a:solidFill>
            </a:endParaRPr>
          </a:p>
          <a:p>
            <a:pPr algn="l"/>
            <a:r>
              <a:rPr lang="cs-CZ" sz="11200" dirty="0" smtClean="0">
                <a:solidFill>
                  <a:schemeClr val="tx1"/>
                </a:solidFill>
              </a:rPr>
              <a:t>  úspěchy</a:t>
            </a:r>
            <a:r>
              <a:rPr lang="cs-CZ" sz="11200" dirty="0">
                <a:solidFill>
                  <a:schemeClr val="tx1"/>
                </a:solidFill>
              </a:rPr>
              <a:t>, problémy</a:t>
            </a:r>
            <a:r>
              <a:rPr lang="cs-CZ" sz="11200" dirty="0" smtClean="0">
                <a:solidFill>
                  <a:schemeClr val="tx1"/>
                </a:solidFill>
              </a:rPr>
              <a:t>)</a:t>
            </a:r>
            <a:endParaRPr lang="cs-CZ" sz="11200" dirty="0">
              <a:solidFill>
                <a:schemeClr val="tx1"/>
              </a:solidFill>
            </a:endParaRPr>
          </a:p>
          <a:p>
            <a:pPr algn="l"/>
            <a:r>
              <a:rPr lang="cs-CZ" sz="11200" i="1" smtClean="0">
                <a:solidFill>
                  <a:schemeClr val="tx1"/>
                </a:solidFill>
              </a:rPr>
              <a:t>	</a:t>
            </a:r>
            <a:endParaRPr lang="cs-CZ" sz="11200" dirty="0">
              <a:solidFill>
                <a:schemeClr val="tx1"/>
              </a:solidFill>
            </a:endParaRPr>
          </a:p>
          <a:p>
            <a:pPr algn="l"/>
            <a:endParaRPr lang="cs-CZ" sz="11200" dirty="0">
              <a:solidFill>
                <a:schemeClr val="tx1"/>
              </a:solidFill>
            </a:endParaRPr>
          </a:p>
          <a:p>
            <a:pPr algn="l"/>
            <a:r>
              <a:rPr lang="cs-CZ" sz="11200" i="1" dirty="0">
                <a:solidFill>
                  <a:schemeClr val="tx1"/>
                </a:solidFill>
              </a:rPr>
              <a:t>        		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632912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/>
              <a:t>Historie české zahraniční politiky a diplomacie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sz="2400" dirty="0" smtClean="0"/>
              <a:t>od Velkomoravské říše – vždy těsný </a:t>
            </a:r>
            <a:r>
              <a:rPr lang="cs-CZ" sz="2400" u="sng" dirty="0" smtClean="0"/>
              <a:t>vztah k (německy mluvícím) sousedům</a:t>
            </a:r>
          </a:p>
          <a:p>
            <a:pPr>
              <a:buFontTx/>
              <a:buChar char="-"/>
            </a:pPr>
            <a:r>
              <a:rPr lang="cs-CZ" sz="2400" dirty="0" smtClean="0"/>
              <a:t>Přemyslovci, Lucemburkové (1335 </a:t>
            </a:r>
            <a:r>
              <a:rPr lang="cs-CZ" sz="2400" dirty="0"/>
              <a:t>– </a:t>
            </a:r>
            <a:r>
              <a:rPr lang="cs-CZ" sz="2400" dirty="0" err="1" smtClean="0"/>
              <a:t>Visegrad</a:t>
            </a:r>
            <a:r>
              <a:rPr lang="cs-CZ" sz="2400" dirty="0" smtClean="0"/>
              <a:t>; Arnošt </a:t>
            </a:r>
            <a:r>
              <a:rPr lang="cs-CZ" sz="2400" dirty="0"/>
              <a:t>z Pardubic, ), </a:t>
            </a:r>
            <a:r>
              <a:rPr lang="cs-CZ" sz="2400" dirty="0" smtClean="0"/>
              <a:t>husité (kompaktáta), Jiří z Poděbrad (návrh na mezinárodní organizaci), Habsburkové (po Bílé hoře </a:t>
            </a:r>
            <a:r>
              <a:rPr lang="cs-CZ" sz="2400" u="sng" dirty="0" smtClean="0"/>
              <a:t>ztráta suverenity</a:t>
            </a:r>
            <a:r>
              <a:rPr lang="cs-CZ" sz="2400" dirty="0" smtClean="0"/>
              <a:t>; </a:t>
            </a:r>
            <a:r>
              <a:rPr lang="cs-CZ" sz="2400" dirty="0" err="1" smtClean="0"/>
              <a:t>V.A.Kounic</a:t>
            </a:r>
            <a:r>
              <a:rPr lang="cs-CZ" sz="2400" dirty="0" smtClean="0"/>
              <a:t>)</a:t>
            </a:r>
          </a:p>
          <a:p>
            <a:pPr>
              <a:buFontTx/>
              <a:buChar char="-"/>
            </a:pPr>
            <a:r>
              <a:rPr lang="cs-CZ" sz="2400" u="sng" dirty="0" smtClean="0"/>
              <a:t>1. světová válka</a:t>
            </a:r>
            <a:r>
              <a:rPr lang="cs-CZ" sz="2400" dirty="0" smtClean="0"/>
              <a:t>: úspěšná diplomaticko-vojenská aktivita → vznik Československa</a:t>
            </a:r>
          </a:p>
          <a:p>
            <a:pPr>
              <a:buFontTx/>
              <a:buChar char="-"/>
            </a:pPr>
            <a:r>
              <a:rPr lang="cs-CZ" sz="2400" dirty="0" smtClean="0"/>
              <a:t>relativně vysoká úroveň během 1. republiky</a:t>
            </a:r>
          </a:p>
          <a:p>
            <a:pPr>
              <a:buFontTx/>
              <a:buChar char="-"/>
            </a:pPr>
            <a:r>
              <a:rPr lang="cs-CZ" sz="2400" u="sng" dirty="0" smtClean="0"/>
              <a:t>2. světová válka</a:t>
            </a:r>
            <a:r>
              <a:rPr lang="cs-CZ" sz="2400" dirty="0" smtClean="0"/>
              <a:t>: zdánlivě úspěšná diplomaticko-vojenská aktivita, špatná zahraničně politická orientace</a:t>
            </a:r>
          </a:p>
          <a:p>
            <a:pPr>
              <a:buFontTx/>
              <a:buChar char="-"/>
            </a:pPr>
            <a:r>
              <a:rPr lang="cs-CZ" sz="2400" u="sng" dirty="0" smtClean="0"/>
              <a:t>po 1948</a:t>
            </a:r>
            <a:r>
              <a:rPr lang="cs-CZ" sz="2400" dirty="0" smtClean="0"/>
              <a:t> faktická </a:t>
            </a:r>
            <a:r>
              <a:rPr lang="cs-CZ" sz="2400" u="sng" dirty="0" smtClean="0"/>
              <a:t>ztráta suverenity</a:t>
            </a:r>
          </a:p>
          <a:p>
            <a:pPr>
              <a:buFontTx/>
              <a:buChar char="-"/>
            </a:pPr>
            <a:r>
              <a:rPr lang="cs-CZ" sz="2400" dirty="0" smtClean="0"/>
              <a:t>vývoj po r. 1989</a:t>
            </a:r>
          </a:p>
          <a:p>
            <a:pPr>
              <a:buFontTx/>
              <a:buChar char="-"/>
            </a:pPr>
            <a:r>
              <a:rPr lang="cs-CZ" sz="2400" dirty="0" smtClean="0"/>
              <a:t>celkově slušná historická bilance, ale </a:t>
            </a:r>
            <a:r>
              <a:rPr lang="cs-CZ" sz="2400" u="sng" dirty="0" smtClean="0"/>
              <a:t>diskontinuita</a:t>
            </a:r>
          </a:p>
          <a:p>
            <a:pPr>
              <a:buFontTx/>
              <a:buChar char="-"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81692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/>
              <a:t>Aktéři české zahraniční politiky a diplomacie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6021288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cs-CZ" sz="2400" u="sng" dirty="0" smtClean="0"/>
              <a:t>Ministerstvo zahraničních věcí</a:t>
            </a:r>
            <a:r>
              <a:rPr lang="cs-CZ" sz="2400" dirty="0" smtClean="0"/>
              <a:t>: zaměřené čistě na zahraničí, nevykonává bezprostřední státní správu vůči občanům ČR; Černínský a Toskánský palác; </a:t>
            </a:r>
            <a:r>
              <a:rPr lang="cs-CZ" sz="2400" u="sng" dirty="0" smtClean="0"/>
              <a:t>koncepce zahraniční politiky</a:t>
            </a:r>
            <a:r>
              <a:rPr lang="cs-CZ" sz="2400" dirty="0" smtClean="0"/>
              <a:t> v programovém prohlášení vlády, roční </a:t>
            </a:r>
            <a:r>
              <a:rPr lang="cs-CZ" sz="2400" u="sng" dirty="0" smtClean="0"/>
              <a:t>zprávy o zahraniční politice ČR</a:t>
            </a:r>
            <a:r>
              <a:rPr lang="cs-CZ" sz="2400" dirty="0" smtClean="0"/>
              <a:t>; řídí a administruje  diplomatické </a:t>
            </a:r>
            <a:r>
              <a:rPr lang="cs-CZ" sz="2400" u="sng" dirty="0" smtClean="0"/>
              <a:t>mise v zahraničí</a:t>
            </a:r>
            <a:r>
              <a:rPr lang="cs-CZ" sz="2400" dirty="0" smtClean="0"/>
              <a:t> (ZÚ); </a:t>
            </a:r>
            <a:r>
              <a:rPr lang="cs-CZ" sz="2400" dirty="0" smtClean="0"/>
              <a:t>cca </a:t>
            </a:r>
            <a:r>
              <a:rPr lang="cs-CZ" sz="2400" smtClean="0"/>
              <a:t>1.600 zaměstnanců </a:t>
            </a:r>
            <a:r>
              <a:rPr lang="cs-CZ" sz="2400" dirty="0" smtClean="0"/>
              <a:t>– z </a:t>
            </a:r>
            <a:r>
              <a:rPr lang="cs-CZ" sz="2400" smtClean="0"/>
              <a:t>toho </a:t>
            </a:r>
            <a:r>
              <a:rPr lang="cs-CZ" sz="2400" smtClean="0"/>
              <a:t>600 </a:t>
            </a:r>
            <a:r>
              <a:rPr lang="cs-CZ" sz="2400" dirty="0" smtClean="0"/>
              <a:t>v ústředí </a:t>
            </a:r>
            <a:r>
              <a:rPr lang="cs-CZ" sz="2400" smtClean="0"/>
              <a:t>a </a:t>
            </a:r>
            <a:r>
              <a:rPr lang="cs-CZ" sz="2400" smtClean="0"/>
              <a:t>1.000 </a:t>
            </a:r>
            <a:r>
              <a:rPr lang="cs-CZ" sz="2400" dirty="0" smtClean="0"/>
              <a:t>v zahraničí</a:t>
            </a:r>
            <a:endParaRPr lang="cs-CZ" sz="2400" u="sng" dirty="0" smtClean="0"/>
          </a:p>
          <a:p>
            <a:pPr>
              <a:buFontTx/>
              <a:buChar char="-"/>
            </a:pPr>
            <a:r>
              <a:rPr lang="cs-CZ" sz="2400" u="sng" dirty="0" smtClean="0"/>
              <a:t>Vláda</a:t>
            </a:r>
            <a:r>
              <a:rPr lang="cs-CZ" sz="2400" dirty="0" smtClean="0"/>
              <a:t>: silná pozice premiéra – Úřad vlády; </a:t>
            </a:r>
            <a:r>
              <a:rPr lang="cs-CZ" sz="2400" dirty="0"/>
              <a:t>(</a:t>
            </a:r>
            <a:r>
              <a:rPr lang="cs-CZ" sz="2400" dirty="0" smtClean="0"/>
              <a:t>ministr pro evropské záležitosti); ministerstvo průmyslu a obchodu; ministerstvo obrany; Bezpečnostní rada státu</a:t>
            </a:r>
          </a:p>
          <a:p>
            <a:pPr>
              <a:buFontTx/>
              <a:buChar char="-"/>
            </a:pPr>
            <a:r>
              <a:rPr lang="cs-CZ" sz="2400" u="sng" dirty="0" smtClean="0"/>
              <a:t>mezinárodní smlouvy</a:t>
            </a:r>
            <a:r>
              <a:rPr lang="cs-CZ" sz="2400" dirty="0" smtClean="0"/>
              <a:t>:  a) </a:t>
            </a:r>
            <a:r>
              <a:rPr lang="cs-CZ" sz="2400" u="sng" dirty="0" smtClean="0"/>
              <a:t>prezidentské</a:t>
            </a:r>
            <a:r>
              <a:rPr lang="cs-CZ" sz="2400" dirty="0" smtClean="0"/>
              <a:t> (po podpisu prezidenta nutná ratifikace Parlamentem, nebo souhlas v referendu), b) </a:t>
            </a:r>
            <a:r>
              <a:rPr lang="cs-CZ" sz="2400" u="sng" dirty="0" smtClean="0"/>
              <a:t>vládní</a:t>
            </a:r>
            <a:r>
              <a:rPr lang="cs-CZ" sz="2400" dirty="0" smtClean="0"/>
              <a:t> (podepisovány vládním představitelem, nevyžaduje se ratifikace nebo souhlas Parlamentu), c) </a:t>
            </a:r>
            <a:r>
              <a:rPr lang="cs-CZ" sz="2400" u="sng" dirty="0" smtClean="0"/>
              <a:t>rezortní</a:t>
            </a:r>
            <a:r>
              <a:rPr lang="cs-CZ" sz="2400" dirty="0" smtClean="0"/>
              <a:t> (podepisuje rezortní ministr)</a:t>
            </a:r>
            <a:endParaRPr lang="cs-CZ" sz="2400" u="sng" dirty="0" smtClean="0"/>
          </a:p>
          <a:p>
            <a:pPr>
              <a:buFontTx/>
              <a:buChar char="-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91807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/>
              <a:t>… aktéři …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80728"/>
            <a:ext cx="8733656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u="sng" dirty="0"/>
              <a:t>Prezident</a:t>
            </a:r>
            <a:r>
              <a:rPr lang="cs-CZ" sz="2400" dirty="0"/>
              <a:t>: reprezentuje stát navenek, sjednává a ratifikuje mezinárodní smlouvy → </a:t>
            </a:r>
            <a:r>
              <a:rPr lang="cs-CZ" sz="2400" u="sng" dirty="0"/>
              <a:t>nejdůležitější nositel suverenity ČR</a:t>
            </a:r>
            <a:r>
              <a:rPr lang="cs-CZ" sz="2400" dirty="0"/>
              <a:t>; jeho rozhodnutí o zahraniční politice vyžadují kontrasignaci předsedy vlády nebo jím pověřeného ministra (tzn. že </a:t>
            </a:r>
            <a:r>
              <a:rPr lang="cs-CZ" sz="2400" u="sng" dirty="0"/>
              <a:t>není za </a:t>
            </a:r>
            <a:r>
              <a:rPr lang="cs-CZ" sz="2400" u="sng" dirty="0" smtClean="0"/>
              <a:t>svá zahraničně politická rozhodnutí </a:t>
            </a:r>
            <a:r>
              <a:rPr lang="cs-CZ" sz="2400" u="sng" dirty="0"/>
              <a:t>přímo odpovědný</a:t>
            </a:r>
            <a:r>
              <a:rPr lang="cs-CZ" sz="2400" dirty="0"/>
              <a:t>); zahraniční politiku spoluvytváří svým vystupováním</a:t>
            </a:r>
            <a:endParaRPr lang="cs-CZ" sz="2400" u="sng" dirty="0"/>
          </a:p>
          <a:p>
            <a:pPr>
              <a:buFontTx/>
              <a:buChar char="-"/>
            </a:pPr>
            <a:r>
              <a:rPr lang="cs-CZ" sz="2400" u="sng" dirty="0"/>
              <a:t>Parlament</a:t>
            </a:r>
            <a:r>
              <a:rPr lang="cs-CZ" sz="2400" dirty="0"/>
              <a:t>: pravomoci u významných mezinárodních smluv – spojenecké, členství v mezinárodních organizacích , změny hranic, vyhlášení války, …; příslušné výbory</a:t>
            </a:r>
          </a:p>
          <a:p>
            <a:pPr>
              <a:buFontTx/>
              <a:buChar char="-"/>
            </a:pPr>
            <a:r>
              <a:rPr lang="cs-CZ" sz="2400" dirty="0"/>
              <a:t>neexistence jednotného státního protokolu</a:t>
            </a:r>
          </a:p>
          <a:p>
            <a:pPr>
              <a:buFontTx/>
              <a:buChar char="-"/>
            </a:pPr>
            <a:r>
              <a:rPr lang="cs-CZ" sz="2400" u="sng" dirty="0"/>
              <a:t>Regionální subjekty</a:t>
            </a:r>
            <a:r>
              <a:rPr lang="cs-CZ" sz="2400" dirty="0"/>
              <a:t>: decentralizace státní správy, přenos kompetencí na regionální jednotky; přeshraniční spolupráce, spolupráce mezi regiony; EU (NUTS)</a:t>
            </a:r>
            <a:endParaRPr lang="cs-CZ" sz="2400" u="sng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96838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/>
              <a:t>Současná (polistopadová) česká zahraniční politika a diplomacie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052736"/>
            <a:ext cx="9036496" cy="5805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Porevoluční „restituční“ diplomacie:</a:t>
            </a:r>
          </a:p>
          <a:p>
            <a:pPr>
              <a:buFontTx/>
              <a:buChar char="-"/>
            </a:pPr>
            <a:r>
              <a:rPr lang="cs-CZ" sz="2400" u="sng" dirty="0" smtClean="0"/>
              <a:t>odpoutání od Sovětského svazu</a:t>
            </a:r>
            <a:r>
              <a:rPr lang="cs-CZ" sz="2400" dirty="0" smtClean="0"/>
              <a:t> (Varšavská smlouva, RVHP, …)</a:t>
            </a:r>
          </a:p>
          <a:p>
            <a:pPr>
              <a:buFontTx/>
              <a:buChar char="-"/>
            </a:pPr>
            <a:r>
              <a:rPr lang="cs-CZ" sz="2400" dirty="0" smtClean="0"/>
              <a:t>dobré </a:t>
            </a:r>
            <a:r>
              <a:rPr lang="cs-CZ" sz="2400" u="sng" dirty="0" smtClean="0"/>
              <a:t>sousedské vztahy</a:t>
            </a:r>
            <a:r>
              <a:rPr lang="cs-CZ" sz="2400" dirty="0" smtClean="0"/>
              <a:t> (</a:t>
            </a:r>
            <a:r>
              <a:rPr lang="cs-CZ" sz="2400" dirty="0" err="1" smtClean="0"/>
              <a:t>Visegrad</a:t>
            </a:r>
            <a:r>
              <a:rPr lang="cs-CZ" sz="2400" dirty="0" smtClean="0"/>
              <a:t> 1991, Česko-německá deklarace 1997, …</a:t>
            </a:r>
          </a:p>
          <a:p>
            <a:pPr>
              <a:buFontTx/>
              <a:buChar char="-"/>
            </a:pPr>
            <a:r>
              <a:rPr lang="cs-CZ" sz="2400" dirty="0" smtClean="0"/>
              <a:t>zapojení do euroatlantických institucí (</a:t>
            </a:r>
            <a:r>
              <a:rPr lang="cs-CZ" sz="2400" u="sng" dirty="0" smtClean="0"/>
              <a:t>NATO</a:t>
            </a:r>
            <a:r>
              <a:rPr lang="cs-CZ" sz="2400" dirty="0" smtClean="0"/>
              <a:t> – ČR členem od 12.3.1999, Pražský summit; </a:t>
            </a:r>
            <a:r>
              <a:rPr lang="cs-CZ" sz="2400" u="sng" dirty="0" smtClean="0"/>
              <a:t>Evropská unie</a:t>
            </a:r>
            <a:r>
              <a:rPr lang="cs-CZ" sz="2400" dirty="0" smtClean="0"/>
              <a:t> – členem od 1.5.2004, předsednictví ČR 2009; </a:t>
            </a:r>
            <a:r>
              <a:rPr lang="cs-CZ" sz="2400" u="sng" dirty="0" smtClean="0"/>
              <a:t>Rada Evropy</a:t>
            </a:r>
            <a:r>
              <a:rPr lang="cs-CZ" sz="2400" dirty="0" smtClean="0"/>
              <a:t>; </a:t>
            </a:r>
            <a:r>
              <a:rPr lang="cs-CZ" sz="2400" u="sng" dirty="0" smtClean="0"/>
              <a:t>OECD</a:t>
            </a:r>
            <a:r>
              <a:rPr lang="cs-CZ" sz="2400" dirty="0" smtClean="0"/>
              <a:t>)</a:t>
            </a:r>
          </a:p>
          <a:p>
            <a:pPr marL="0" indent="0">
              <a:buNone/>
            </a:pPr>
            <a:r>
              <a:rPr lang="cs-CZ" sz="2400" b="1" dirty="0" smtClean="0"/>
              <a:t>Diplomacie „všedních dnů“:</a:t>
            </a: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pěstování </a:t>
            </a:r>
            <a:r>
              <a:rPr lang="cs-CZ" sz="2400" u="sng" dirty="0" smtClean="0"/>
              <a:t>vztahů k vybraným zemím a regionům</a:t>
            </a:r>
            <a:r>
              <a:rPr lang="cs-CZ" sz="2400" dirty="0" smtClean="0"/>
              <a:t> (USA, Izrael a arabský svět, Balkán, Rusko a další postsovětské státy, Čína, …)</a:t>
            </a:r>
          </a:p>
          <a:p>
            <a:pPr>
              <a:buFontTx/>
              <a:buChar char="-"/>
            </a:pPr>
            <a:r>
              <a:rPr lang="cs-CZ" sz="2400" u="sng" dirty="0" smtClean="0"/>
              <a:t>mezinárodní organizace</a:t>
            </a:r>
            <a:r>
              <a:rPr lang="cs-CZ" sz="2400" dirty="0" smtClean="0"/>
              <a:t> (Rada bezpečnosti, předsednictví VS OSN, Komise pro lidská práva, …)</a:t>
            </a:r>
          </a:p>
          <a:p>
            <a:pPr>
              <a:buFontTx/>
              <a:buChar char="-"/>
            </a:pPr>
            <a:r>
              <a:rPr lang="cs-CZ" sz="2400" u="sng" dirty="0" smtClean="0"/>
              <a:t>lidská práva</a:t>
            </a:r>
          </a:p>
          <a:p>
            <a:pPr>
              <a:buFontTx/>
              <a:buChar char="-"/>
            </a:pPr>
            <a:r>
              <a:rPr lang="cs-CZ" sz="2400" u="sng" dirty="0" smtClean="0"/>
              <a:t>ekonomická diplomacie</a:t>
            </a:r>
            <a:r>
              <a:rPr lang="cs-CZ" sz="2400" dirty="0" smtClean="0"/>
              <a:t>, rozvojová spolupráce</a:t>
            </a:r>
            <a:endParaRPr lang="cs-CZ" sz="2400" u="sng" dirty="0" smtClean="0"/>
          </a:p>
          <a:p>
            <a:pPr>
              <a:buFontTx/>
              <a:buChar char="-"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>
              <a:buFontTx/>
              <a:buChar char="-"/>
            </a:pPr>
            <a:endParaRPr lang="cs-CZ" sz="2400" dirty="0" smtClean="0"/>
          </a:p>
          <a:p>
            <a:pPr marL="0" indent="0">
              <a:buNone/>
            </a:pPr>
            <a:endParaRPr lang="cs-CZ" sz="2400" b="1" dirty="0" smtClean="0"/>
          </a:p>
          <a:p>
            <a:pPr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36166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2359" cy="1403648"/>
          </a:xfrm>
        </p:spPr>
        <p:txBody>
          <a:bodyPr>
            <a:normAutofit/>
          </a:bodyPr>
          <a:lstStyle/>
          <a:p>
            <a:pPr algn="l"/>
            <a:r>
              <a:rPr lang="cs-CZ" sz="2400" dirty="0" smtClean="0"/>
              <a:t>Asociace pro mezinárodní otázky (AMO): </a:t>
            </a:r>
            <a:r>
              <a:rPr lang="cs-CZ" sz="2400" b="1" dirty="0" smtClean="0"/>
              <a:t>„Trendy české zahraniční politiky“</a:t>
            </a:r>
            <a:r>
              <a:rPr lang="cs-CZ" sz="2400" dirty="0" smtClean="0"/>
              <a:t> – studie zahraničněpolitických elit , 2011</a:t>
            </a:r>
            <a:br>
              <a:rPr lang="cs-CZ" sz="2400" dirty="0" smtClean="0"/>
            </a:br>
            <a:r>
              <a:rPr lang="cs-CZ" sz="2400" dirty="0" smtClean="0"/>
              <a:t>http://trendy.amo.cz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obsahové schéma:</a:t>
            </a:r>
          </a:p>
          <a:p>
            <a:pPr marL="0" indent="0">
              <a:buNone/>
            </a:pPr>
            <a:r>
              <a:rPr lang="cs-CZ" sz="2400" dirty="0" smtClean="0"/>
              <a:t>-   Česká republika v mezinárodním prostředí</a:t>
            </a:r>
          </a:p>
          <a:p>
            <a:pPr>
              <a:buFontTx/>
              <a:buChar char="-"/>
            </a:pPr>
            <a:r>
              <a:rPr lang="cs-CZ" sz="2400" dirty="0" smtClean="0"/>
              <a:t>význam mezinárodních témat pro ČR</a:t>
            </a:r>
          </a:p>
          <a:p>
            <a:pPr>
              <a:buFontTx/>
              <a:buChar char="-"/>
            </a:pPr>
            <a:r>
              <a:rPr lang="cs-CZ" sz="2400" dirty="0" smtClean="0"/>
              <a:t>ČR v mezinárodních organizacích</a:t>
            </a:r>
            <a:endParaRPr lang="cs-CZ" sz="2400" dirty="0"/>
          </a:p>
          <a:p>
            <a:pPr>
              <a:buFontTx/>
              <a:buChar char="-"/>
            </a:pPr>
            <a:r>
              <a:rPr lang="cs-CZ" sz="2400" dirty="0" smtClean="0"/>
              <a:t>Evropská unie</a:t>
            </a:r>
          </a:p>
          <a:p>
            <a:pPr>
              <a:buFontTx/>
              <a:buChar char="-"/>
            </a:pPr>
            <a:r>
              <a:rPr lang="cs-CZ" sz="2400" dirty="0" smtClean="0"/>
              <a:t>transatlantické vztahy</a:t>
            </a:r>
          </a:p>
          <a:p>
            <a:pPr>
              <a:buFontTx/>
              <a:buChar char="-"/>
            </a:pPr>
            <a:r>
              <a:rPr lang="cs-CZ" sz="2400" dirty="0" smtClean="0"/>
              <a:t>bilaterální vztahy</a:t>
            </a:r>
          </a:p>
          <a:p>
            <a:pPr>
              <a:buFontTx/>
              <a:buChar char="-"/>
            </a:pPr>
            <a:r>
              <a:rPr lang="cs-CZ" sz="2400" smtClean="0"/>
              <a:t>aktuální </a:t>
            </a:r>
            <a:r>
              <a:rPr lang="cs-CZ" sz="2400" dirty="0" smtClean="0"/>
              <a:t>témata</a:t>
            </a:r>
          </a:p>
          <a:p>
            <a:pPr marL="0" indent="0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8668553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2279</TotalTime>
  <Words>573</Words>
  <Application>Microsoft Office PowerPoint</Application>
  <PresentationFormat>Předvádění na obrazovce (4:3)</PresentationFormat>
  <Paragraphs>54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3/ Česká diplomacie</vt:lpstr>
      <vt:lpstr>Historie české zahraniční politiky a diplomacie</vt:lpstr>
      <vt:lpstr>Aktéři české zahraniční politiky a diplomacie</vt:lpstr>
      <vt:lpstr>… aktéři …</vt:lpstr>
      <vt:lpstr>Současná (polistopadová) česká zahraniční politika a diplomacie</vt:lpstr>
      <vt:lpstr>Asociace pro mezinárodní otázky (AMO): „Trendy české zahraniční politiky“ – studie zahraničněpolitických elit , 2011 http://trendy.amo.cz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Týden 4/20.10. Česká diplomacie</dc:title>
  <dc:creator>Miloš Lexa</dc:creator>
  <cp:lastModifiedBy>Miloš Lexa</cp:lastModifiedBy>
  <cp:revision>46</cp:revision>
  <cp:lastPrinted>2011-10-19T10:21:21Z</cp:lastPrinted>
  <dcterms:created xsi:type="dcterms:W3CDTF">2011-10-05T16:24:06Z</dcterms:created>
  <dcterms:modified xsi:type="dcterms:W3CDTF">2013-10-28T14:09:27Z</dcterms:modified>
</cp:coreProperties>
</file>