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1" r:id="rId3"/>
    <p:sldId id="295" r:id="rId4"/>
    <p:sldId id="296" r:id="rId5"/>
    <p:sldId id="287" r:id="rId6"/>
    <p:sldId id="297" r:id="rId7"/>
    <p:sldId id="298" r:id="rId8"/>
    <p:sldId id="306" r:id="rId9"/>
    <p:sldId id="299" r:id="rId10"/>
    <p:sldId id="300" r:id="rId11"/>
    <p:sldId id="301" r:id="rId12"/>
    <p:sldId id="307" r:id="rId13"/>
    <p:sldId id="302" r:id="rId14"/>
    <p:sldId id="303" r:id="rId15"/>
    <p:sldId id="304" r:id="rId16"/>
    <p:sldId id="308" r:id="rId17"/>
    <p:sldId id="30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B78D3C7A-CA84-400B-B4A9-5D68531E05A7}">
          <p14:sldIdLst>
            <p14:sldId id="285"/>
            <p14:sldId id="281"/>
            <p14:sldId id="295"/>
            <p14:sldId id="296"/>
            <p14:sldId id="287"/>
            <p14:sldId id="297"/>
            <p14:sldId id="298"/>
            <p14:sldId id="306"/>
            <p14:sldId id="299"/>
            <p14:sldId id="300"/>
            <p14:sldId id="301"/>
            <p14:sldId id="307"/>
            <p14:sldId id="302"/>
            <p14:sldId id="303"/>
            <p14:sldId id="304"/>
            <p14:sldId id="308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97" d="100"/>
          <a:sy n="97" d="100"/>
        </p:scale>
        <p:origin x="202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C2822B15-CA49-4D60-986A-5539E55262AF}"/>
    <pc:docChg chg="undo redo custSel addSld delSld modSld sldOrd modSection">
      <pc:chgData name="Irena Reifová" userId="f2bff024b9c29cdb" providerId="LiveId" clId="{C2822B15-CA49-4D60-986A-5539E55262AF}" dt="2024-03-26T15:43:41.047" v="5976" actId="20577"/>
      <pc:docMkLst>
        <pc:docMk/>
      </pc:docMkLst>
      <pc:sldChg chg="addSp delSp modSp mod">
        <pc:chgData name="Irena Reifová" userId="f2bff024b9c29cdb" providerId="LiveId" clId="{C2822B15-CA49-4D60-986A-5539E55262AF}" dt="2024-03-26T14:03:38.490" v="5967"/>
        <pc:sldMkLst>
          <pc:docMk/>
          <pc:sldMk cId="386067450" sldId="281"/>
        </pc:sldMkLst>
      </pc:sldChg>
      <pc:sldChg chg="addSp delSp modSp del mod">
        <pc:chgData name="Irena Reifová" userId="f2bff024b9c29cdb" providerId="LiveId" clId="{C2822B15-CA49-4D60-986A-5539E55262AF}" dt="2023-03-20T13:58:35.134" v="769" actId="47"/>
        <pc:sldMkLst>
          <pc:docMk/>
          <pc:sldMk cId="3385514760" sldId="284"/>
        </pc:sldMkLst>
      </pc:sldChg>
      <pc:sldChg chg="addSp delSp modSp mod">
        <pc:chgData name="Irena Reifová" userId="f2bff024b9c29cdb" providerId="LiveId" clId="{C2822B15-CA49-4D60-986A-5539E55262AF}" dt="2024-03-26T13:57:02.594" v="5965" actId="13822"/>
        <pc:sldMkLst>
          <pc:docMk/>
          <pc:sldMk cId="1285877450" sldId="285"/>
        </pc:sldMkLst>
      </pc:sldChg>
      <pc:sldChg chg="addSp delSp modSp mod">
        <pc:chgData name="Irena Reifová" userId="f2bff024b9c29cdb" providerId="LiveId" clId="{C2822B15-CA49-4D60-986A-5539E55262AF}" dt="2023-03-20T14:57:44.439" v="1889" actId="20577"/>
        <pc:sldMkLst>
          <pc:docMk/>
          <pc:sldMk cId="2013230307" sldId="287"/>
        </pc:sldMkLst>
      </pc:sldChg>
      <pc:sldChg chg="delSp modSp del mod">
        <pc:chgData name="Irena Reifová" userId="f2bff024b9c29cdb" providerId="LiveId" clId="{C2822B15-CA49-4D60-986A-5539E55262AF}" dt="2023-03-20T16:38:20.128" v="4481" actId="47"/>
        <pc:sldMkLst>
          <pc:docMk/>
          <pc:sldMk cId="3758853242" sldId="288"/>
        </pc:sldMkLst>
      </pc:sldChg>
      <pc:sldChg chg="modSp del mod">
        <pc:chgData name="Irena Reifová" userId="f2bff024b9c29cdb" providerId="LiveId" clId="{C2822B15-CA49-4D60-986A-5539E55262AF}" dt="2023-03-20T16:38:20.128" v="4481" actId="47"/>
        <pc:sldMkLst>
          <pc:docMk/>
          <pc:sldMk cId="2889387316" sldId="289"/>
        </pc:sldMkLst>
      </pc:sldChg>
      <pc:sldChg chg="delSp modSp del mod">
        <pc:chgData name="Irena Reifová" userId="f2bff024b9c29cdb" providerId="LiveId" clId="{C2822B15-CA49-4D60-986A-5539E55262AF}" dt="2023-03-20T12:54:53.229" v="149" actId="47"/>
        <pc:sldMkLst>
          <pc:docMk/>
          <pc:sldMk cId="3611374505" sldId="290"/>
        </pc:sldMkLst>
      </pc:sldChg>
      <pc:sldChg chg="delSp modSp del mod">
        <pc:chgData name="Irena Reifová" userId="f2bff024b9c29cdb" providerId="LiveId" clId="{C2822B15-CA49-4D60-986A-5539E55262AF}" dt="2023-03-20T16:38:20.128" v="4481" actId="47"/>
        <pc:sldMkLst>
          <pc:docMk/>
          <pc:sldMk cId="2128875933" sldId="291"/>
        </pc:sldMkLst>
      </pc:sldChg>
      <pc:sldChg chg="addSp delSp modSp del mod modAnim">
        <pc:chgData name="Irena Reifová" userId="f2bff024b9c29cdb" providerId="LiveId" clId="{C2822B15-CA49-4D60-986A-5539E55262AF}" dt="2023-03-20T13:58:29.557" v="768" actId="47"/>
        <pc:sldMkLst>
          <pc:docMk/>
          <pc:sldMk cId="1146866462" sldId="292"/>
        </pc:sldMkLst>
      </pc:sldChg>
      <pc:sldChg chg="modSp del mod">
        <pc:chgData name="Irena Reifová" userId="f2bff024b9c29cdb" providerId="LiveId" clId="{C2822B15-CA49-4D60-986A-5539E55262AF}" dt="2023-03-20T16:38:20.128" v="4481" actId="47"/>
        <pc:sldMkLst>
          <pc:docMk/>
          <pc:sldMk cId="30754080" sldId="294"/>
        </pc:sldMkLst>
      </pc:sldChg>
      <pc:sldChg chg="addSp delSp modSp add mod setBg modAnim">
        <pc:chgData name="Irena Reifová" userId="f2bff024b9c29cdb" providerId="LiveId" clId="{C2822B15-CA49-4D60-986A-5539E55262AF}" dt="2023-03-20T13:59:37.399" v="777"/>
        <pc:sldMkLst>
          <pc:docMk/>
          <pc:sldMk cId="1533651095" sldId="295"/>
        </pc:sldMkLst>
      </pc:sldChg>
      <pc:sldChg chg="addSp delSp modSp add mod setBg modClrScheme chgLayout">
        <pc:chgData name="Irena Reifová" userId="f2bff024b9c29cdb" providerId="LiveId" clId="{C2822B15-CA49-4D60-986A-5539E55262AF}" dt="2023-03-20T15:29:27.832" v="2713"/>
        <pc:sldMkLst>
          <pc:docMk/>
          <pc:sldMk cId="512374162" sldId="296"/>
        </pc:sldMkLst>
      </pc:sldChg>
      <pc:sldChg chg="addSp delSp modSp add del mod modAnim">
        <pc:chgData name="Irena Reifová" userId="f2bff024b9c29cdb" providerId="LiveId" clId="{C2822B15-CA49-4D60-986A-5539E55262AF}" dt="2023-03-20T14:01:05.832" v="783" actId="47"/>
        <pc:sldMkLst>
          <pc:docMk/>
          <pc:sldMk cId="2950226080" sldId="296"/>
        </pc:sldMkLst>
      </pc:sldChg>
      <pc:sldChg chg="del">
        <pc:chgData name="Irena Reifová" userId="f2bff024b9c29cdb" providerId="LiveId" clId="{C2822B15-CA49-4D60-986A-5539E55262AF}" dt="2023-03-20T12:54:21.103" v="141" actId="47"/>
        <pc:sldMkLst>
          <pc:docMk/>
          <pc:sldMk cId="3676380657" sldId="296"/>
        </pc:sldMkLst>
      </pc:sldChg>
      <pc:sldChg chg="del">
        <pc:chgData name="Irena Reifová" userId="f2bff024b9c29cdb" providerId="LiveId" clId="{C2822B15-CA49-4D60-986A-5539E55262AF}" dt="2023-03-20T12:54:25.267" v="142" actId="47"/>
        <pc:sldMkLst>
          <pc:docMk/>
          <pc:sldMk cId="199095762" sldId="297"/>
        </pc:sldMkLst>
      </pc:sldChg>
      <pc:sldChg chg="modSp add mod setBg">
        <pc:chgData name="Irena Reifová" userId="f2bff024b9c29cdb" providerId="LiveId" clId="{C2822B15-CA49-4D60-986A-5539E55262AF}" dt="2023-03-20T15:00:22.029" v="2026" actId="12"/>
        <pc:sldMkLst>
          <pc:docMk/>
          <pc:sldMk cId="1185979842" sldId="297"/>
        </pc:sldMkLst>
      </pc:sldChg>
      <pc:sldChg chg="addSp delSp modSp add mod ord setBg">
        <pc:chgData name="Irena Reifová" userId="f2bff024b9c29cdb" providerId="LiveId" clId="{C2822B15-CA49-4D60-986A-5539E55262AF}" dt="2024-03-26T15:43:41.047" v="5976" actId="20577"/>
        <pc:sldMkLst>
          <pc:docMk/>
          <pc:sldMk cId="578503253" sldId="298"/>
        </pc:sldMkLst>
      </pc:sldChg>
      <pc:sldChg chg="addSp delSp modSp add mod setBg">
        <pc:chgData name="Irena Reifová" userId="f2bff024b9c29cdb" providerId="LiveId" clId="{C2822B15-CA49-4D60-986A-5539E55262AF}" dt="2023-03-20T15:59:06.716" v="2918" actId="113"/>
        <pc:sldMkLst>
          <pc:docMk/>
          <pc:sldMk cId="3453160832" sldId="299"/>
        </pc:sldMkLst>
      </pc:sldChg>
      <pc:sldChg chg="addSp delSp modSp add mod setBg">
        <pc:chgData name="Irena Reifová" userId="f2bff024b9c29cdb" providerId="LiveId" clId="{C2822B15-CA49-4D60-986A-5539E55262AF}" dt="2023-03-20T16:11:54.713" v="3682" actId="12"/>
        <pc:sldMkLst>
          <pc:docMk/>
          <pc:sldMk cId="2293839866" sldId="300"/>
        </pc:sldMkLst>
      </pc:sldChg>
      <pc:sldChg chg="addSp delSp modSp add mod setBg">
        <pc:chgData name="Irena Reifová" userId="f2bff024b9c29cdb" providerId="LiveId" clId="{C2822B15-CA49-4D60-986A-5539E55262AF}" dt="2023-03-20T16:29:27.444" v="4187" actId="208"/>
        <pc:sldMkLst>
          <pc:docMk/>
          <pc:sldMk cId="221034129" sldId="301"/>
        </pc:sldMkLst>
      </pc:sldChg>
      <pc:sldChg chg="delSp modSp add mod setBg">
        <pc:chgData name="Irena Reifová" userId="f2bff024b9c29cdb" providerId="LiveId" clId="{C2822B15-CA49-4D60-986A-5539E55262AF}" dt="2023-03-20T16:54:12.991" v="5015" actId="12"/>
        <pc:sldMkLst>
          <pc:docMk/>
          <pc:sldMk cId="2460851038" sldId="302"/>
        </pc:sldMkLst>
      </pc:sldChg>
      <pc:sldChg chg="addSp modSp add mod setBg">
        <pc:chgData name="Irena Reifová" userId="f2bff024b9c29cdb" providerId="LiveId" clId="{C2822B15-CA49-4D60-986A-5539E55262AF}" dt="2023-03-20T16:57:54.206" v="5165" actId="12"/>
        <pc:sldMkLst>
          <pc:docMk/>
          <pc:sldMk cId="2754640056" sldId="303"/>
        </pc:sldMkLst>
      </pc:sldChg>
      <pc:sldChg chg="modSp add mod setBg">
        <pc:chgData name="Irena Reifová" userId="f2bff024b9c29cdb" providerId="LiveId" clId="{C2822B15-CA49-4D60-986A-5539E55262AF}" dt="2023-03-20T17:07:21.675" v="5574" actId="12"/>
        <pc:sldMkLst>
          <pc:docMk/>
          <pc:sldMk cId="1927247687" sldId="304"/>
        </pc:sldMkLst>
      </pc:sldChg>
      <pc:sldChg chg="addSp delSp modSp add mod setBg">
        <pc:chgData name="Irena Reifová" userId="f2bff024b9c29cdb" providerId="LiveId" clId="{C2822B15-CA49-4D60-986A-5539E55262AF}" dt="2023-03-20T17:20:50.409" v="5939" actId="20577"/>
        <pc:sldMkLst>
          <pc:docMk/>
          <pc:sldMk cId="1076277046" sldId="305"/>
        </pc:sldMkLst>
      </pc:sldChg>
      <pc:sldChg chg="addSp new mod">
        <pc:chgData name="Irena Reifová" userId="f2bff024b9c29cdb" providerId="LiveId" clId="{C2822B15-CA49-4D60-986A-5539E55262AF}" dt="2023-03-20T16:51:02.076" v="5008" actId="22"/>
        <pc:sldMkLst>
          <pc:docMk/>
          <pc:sldMk cId="2247726130" sldId="306"/>
        </pc:sldMkLst>
      </pc:sldChg>
      <pc:sldChg chg="add del setBg">
        <pc:chgData name="Irena Reifová" userId="f2bff024b9c29cdb" providerId="LiveId" clId="{C2822B15-CA49-4D60-986A-5539E55262AF}" dt="2023-03-20T16:40:06.867" v="4501" actId="47"/>
        <pc:sldMkLst>
          <pc:docMk/>
          <pc:sldMk cId="3882573977" sldId="306"/>
        </pc:sldMkLst>
      </pc:sldChg>
      <pc:sldChg chg="addSp modSp new mod modClrScheme chgLayout">
        <pc:chgData name="Irena Reifová" userId="f2bff024b9c29cdb" providerId="LiveId" clId="{C2822B15-CA49-4D60-986A-5539E55262AF}" dt="2023-03-20T16:53:45.952" v="5013" actId="962"/>
        <pc:sldMkLst>
          <pc:docMk/>
          <pc:sldMk cId="1706891931" sldId="307"/>
        </pc:sldMkLst>
      </pc:sldChg>
      <pc:sldChg chg="addSp delSp modSp new mod modClrScheme chgLayout">
        <pc:chgData name="Irena Reifová" userId="f2bff024b9c29cdb" providerId="LiveId" clId="{C2822B15-CA49-4D60-986A-5539E55262AF}" dt="2023-03-20T17:02:17.579" v="5170" actId="22"/>
        <pc:sldMkLst>
          <pc:docMk/>
          <pc:sldMk cId="2389800872" sldId="308"/>
        </pc:sldMkLst>
      </pc:sldChg>
    </pc:docChg>
  </pc:docChgLst>
  <pc:docChgLst>
    <pc:chgData name="Irena Reifová" userId="f2bff024b9c29cdb" providerId="LiveId" clId="{A511CDA2-A612-477C-ADD9-B858D7D02516}"/>
    <pc:docChg chg="undo custSel addSld delSld modSld modSection">
      <pc:chgData name="Irena Reifová" userId="f2bff024b9c29cdb" providerId="LiveId" clId="{A511CDA2-A612-477C-ADD9-B858D7D02516}" dt="2025-03-25T14:34:04.779" v="41" actId="1076"/>
      <pc:docMkLst>
        <pc:docMk/>
      </pc:docMkLst>
      <pc:sldChg chg="addSp delSp modSp add del mod">
        <pc:chgData name="Irena Reifová" userId="f2bff024b9c29cdb" providerId="LiveId" clId="{A511CDA2-A612-477C-ADD9-B858D7D02516}" dt="2025-03-18T14:44:42.462" v="23" actId="1076"/>
        <pc:sldMkLst>
          <pc:docMk/>
          <pc:sldMk cId="386067450" sldId="281"/>
        </pc:sldMkLst>
        <pc:picChg chg="add mod">
          <ac:chgData name="Irena Reifová" userId="f2bff024b9c29cdb" providerId="LiveId" clId="{A511CDA2-A612-477C-ADD9-B858D7D02516}" dt="2025-03-18T14:44:42.462" v="23" actId="1076"/>
          <ac:picMkLst>
            <pc:docMk/>
            <pc:sldMk cId="386067450" sldId="281"/>
            <ac:picMk id="4" creationId="{33FCA1AE-5374-0E62-207B-AD1C68BDEB1D}"/>
          </ac:picMkLst>
        </pc:picChg>
      </pc:sldChg>
      <pc:sldChg chg="addSp delSp modSp mod">
        <pc:chgData name="Irena Reifová" userId="f2bff024b9c29cdb" providerId="LiveId" clId="{A511CDA2-A612-477C-ADD9-B858D7D02516}" dt="2025-03-25T14:34:04.779" v="41" actId="1076"/>
        <pc:sldMkLst>
          <pc:docMk/>
          <pc:sldMk cId="1285877450" sldId="285"/>
        </pc:sldMkLst>
        <pc:spChg chg="mod">
          <ac:chgData name="Irena Reifová" userId="f2bff024b9c29cdb" providerId="LiveId" clId="{A511CDA2-A612-477C-ADD9-B858D7D02516}" dt="2025-03-18T14:46:07.441" v="27" actId="20577"/>
          <ac:spMkLst>
            <pc:docMk/>
            <pc:sldMk cId="1285877450" sldId="285"/>
            <ac:spMk id="2" creationId="{FCE2D124-F217-43AC-BD57-B2378E3E096F}"/>
          </ac:spMkLst>
        </pc:spChg>
        <pc:spChg chg="mod">
          <ac:chgData name="Irena Reifová" userId="f2bff024b9c29cdb" providerId="LiveId" clId="{A511CDA2-A612-477C-ADD9-B858D7D02516}" dt="2025-03-25T14:34:04.779" v="41" actId="1076"/>
          <ac:spMkLst>
            <pc:docMk/>
            <pc:sldMk cId="1285877450" sldId="285"/>
            <ac:spMk id="6" creationId="{9AF89D75-4872-8842-799D-8EDC91C5A11E}"/>
          </ac:spMkLst>
        </pc:spChg>
        <pc:picChg chg="add mod">
          <ac:chgData name="Irena Reifová" userId="f2bff024b9c29cdb" providerId="LiveId" clId="{A511CDA2-A612-477C-ADD9-B858D7D02516}" dt="2025-03-18T14:44:31.637" v="18" actId="1076"/>
          <ac:picMkLst>
            <pc:docMk/>
            <pc:sldMk cId="1285877450" sldId="285"/>
            <ac:picMk id="4" creationId="{F6C125C1-576A-8636-1CC9-F893566EA4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2B42F-BC32-407B-8748-CA9A69EA2943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A2C5DA6-7772-4717-A9F4-73156D6789C8}">
      <dgm:prSet phldrT="[Text]"/>
      <dgm:spPr/>
      <dgm:t>
        <a:bodyPr/>
        <a:lstStyle/>
        <a:p>
          <a:r>
            <a:rPr lang="cs-CZ" b="1" dirty="0"/>
            <a:t>Dynamika významu</a:t>
          </a:r>
        </a:p>
      </dgm:t>
    </dgm:pt>
    <dgm:pt modelId="{6097AAE8-7FC1-4D3B-8470-77216173AE13}" type="parTrans" cxnId="{05A57403-07E6-4B47-907A-A3F970D9E8DB}">
      <dgm:prSet/>
      <dgm:spPr/>
      <dgm:t>
        <a:bodyPr/>
        <a:lstStyle/>
        <a:p>
          <a:endParaRPr lang="cs-CZ"/>
        </a:p>
      </dgm:t>
    </dgm:pt>
    <dgm:pt modelId="{0E07EED8-A6D4-47E0-A5EF-0E9BBC94E926}" type="sibTrans" cxnId="{05A57403-07E6-4B47-907A-A3F970D9E8DB}">
      <dgm:prSet/>
      <dgm:spPr/>
      <dgm:t>
        <a:bodyPr/>
        <a:lstStyle/>
        <a:p>
          <a:endParaRPr lang="cs-CZ"/>
        </a:p>
      </dgm:t>
    </dgm:pt>
    <dgm:pt modelId="{872F5E13-C6AC-4CAE-8299-1CF7C3E56F96}">
      <dgm:prSet phldrT="[Text]"/>
      <dgm:spPr/>
      <dgm:t>
        <a:bodyPr/>
        <a:lstStyle/>
        <a:p>
          <a:r>
            <a:rPr lang="cs-CZ" b="1" dirty="0"/>
            <a:t>Diverzita perspektiv</a:t>
          </a:r>
        </a:p>
      </dgm:t>
    </dgm:pt>
    <dgm:pt modelId="{9B8EFF86-F4D8-4EBE-A59D-5D8CB9241844}" type="parTrans" cxnId="{127AEEAF-5F9E-462B-958E-1B7F4ED1C2D2}">
      <dgm:prSet/>
      <dgm:spPr/>
      <dgm:t>
        <a:bodyPr/>
        <a:lstStyle/>
        <a:p>
          <a:endParaRPr lang="cs-CZ"/>
        </a:p>
      </dgm:t>
    </dgm:pt>
    <dgm:pt modelId="{036C2D3F-FE33-4CB6-B86C-A195B27493EE}" type="sibTrans" cxnId="{127AEEAF-5F9E-462B-958E-1B7F4ED1C2D2}">
      <dgm:prSet/>
      <dgm:spPr/>
      <dgm:t>
        <a:bodyPr/>
        <a:lstStyle/>
        <a:p>
          <a:endParaRPr lang="cs-CZ"/>
        </a:p>
      </dgm:t>
    </dgm:pt>
    <dgm:pt modelId="{09534C10-456B-48F6-A73B-A213F0D0808A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 málo zmapovaná témata</a:t>
          </a:r>
        </a:p>
      </dgm:t>
    </dgm:pt>
    <dgm:pt modelId="{3D3A7338-8BF1-47A2-98CF-56AD0D51DA4F}" type="parTrans" cxnId="{DA83FED0-1C5D-4703-8F11-2484AC6A3056}">
      <dgm:prSet/>
      <dgm:spPr/>
      <dgm:t>
        <a:bodyPr/>
        <a:lstStyle/>
        <a:p>
          <a:endParaRPr lang="cs-CZ"/>
        </a:p>
      </dgm:t>
    </dgm:pt>
    <dgm:pt modelId="{F683CABC-20DE-49F4-BBE6-CA02AFB53962}" type="sibTrans" cxnId="{DA83FED0-1C5D-4703-8F11-2484AC6A3056}">
      <dgm:prSet/>
      <dgm:spPr/>
      <dgm:t>
        <a:bodyPr/>
        <a:lstStyle/>
        <a:p>
          <a:endParaRPr lang="cs-CZ"/>
        </a:p>
      </dgm:t>
    </dgm:pt>
    <dgm:pt modelId="{7DD798B9-A078-43A9-A378-CB3ACCBAA84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Nejen významy, ale i mechanismus jejich vzniku</a:t>
          </a:r>
        </a:p>
      </dgm:t>
    </dgm:pt>
    <dgm:pt modelId="{6A4E3D0D-3627-4D04-9A31-78E37E3E4BC3}" type="sibTrans" cxnId="{AB1A6161-9AE5-4E4B-96C1-EAE656F0D06F}">
      <dgm:prSet/>
      <dgm:spPr/>
      <dgm:t>
        <a:bodyPr/>
        <a:lstStyle/>
        <a:p>
          <a:endParaRPr lang="cs-CZ"/>
        </a:p>
      </dgm:t>
    </dgm:pt>
    <dgm:pt modelId="{0AD185B6-95CA-41E5-94A2-CB0509D3DB9F}" type="parTrans" cxnId="{AB1A6161-9AE5-4E4B-96C1-EAE656F0D06F}">
      <dgm:prSet/>
      <dgm:spPr/>
      <dgm:t>
        <a:bodyPr/>
        <a:lstStyle/>
        <a:p>
          <a:endParaRPr lang="cs-CZ"/>
        </a:p>
      </dgm:t>
    </dgm:pt>
    <dgm:pt modelId="{0B19D7E1-CF9E-4C58-809D-89C6063A534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Rozvíjení, vyjednávání, obhajování, zpochybňování</a:t>
          </a:r>
        </a:p>
      </dgm:t>
    </dgm:pt>
    <dgm:pt modelId="{0A10B399-B3D6-4B53-8C8A-F7A36EB0C38D}" type="sibTrans" cxnId="{B92A3DF3-CBE3-4B30-98F8-42A215FA53ED}">
      <dgm:prSet/>
      <dgm:spPr/>
      <dgm:t>
        <a:bodyPr/>
        <a:lstStyle/>
        <a:p>
          <a:endParaRPr lang="cs-CZ"/>
        </a:p>
      </dgm:t>
    </dgm:pt>
    <dgm:pt modelId="{188434E2-AB39-4E7C-9469-C855777EA0EA}" type="parTrans" cxnId="{B92A3DF3-CBE3-4B30-98F8-42A215FA53ED}">
      <dgm:prSet/>
      <dgm:spPr/>
      <dgm:t>
        <a:bodyPr/>
        <a:lstStyle/>
        <a:p>
          <a:endParaRPr lang="cs-CZ"/>
        </a:p>
      </dgm:t>
    </dgm:pt>
    <dgm:pt modelId="{723D8104-923B-4CC5-9E59-C48153DCF86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Rychlý způsob, jak zmapovat škálu různých přístupů/perspektiv</a:t>
          </a:r>
        </a:p>
      </dgm:t>
    </dgm:pt>
    <dgm:pt modelId="{D03901C4-A20A-4E70-BA54-62288AA855BC}" type="parTrans" cxnId="{AD1CDFC2-64D1-4362-9E60-5B62D6861CD1}">
      <dgm:prSet/>
      <dgm:spPr/>
      <dgm:t>
        <a:bodyPr/>
        <a:lstStyle/>
        <a:p>
          <a:endParaRPr lang="cs-CZ"/>
        </a:p>
      </dgm:t>
    </dgm:pt>
    <dgm:pt modelId="{EA7005BC-9D13-4293-816A-9B5F76743537}" type="sibTrans" cxnId="{AD1CDFC2-64D1-4362-9E60-5B62D6861CD1}">
      <dgm:prSet/>
      <dgm:spPr/>
      <dgm:t>
        <a:bodyPr/>
        <a:lstStyle/>
        <a:p>
          <a:endParaRPr lang="cs-CZ"/>
        </a:p>
      </dgm:t>
    </dgm:pt>
    <dgm:pt modelId="{66A8AA53-D177-4C5A-99F3-0550B40FB02F}" type="pres">
      <dgm:prSet presAssocID="{2CC2B42F-BC32-407B-8748-CA9A69EA2943}" presName="Name0" presStyleCnt="0">
        <dgm:presLayoutVars>
          <dgm:dir/>
          <dgm:animLvl val="lvl"/>
          <dgm:resizeHandles val="exact"/>
        </dgm:presLayoutVars>
      </dgm:prSet>
      <dgm:spPr/>
    </dgm:pt>
    <dgm:pt modelId="{2C8F2FD5-B2B4-4D4B-8F2D-37A64930025F}" type="pres">
      <dgm:prSet presAssocID="{AA2C5DA6-7772-4717-A9F4-73156D6789C8}" presName="composite" presStyleCnt="0"/>
      <dgm:spPr/>
    </dgm:pt>
    <dgm:pt modelId="{4EEAA54F-3839-40B1-86B8-E4F2DA0709B6}" type="pres">
      <dgm:prSet presAssocID="{AA2C5DA6-7772-4717-A9F4-73156D6789C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50FFCF8-A18E-4A99-B274-793B02F9541D}" type="pres">
      <dgm:prSet presAssocID="{AA2C5DA6-7772-4717-A9F4-73156D6789C8}" presName="desTx" presStyleLbl="alignAccFollowNode1" presStyleIdx="0" presStyleCnt="2">
        <dgm:presLayoutVars>
          <dgm:bulletEnabled val="1"/>
        </dgm:presLayoutVars>
      </dgm:prSet>
      <dgm:spPr/>
    </dgm:pt>
    <dgm:pt modelId="{6055B851-8CE4-4B6B-B54C-6D41C5ADDE3B}" type="pres">
      <dgm:prSet presAssocID="{0E07EED8-A6D4-47E0-A5EF-0E9BBC94E926}" presName="space" presStyleCnt="0"/>
      <dgm:spPr/>
    </dgm:pt>
    <dgm:pt modelId="{F6CC5D9A-14D9-4955-8A84-9F3BB34C79CB}" type="pres">
      <dgm:prSet presAssocID="{872F5E13-C6AC-4CAE-8299-1CF7C3E56F96}" presName="composite" presStyleCnt="0"/>
      <dgm:spPr/>
    </dgm:pt>
    <dgm:pt modelId="{5DDA5CC1-DA3E-4056-8305-697B72F21418}" type="pres">
      <dgm:prSet presAssocID="{872F5E13-C6AC-4CAE-8299-1CF7C3E56F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633EE97-7203-4E3D-9E2F-613AA0C87FE5}" type="pres">
      <dgm:prSet presAssocID="{872F5E13-C6AC-4CAE-8299-1CF7C3E56F96}" presName="desTx" presStyleLbl="alignAccFollowNode1" presStyleIdx="1" presStyleCnt="2" custLinFactNeighborX="503" custLinFactNeighborY="880">
        <dgm:presLayoutVars>
          <dgm:bulletEnabled val="1"/>
        </dgm:presLayoutVars>
      </dgm:prSet>
      <dgm:spPr/>
    </dgm:pt>
  </dgm:ptLst>
  <dgm:cxnLst>
    <dgm:cxn modelId="{05A57403-07E6-4B47-907A-A3F970D9E8DB}" srcId="{2CC2B42F-BC32-407B-8748-CA9A69EA2943}" destId="{AA2C5DA6-7772-4717-A9F4-73156D6789C8}" srcOrd="0" destOrd="0" parTransId="{6097AAE8-7FC1-4D3B-8470-77216173AE13}" sibTransId="{0E07EED8-A6D4-47E0-A5EF-0E9BBC94E926}"/>
    <dgm:cxn modelId="{AB1A6161-9AE5-4E4B-96C1-EAE656F0D06F}" srcId="{AA2C5DA6-7772-4717-A9F4-73156D6789C8}" destId="{7DD798B9-A078-43A9-A378-CB3ACCBAA84F}" srcOrd="0" destOrd="0" parTransId="{0AD185B6-95CA-41E5-94A2-CB0509D3DB9F}" sibTransId="{6A4E3D0D-3627-4D04-9A31-78E37E3E4BC3}"/>
    <dgm:cxn modelId="{79461D4B-A004-4BD8-9E6D-4BD48E2F5B64}" type="presOf" srcId="{872F5E13-C6AC-4CAE-8299-1CF7C3E56F96}" destId="{5DDA5CC1-DA3E-4056-8305-697B72F21418}" srcOrd="0" destOrd="0" presId="urn:microsoft.com/office/officeart/2005/8/layout/hList1"/>
    <dgm:cxn modelId="{C264ED70-3936-40A2-8B42-094311801296}" type="presOf" srcId="{09534C10-456B-48F6-A73B-A213F0D0808A}" destId="{F633EE97-7203-4E3D-9E2F-613AA0C87FE5}" srcOrd="0" destOrd="0" presId="urn:microsoft.com/office/officeart/2005/8/layout/hList1"/>
    <dgm:cxn modelId="{E4538659-C0FE-4347-B1B3-5C04B7CB46B8}" type="presOf" srcId="{0B19D7E1-CF9E-4C58-809D-89C6063A534C}" destId="{650FFCF8-A18E-4A99-B274-793B02F9541D}" srcOrd="0" destOrd="1" presId="urn:microsoft.com/office/officeart/2005/8/layout/hList1"/>
    <dgm:cxn modelId="{A3F99F9F-07AB-4EF7-BD68-74DAE9B997BA}" type="presOf" srcId="{AA2C5DA6-7772-4717-A9F4-73156D6789C8}" destId="{4EEAA54F-3839-40B1-86B8-E4F2DA0709B6}" srcOrd="0" destOrd="0" presId="urn:microsoft.com/office/officeart/2005/8/layout/hList1"/>
    <dgm:cxn modelId="{9C393DA0-555A-465A-8537-AB6C11C9E0A2}" type="presOf" srcId="{723D8104-923B-4CC5-9E59-C48153DCF862}" destId="{F633EE97-7203-4E3D-9E2F-613AA0C87FE5}" srcOrd="0" destOrd="1" presId="urn:microsoft.com/office/officeart/2005/8/layout/hList1"/>
    <dgm:cxn modelId="{127AEEAF-5F9E-462B-958E-1B7F4ED1C2D2}" srcId="{2CC2B42F-BC32-407B-8748-CA9A69EA2943}" destId="{872F5E13-C6AC-4CAE-8299-1CF7C3E56F96}" srcOrd="1" destOrd="0" parTransId="{9B8EFF86-F4D8-4EBE-A59D-5D8CB9241844}" sibTransId="{036C2D3F-FE33-4CB6-B86C-A195B27493EE}"/>
    <dgm:cxn modelId="{AD1CDFC2-64D1-4362-9E60-5B62D6861CD1}" srcId="{872F5E13-C6AC-4CAE-8299-1CF7C3E56F96}" destId="{723D8104-923B-4CC5-9E59-C48153DCF862}" srcOrd="1" destOrd="0" parTransId="{D03901C4-A20A-4E70-BA54-62288AA855BC}" sibTransId="{EA7005BC-9D13-4293-816A-9B5F76743537}"/>
    <dgm:cxn modelId="{DA83FED0-1C5D-4703-8F11-2484AC6A3056}" srcId="{872F5E13-C6AC-4CAE-8299-1CF7C3E56F96}" destId="{09534C10-456B-48F6-A73B-A213F0D0808A}" srcOrd="0" destOrd="0" parTransId="{3D3A7338-8BF1-47A2-98CF-56AD0D51DA4F}" sibTransId="{F683CABC-20DE-49F4-BBE6-CA02AFB53962}"/>
    <dgm:cxn modelId="{C06CD5E7-F7E4-4003-893F-D4A15522B86B}" type="presOf" srcId="{2CC2B42F-BC32-407B-8748-CA9A69EA2943}" destId="{66A8AA53-D177-4C5A-99F3-0550B40FB02F}" srcOrd="0" destOrd="0" presId="urn:microsoft.com/office/officeart/2005/8/layout/hList1"/>
    <dgm:cxn modelId="{B92A3DF3-CBE3-4B30-98F8-42A215FA53ED}" srcId="{AA2C5DA6-7772-4717-A9F4-73156D6789C8}" destId="{0B19D7E1-CF9E-4C58-809D-89C6063A534C}" srcOrd="1" destOrd="0" parTransId="{188434E2-AB39-4E7C-9469-C855777EA0EA}" sibTransId="{0A10B399-B3D6-4B53-8C8A-F7A36EB0C38D}"/>
    <dgm:cxn modelId="{9A7E4FF8-889F-4A29-BC13-51C358784803}" type="presOf" srcId="{7DD798B9-A078-43A9-A378-CB3ACCBAA84F}" destId="{650FFCF8-A18E-4A99-B274-793B02F9541D}" srcOrd="0" destOrd="0" presId="urn:microsoft.com/office/officeart/2005/8/layout/hList1"/>
    <dgm:cxn modelId="{C788DC3B-F2CD-4F56-9C4A-76E6C4202447}" type="presParOf" srcId="{66A8AA53-D177-4C5A-99F3-0550B40FB02F}" destId="{2C8F2FD5-B2B4-4D4B-8F2D-37A64930025F}" srcOrd="0" destOrd="0" presId="urn:microsoft.com/office/officeart/2005/8/layout/hList1"/>
    <dgm:cxn modelId="{E35FBC73-CA3F-410F-B92E-E1532B2AFA51}" type="presParOf" srcId="{2C8F2FD5-B2B4-4D4B-8F2D-37A64930025F}" destId="{4EEAA54F-3839-40B1-86B8-E4F2DA0709B6}" srcOrd="0" destOrd="0" presId="urn:microsoft.com/office/officeart/2005/8/layout/hList1"/>
    <dgm:cxn modelId="{BEE9D65F-ADC1-4B65-B96C-020EBF63CDE9}" type="presParOf" srcId="{2C8F2FD5-B2B4-4D4B-8F2D-37A64930025F}" destId="{650FFCF8-A18E-4A99-B274-793B02F9541D}" srcOrd="1" destOrd="0" presId="urn:microsoft.com/office/officeart/2005/8/layout/hList1"/>
    <dgm:cxn modelId="{15073B70-8308-4B2B-B063-1651D658138F}" type="presParOf" srcId="{66A8AA53-D177-4C5A-99F3-0550B40FB02F}" destId="{6055B851-8CE4-4B6B-B54C-6D41C5ADDE3B}" srcOrd="1" destOrd="0" presId="urn:microsoft.com/office/officeart/2005/8/layout/hList1"/>
    <dgm:cxn modelId="{0281FFD4-2721-4F9B-ABC0-E5F678D7AA16}" type="presParOf" srcId="{66A8AA53-D177-4C5A-99F3-0550B40FB02F}" destId="{F6CC5D9A-14D9-4955-8A84-9F3BB34C79CB}" srcOrd="2" destOrd="0" presId="urn:microsoft.com/office/officeart/2005/8/layout/hList1"/>
    <dgm:cxn modelId="{219768F2-D2E0-407C-8BDE-1CC196EC5024}" type="presParOf" srcId="{F6CC5D9A-14D9-4955-8A84-9F3BB34C79CB}" destId="{5DDA5CC1-DA3E-4056-8305-697B72F21418}" srcOrd="0" destOrd="0" presId="urn:microsoft.com/office/officeart/2005/8/layout/hList1"/>
    <dgm:cxn modelId="{F9203DCA-76BF-4199-B4DE-4F5C5F871E30}" type="presParOf" srcId="{F6CC5D9A-14D9-4955-8A84-9F3BB34C79CB}" destId="{F633EE97-7203-4E3D-9E2F-613AA0C87F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A54F-3839-40B1-86B8-E4F2DA0709B6}">
      <dsp:nvSpPr>
        <dsp:cNvPr id="0" name=""/>
        <dsp:cNvSpPr/>
      </dsp:nvSpPr>
      <dsp:spPr>
        <a:xfrm>
          <a:off x="40" y="187064"/>
          <a:ext cx="3908032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Dynamika významu</a:t>
          </a:r>
        </a:p>
      </dsp:txBody>
      <dsp:txXfrm>
        <a:off x="40" y="187064"/>
        <a:ext cx="3908032" cy="633600"/>
      </dsp:txXfrm>
    </dsp:sp>
    <dsp:sp modelId="{650FFCF8-A18E-4A99-B274-793B02F9541D}">
      <dsp:nvSpPr>
        <dsp:cNvPr id="0" name=""/>
        <dsp:cNvSpPr/>
      </dsp:nvSpPr>
      <dsp:spPr>
        <a:xfrm>
          <a:off x="40" y="820664"/>
          <a:ext cx="3908032" cy="16003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/>
              </a:solidFill>
            </a:rPr>
            <a:t>Nejen významy, ale i mechanismus jejich vzniku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/>
              </a:solidFill>
            </a:rPr>
            <a:t>Rozvíjení, vyjednávání, obhajování, zpochybňování</a:t>
          </a:r>
        </a:p>
      </dsp:txBody>
      <dsp:txXfrm>
        <a:off x="40" y="820664"/>
        <a:ext cx="3908032" cy="1600335"/>
      </dsp:txXfrm>
    </dsp:sp>
    <dsp:sp modelId="{5DDA5CC1-DA3E-4056-8305-697B72F21418}">
      <dsp:nvSpPr>
        <dsp:cNvPr id="0" name=""/>
        <dsp:cNvSpPr/>
      </dsp:nvSpPr>
      <dsp:spPr>
        <a:xfrm>
          <a:off x="4455198" y="187064"/>
          <a:ext cx="3908032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Diverzita perspektiv</a:t>
          </a:r>
        </a:p>
      </dsp:txBody>
      <dsp:txXfrm>
        <a:off x="4455198" y="187064"/>
        <a:ext cx="3908032" cy="633600"/>
      </dsp:txXfrm>
    </dsp:sp>
    <dsp:sp modelId="{F633EE97-7203-4E3D-9E2F-613AA0C87FE5}">
      <dsp:nvSpPr>
        <dsp:cNvPr id="0" name=""/>
        <dsp:cNvSpPr/>
      </dsp:nvSpPr>
      <dsp:spPr>
        <a:xfrm>
          <a:off x="4455239" y="834747"/>
          <a:ext cx="3908032" cy="16003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/>
              </a:solidFill>
            </a:rPr>
            <a:t>Pro málo zmapovaná témata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/>
              </a:solidFill>
            </a:rPr>
            <a:t>Rychlý způsob, jak zmapovat škálu různých přístupů/perspektiv</a:t>
          </a:r>
        </a:p>
      </dsp:txBody>
      <dsp:txXfrm>
        <a:off x="4455239" y="834747"/>
        <a:ext cx="3908032" cy="1600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301A-DBEF-4560-8BEC-9F1C4C191C3D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97366-E257-415A-B235-2FF8794A6F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97366-E257-415A-B235-2FF8794A6FD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Metody výzkumu II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kvalitativní</a:t>
            </a:r>
            <a:b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výzkum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PhDr. Irena Reifová, PhD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Mgr. Hana Řičicová</a:t>
            </a:r>
            <a:br>
              <a:rPr lang="cs-CZ" sz="2400">
                <a:solidFill>
                  <a:schemeClr val="bg1"/>
                </a:solidFill>
              </a:rPr>
            </a:br>
            <a:r>
              <a:rPr lang="cs-CZ" sz="2400">
                <a:solidFill>
                  <a:schemeClr val="bg1"/>
                </a:solidFill>
              </a:rPr>
              <a:t>LS2024/2025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AF89D75-4872-8842-799D-8EDC91C5A11E}"/>
              </a:ext>
            </a:extLst>
          </p:cNvPr>
          <p:cNvSpPr/>
          <p:nvPr/>
        </p:nvSpPr>
        <p:spPr>
          <a:xfrm>
            <a:off x="4396906" y="5013176"/>
            <a:ext cx="1687262" cy="3600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Zdroj: Skupina 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C125C1-576A-8636-1CC9-F893566E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06" y="908720"/>
            <a:ext cx="3970295" cy="39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</a:t>
            </a:r>
            <a:r>
              <a:rPr lang="cs-CZ" sz="4000" b="1" dirty="0" err="1"/>
              <a:t>focus</a:t>
            </a:r>
            <a:r>
              <a:rPr lang="cs-CZ" sz="4000" b="1" dirty="0"/>
              <a:t> </a:t>
            </a:r>
            <a:r>
              <a:rPr lang="cs-CZ" sz="4000" b="1" dirty="0" err="1"/>
              <a:t>groups</a:t>
            </a:r>
            <a:endParaRPr lang="cs-CZ" sz="4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A10B69-303B-5150-4FAC-B925A887A091}"/>
              </a:ext>
            </a:extLst>
          </p:cNvPr>
          <p:cNvSpPr txBox="1"/>
          <p:nvPr/>
        </p:nvSpPr>
        <p:spPr>
          <a:xfrm>
            <a:off x="2699792" y="836712"/>
            <a:ext cx="36354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účel použití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587B0C3-E5FA-7CBB-2505-6ADDAC419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991478"/>
              </p:ext>
            </p:extLst>
          </p:nvPr>
        </p:nvGraphicFramePr>
        <p:xfrm>
          <a:off x="457200" y="1700808"/>
          <a:ext cx="83632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1B4954-1F9F-AD8F-9D25-3D0066B0BA8E}"/>
              </a:ext>
            </a:extLst>
          </p:cNvPr>
          <p:cNvSpPr txBox="1"/>
          <p:nvPr/>
        </p:nvSpPr>
        <p:spPr>
          <a:xfrm>
            <a:off x="457200" y="4581128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Citlivé populace (</a:t>
            </a:r>
            <a:r>
              <a:rPr lang="cs-CZ" sz="2400" dirty="0" err="1"/>
              <a:t>across</a:t>
            </a:r>
            <a:r>
              <a:rPr lang="cs-CZ" sz="2400" dirty="0"/>
              <a:t> diference) – skupina lidí se stejnou identitou je oporou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Akční výzkum – skupina může být v praxi nositelem kýžené změny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Nevhodné pro: získání detailních osobních výpovědí, témata s vysokou mírou konfliktnosti</a:t>
            </a:r>
          </a:p>
        </p:txBody>
      </p:sp>
    </p:spTree>
    <p:extLst>
      <p:ext uri="{BB962C8B-B14F-4D97-AF65-F5344CB8AC3E}">
        <p14:creationId xmlns:p14="http://schemas.microsoft.com/office/powerpoint/2010/main" val="22938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</a:t>
            </a:r>
            <a:r>
              <a:rPr lang="cs-CZ" sz="4000" b="1" dirty="0" err="1"/>
              <a:t>focus</a:t>
            </a:r>
            <a:r>
              <a:rPr lang="cs-CZ" sz="4000" b="1" dirty="0"/>
              <a:t> </a:t>
            </a:r>
            <a:r>
              <a:rPr lang="cs-CZ" sz="4000" b="1" dirty="0" err="1"/>
              <a:t>groups</a:t>
            </a:r>
            <a:endParaRPr lang="cs-CZ" sz="4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err="1"/>
              <a:t>Topic</a:t>
            </a:r>
            <a:r>
              <a:rPr lang="cs-CZ" sz="2400" dirty="0"/>
              <a:t> </a:t>
            </a:r>
            <a:r>
              <a:rPr lang="cs-CZ" sz="2400" dirty="0" err="1"/>
              <a:t>guide</a:t>
            </a:r>
            <a:r>
              <a:rPr lang="cs-CZ" sz="2400" dirty="0"/>
              <a:t> + artefakty (fotografie, video ukázky, předměty)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Skladba skupiny  - volba vždy na základě výzkumného problému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Heterogenní skupiny</a:t>
            </a:r>
          </a:p>
          <a:p>
            <a:pPr marL="0" indent="0">
              <a:buNone/>
            </a:pPr>
            <a:r>
              <a:rPr lang="cs-CZ" sz="2400" dirty="0"/>
              <a:t>Přílišná polarizace může vést </a:t>
            </a:r>
          </a:p>
          <a:p>
            <a:pPr marL="0" indent="0">
              <a:buNone/>
            </a:pPr>
            <a:r>
              <a:rPr lang="cs-CZ" sz="2400" dirty="0"/>
              <a:t>ke konfliktu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Homogenní skupiny</a:t>
            </a:r>
          </a:p>
          <a:p>
            <a:pPr marL="0" indent="0">
              <a:buNone/>
            </a:pPr>
            <a:r>
              <a:rPr lang="cs-CZ" sz="2400" dirty="0"/>
              <a:t>Sdílený základ pro diskusi x </a:t>
            </a:r>
          </a:p>
          <a:p>
            <a:pPr marL="0" indent="0">
              <a:buNone/>
            </a:pPr>
            <a:r>
              <a:rPr lang="cs-CZ" sz="2400" dirty="0"/>
              <a:t>omezuje produktivnost diskuse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8E184E-8612-0A6E-B110-6A43B7DF6B13}"/>
              </a:ext>
            </a:extLst>
          </p:cNvPr>
          <p:cNvSpPr txBox="1"/>
          <p:nvPr/>
        </p:nvSpPr>
        <p:spPr>
          <a:xfrm>
            <a:off x="2375965" y="911190"/>
            <a:ext cx="43555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nástroj sběru/provedení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E88E7CDB-3BBE-93A0-BC38-01FD7E2ED7F3}"/>
              </a:ext>
            </a:extLst>
          </p:cNvPr>
          <p:cNvSpPr/>
          <p:nvPr/>
        </p:nvSpPr>
        <p:spPr>
          <a:xfrm>
            <a:off x="4283968" y="5400509"/>
            <a:ext cx="440283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Počet</a:t>
            </a:r>
            <a:r>
              <a:rPr lang="cs-CZ" sz="2000" dirty="0">
                <a:solidFill>
                  <a:schemeClr val="tx1"/>
                </a:solidFill>
              </a:rPr>
              <a:t> – pravidlo saturace (více pro komparaci a při malém počtu členů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Velikost</a:t>
            </a:r>
            <a:r>
              <a:rPr lang="cs-CZ" sz="2000" dirty="0">
                <a:solidFill>
                  <a:schemeClr val="tx1"/>
                </a:solidFill>
              </a:rPr>
              <a:t> – obvykle 6 až 9 členů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38216AC-DE54-C4D2-87E6-0D6FBBAA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294710"/>
            <a:ext cx="2998829" cy="17979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dopis&#10;&#10;Popis byl vytvořen automaticky">
            <a:extLst>
              <a:ext uri="{FF2B5EF4-FFF2-40B4-BE49-F238E27FC236}">
                <a16:creationId xmlns:a16="http://schemas.microsoft.com/office/drawing/2014/main" id="{3F131A53-75B1-C8F9-28F0-95432F72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73704"/>
            <a:ext cx="8963025" cy="531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8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textuální</a:t>
            </a:r>
            <a:r>
              <a:rPr lang="cs-CZ" sz="4000" b="1" dirty="0"/>
              <a:t> data: </a:t>
            </a:r>
            <a:r>
              <a:rPr lang="cs-CZ" sz="4000" b="1" dirty="0" err="1"/>
              <a:t>preexistentní</a:t>
            </a:r>
            <a:endParaRPr lang="cs-CZ" sz="4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Charakteristika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Textová data existující nezávisle na výzkumníkovi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Účel použití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reprezentace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konstrukce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jevů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médiích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(x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percepce, porozumění, zkušenosti v případě interaktivních dat)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Nehodí se pro výzkum faktorů vlivu (vyvozování účinků médií z obsahu je hrubá metodologická chyba)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Nástroj sběru a provedení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speciální nástroj sběru dat není třeba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sociální sítě: software na data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scraping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 (např.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Crowdtangle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vzorek: všechny jednotky nebo selekce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1907704" y="782017"/>
            <a:ext cx="5599364" cy="58477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mediální obsahy, sociální sítě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8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cs-CZ" sz="4000" b="1" dirty="0" err="1"/>
              <a:t>textuální</a:t>
            </a:r>
            <a:r>
              <a:rPr lang="cs-CZ" sz="4000" b="1" dirty="0"/>
              <a:t> data: generovaná respondentem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43170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1907704" y="782017"/>
            <a:ext cx="5599364" cy="5847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kvalitativní šetření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D95B355-B527-813B-B525-6DF5BBE9789A}"/>
              </a:ext>
            </a:extLst>
          </p:cNvPr>
          <p:cNvSpPr txBox="1"/>
          <p:nvPr/>
        </p:nvSpPr>
        <p:spPr>
          <a:xfrm>
            <a:off x="395536" y="979612"/>
            <a:ext cx="842493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předem připravené otevřené otázky</a:t>
            </a:r>
          </a:p>
          <a:p>
            <a:pPr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respondenti na ně písemně odpovědí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(osobní předání, email, online formulář)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tázky musí být jednoduché a zcela jednoznačné – nelze dovysvětlit</a:t>
            </a:r>
          </a:p>
          <a:p>
            <a:pPr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Vhodné pro:</a:t>
            </a:r>
          </a:p>
          <a:p>
            <a:pPr marL="457200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citlivá témata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vyšší pocit anonymity a kontroly nad daty u respondenta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omparace výsledků : vysoká standardizace (stejné otázky pro všechny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46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cs-CZ" sz="4000" b="1" dirty="0" err="1"/>
              <a:t>textuální</a:t>
            </a:r>
            <a:r>
              <a:rPr lang="cs-CZ" sz="4000" b="1" dirty="0"/>
              <a:t> data: generovaná respondentem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620" y="665312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Účastníci jsou požádáni, aby po stanovenou delší dobu ve stanovených intervalech zapisovali myšlenky, zkušenosti, pocity, praktiky týkající se určitého tématu/jevu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Používá se při zkoumání každodennosti, zautomatizovaných, rutinních jevů, které nezůstávají v dlouhodobé paměti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Deníčky zaznamenávají myšlenky/aktivity v časové a prostorové blízkosti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události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Alternativa k technikám založeným na vybavování si z minulosti (paměť je reduktivní a selektivní, zpětná autocenzura, rekonstrukce událostí ve vzpomínkách…)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1907704" y="782017"/>
            <a:ext cx="5599364" cy="5847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deníčky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2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E7D43FF-6C34-3B66-96A7-314B9221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46" y="114276"/>
            <a:ext cx="4333907" cy="66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cs-CZ" sz="4000" b="1" dirty="0" err="1"/>
              <a:t>textuální</a:t>
            </a:r>
            <a:r>
              <a:rPr lang="cs-CZ" sz="4000" b="1" dirty="0"/>
              <a:t> data: generovaná respondentem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620" y="665312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Projektivní techniky – nepřímá cesta k tomu, co si participanti myslí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Participantovi je předložen výzkumníkem vytvořený začátek příběhu a je požádán o jeho dokončení.</a:t>
            </a:r>
          </a:p>
          <a:p>
            <a:pPr marL="0" indent="0">
              <a:spcAft>
                <a:spcPts val="8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 záměrně mnohoznačné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 jednoznačnost u šetření)</a:t>
            </a:r>
          </a:p>
          <a:p>
            <a:pPr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Zjišťování předpokladů,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čekávání, domněnek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participantů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B4DD17-363B-2AA9-970B-DBCBD4CE8362}"/>
              </a:ext>
            </a:extLst>
          </p:cNvPr>
          <p:cNvSpPr txBox="1"/>
          <p:nvPr/>
        </p:nvSpPr>
        <p:spPr>
          <a:xfrm>
            <a:off x="958406" y="764704"/>
            <a:ext cx="7227188" cy="5847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projektivní techniky/ kompletace příběhu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151E8C-6967-7A3A-BF79-D90BEF0A5E9E}"/>
              </a:ext>
            </a:extLst>
          </p:cNvPr>
          <p:cNvSpPr txBox="1"/>
          <p:nvPr/>
        </p:nvSpPr>
        <p:spPr>
          <a:xfrm>
            <a:off x="4572000" y="2931148"/>
            <a:ext cx="424847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/>
              <a:t>Očekávání diváků detektivních seriálů: </a:t>
            </a:r>
            <a:r>
              <a:rPr lang="cs-CZ" sz="2400" dirty="0"/>
              <a:t>dokončete děj epizody seriálu „Přízraky zla“.</a:t>
            </a:r>
          </a:p>
          <a:p>
            <a:endParaRPr lang="cs-CZ" dirty="0"/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75ED2B62-C64D-4877-80C7-D7C1BE4058D8}"/>
              </a:ext>
            </a:extLst>
          </p:cNvPr>
          <p:cNvSpPr/>
          <p:nvPr/>
        </p:nvSpPr>
        <p:spPr>
          <a:xfrm>
            <a:off x="3963091" y="4478620"/>
            <a:ext cx="5086599" cy="2379380"/>
          </a:xfrm>
          <a:prstGeom prst="cloudCallout">
            <a:avLst>
              <a:gd name="adj1" fmla="val -56149"/>
              <a:gd name="adj2" fmla="val 403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lese za městem bylo nalezeno mrtvé lidské tělo. Kriminalisté i patolog bez otálení vyrazili do akce. Když si proklestili cestu křovím až na místo činu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spatřili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…..“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2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Vzhůru do terénu:</a:t>
            </a:r>
            <a:b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sběr dat v kvalitativním</a:t>
            </a:r>
            <a:b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výzkumu</a:t>
            </a: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FCA1AE-5374-0E62-207B-AD1C68BD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073125"/>
            <a:ext cx="447677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/>
              <a:t>druhy dat v kvalitativním výzkumu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DC34203-B72F-DF10-D85A-4016C7AC6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254" y="861154"/>
            <a:ext cx="9285524" cy="598474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CF2C2F1D-FE4D-F6E9-E069-F9D815DBAF29}"/>
              </a:ext>
            </a:extLst>
          </p:cNvPr>
          <p:cNvSpPr/>
          <p:nvPr/>
        </p:nvSpPr>
        <p:spPr>
          <a:xfrm>
            <a:off x="3995936" y="1700808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rozhovory</a:t>
            </a:r>
          </a:p>
          <a:p>
            <a:pPr algn="ctr"/>
            <a:r>
              <a:rPr lang="cs-CZ" sz="2400" b="1" dirty="0" err="1">
                <a:solidFill>
                  <a:srgbClr val="C00000"/>
                </a:solidFill>
              </a:rPr>
              <a:t>focus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groups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887380-034E-4C5F-7102-CF50D52D98AB}"/>
              </a:ext>
            </a:extLst>
          </p:cNvPr>
          <p:cNvSpPr/>
          <p:nvPr/>
        </p:nvSpPr>
        <p:spPr>
          <a:xfrm>
            <a:off x="3995936" y="5228303"/>
            <a:ext cx="2655587" cy="108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C000"/>
              </a:solidFill>
            </a:endParaRP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mediální obsahy</a:t>
            </a: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sociální sítě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991392-E2F0-077C-A515-651A836B4355}"/>
              </a:ext>
            </a:extLst>
          </p:cNvPr>
          <p:cNvSpPr/>
          <p:nvPr/>
        </p:nvSpPr>
        <p:spPr>
          <a:xfrm>
            <a:off x="6651523" y="5395617"/>
            <a:ext cx="2538535" cy="120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kvalit. šetření</a:t>
            </a: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deníčky</a:t>
            </a: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projektivní tech.</a:t>
            </a:r>
          </a:p>
        </p:txBody>
      </p:sp>
    </p:spTree>
    <p:extLst>
      <p:ext uri="{BB962C8B-B14F-4D97-AF65-F5344CB8AC3E}">
        <p14:creationId xmlns:p14="http://schemas.microsoft.com/office/powerpoint/2010/main" val="1533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cs-CZ" b="1" dirty="0"/>
              <a:t>metody sběru dat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3819733-EC92-8777-1628-84F7F40A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0" r="15260" b="-2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cs-CZ" sz="2200" dirty="0"/>
              <a:t>U každé metody sběru dat: </a:t>
            </a:r>
          </a:p>
          <a:p>
            <a:pPr marL="85725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 dirty="0"/>
              <a:t>charakteristika</a:t>
            </a:r>
          </a:p>
          <a:p>
            <a:pPr marL="85725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 dirty="0"/>
              <a:t>účel použití</a:t>
            </a:r>
          </a:p>
          <a:p>
            <a:pPr marL="85725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 dirty="0"/>
              <a:t>nástroj sběru dat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cs-CZ" sz="2200" dirty="0"/>
              <a:t>a provedení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  <a:p>
            <a:pPr marL="0" indent="0">
              <a:lnSpc>
                <a:spcPct val="90000"/>
              </a:lnSpc>
              <a:buNone/>
            </a:pPr>
            <a:endParaRPr lang="cs-CZ" sz="220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A32F07F9-7A97-2154-BD01-1AF18F39D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032" y="2276872"/>
            <a:ext cx="3826768" cy="11521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just">
              <a:buNone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</a:rPr>
              <a:t>     Jak se data různých druhů sbírají/pořizují?</a:t>
            </a:r>
          </a:p>
        </p:txBody>
      </p:sp>
    </p:spTree>
    <p:extLst>
      <p:ext uri="{BB962C8B-B14F-4D97-AF65-F5344CB8AC3E}">
        <p14:creationId xmlns:p14="http://schemas.microsoft.com/office/powerpoint/2010/main" val="5123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rozhovory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Profesionální konverzace, jejímž cílem je přivést respondenta k tomu, aby svým vlastním jazykem na mluvil o svých zkušenostech a porozumění na téma stanovené výzkumníkem. (</a:t>
            </a:r>
            <a:r>
              <a:rPr lang="cs-CZ" sz="2400" dirty="0" err="1"/>
              <a:t>Kvale</a:t>
            </a:r>
            <a:r>
              <a:rPr lang="cs-CZ" sz="2400" dirty="0"/>
              <a:t>, </a:t>
            </a:r>
            <a:r>
              <a:rPr lang="cs-CZ" sz="2400" dirty="0" err="1"/>
              <a:t>Brinkmann</a:t>
            </a:r>
            <a:r>
              <a:rPr lang="cs-CZ" sz="2400" dirty="0"/>
              <a:t>, 2015)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Nastoluje dialogický vztah – </a:t>
            </a:r>
            <a:r>
              <a:rPr lang="cs-CZ" sz="2400" dirty="0" err="1"/>
              <a:t>dia</a:t>
            </a:r>
            <a:r>
              <a:rPr lang="cs-CZ" sz="2400" dirty="0"/>
              <a:t>/logos = dvojí mluva – výsledek je aktem kooperace.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2699792" y="836712"/>
            <a:ext cx="363547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charakteristika</a:t>
            </a:r>
            <a:endParaRPr lang="cs-CZ" sz="3200" b="1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BACA22C9-7378-1A69-134D-6673F1372EF7}"/>
              </a:ext>
            </a:extLst>
          </p:cNvPr>
          <p:cNvSpPr/>
          <p:nvPr/>
        </p:nvSpPr>
        <p:spPr>
          <a:xfrm>
            <a:off x="179512" y="4338332"/>
            <a:ext cx="2016224" cy="43204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Strukturované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44205A5D-F7B9-3405-C7F2-50BC7FAF3776}"/>
              </a:ext>
            </a:extLst>
          </p:cNvPr>
          <p:cNvSpPr/>
          <p:nvPr/>
        </p:nvSpPr>
        <p:spPr>
          <a:xfrm>
            <a:off x="196772" y="5008073"/>
            <a:ext cx="2016224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Polostrukturované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84572E0-220D-45AB-6B1D-9784798642FE}"/>
              </a:ext>
            </a:extLst>
          </p:cNvPr>
          <p:cNvSpPr/>
          <p:nvPr/>
        </p:nvSpPr>
        <p:spPr>
          <a:xfrm>
            <a:off x="179512" y="5683390"/>
            <a:ext cx="2016224" cy="43204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Nestrukturované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A47A672C-7D28-9683-6710-1E2EC34FFBF1}"/>
              </a:ext>
            </a:extLst>
          </p:cNvPr>
          <p:cNvSpPr/>
          <p:nvPr/>
        </p:nvSpPr>
        <p:spPr>
          <a:xfrm>
            <a:off x="179811" y="6335752"/>
            <a:ext cx="2033185" cy="432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Virtuální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F1A0EAC-575C-152F-7275-C49AA038DB98}"/>
              </a:ext>
            </a:extLst>
          </p:cNvPr>
          <p:cNvSpPr/>
          <p:nvPr/>
        </p:nvSpPr>
        <p:spPr>
          <a:xfrm>
            <a:off x="2555776" y="4338332"/>
            <a:ext cx="6408712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pevně daná formulace, pořadí a odpovědi, v </a:t>
            </a:r>
            <a:r>
              <a:rPr lang="cs-CZ" dirty="0" err="1">
                <a:solidFill>
                  <a:schemeClr val="tx1"/>
                </a:solidFill>
              </a:rPr>
              <a:t>kvantitati</a:t>
            </a:r>
            <a:r>
              <a:rPr lang="cs-CZ" dirty="0">
                <a:solidFill>
                  <a:schemeClr val="tx1"/>
                </a:solidFill>
              </a:rPr>
              <a:t>. výzkumu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B5586E28-650C-578D-8CB3-CB75C8A39F4A}"/>
              </a:ext>
            </a:extLst>
          </p:cNvPr>
          <p:cNvSpPr/>
          <p:nvPr/>
        </p:nvSpPr>
        <p:spPr>
          <a:xfrm>
            <a:off x="2555776" y="5008073"/>
            <a:ext cx="6408712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dané tematické okruhy (návrhy otázek), pořadí a znění volitelné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7D179DA-2F25-2094-3E3A-54A9C9EF091C}"/>
              </a:ext>
            </a:extLst>
          </p:cNvPr>
          <p:cNvSpPr/>
          <p:nvPr/>
        </p:nvSpPr>
        <p:spPr>
          <a:xfrm>
            <a:off x="2555776" y="5753322"/>
            <a:ext cx="6408712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volné vyprávění respondenta (narativní, biografický rozhovor) </a:t>
            </a:r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DA08E40-5504-E822-8908-846EF3FFD6AE}"/>
              </a:ext>
            </a:extLst>
          </p:cNvPr>
          <p:cNvSpPr/>
          <p:nvPr/>
        </p:nvSpPr>
        <p:spPr>
          <a:xfrm>
            <a:off x="2586130" y="6446018"/>
            <a:ext cx="6408712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telefonem, emailem, videokonferenční hovor </a:t>
            </a:r>
            <a:r>
              <a:rPr lang="cs-CZ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xxxxxxxxxxxxxxxx</a:t>
            </a:r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rozhovory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Vhodné ke zjišťování: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zkušeností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percepce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porozumění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praktik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konstruování reality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výpovědí o ovlivňujících faktorech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Pouze jevy, které se respondenta týkají (nezjišťujeme informace o třetích osobách)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2699792" y="836712"/>
            <a:ext cx="363547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účel použití</a:t>
            </a:r>
          </a:p>
        </p:txBody>
      </p:sp>
    </p:spTree>
    <p:extLst>
      <p:ext uri="{BB962C8B-B14F-4D97-AF65-F5344CB8AC3E}">
        <p14:creationId xmlns:p14="http://schemas.microsoft.com/office/powerpoint/2010/main" val="11859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rozhovory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Etika v rozhovorech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soukromí a bezpečí: rozhovory 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 diference“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mocenské vztahy ve výzkumných rozhovorech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rizikové chování respondentů („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buddy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“)</a:t>
            </a:r>
          </a:p>
          <a:p>
            <a:pPr algn="just">
              <a:buFontTx/>
              <a:buChar char="-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2411760" y="814550"/>
            <a:ext cx="4536504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nástroj sběru/provedení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C6ADB2E1-0963-EDCA-957E-40920A9EC943}"/>
              </a:ext>
            </a:extLst>
          </p:cNvPr>
          <p:cNvSpPr/>
          <p:nvPr/>
        </p:nvSpPr>
        <p:spPr>
          <a:xfrm>
            <a:off x="179512" y="2060848"/>
            <a:ext cx="3240360" cy="2520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2400" b="1" dirty="0" err="1"/>
              <a:t>topic</a:t>
            </a:r>
            <a:r>
              <a:rPr lang="cs-CZ" sz="2400" b="1" dirty="0"/>
              <a:t> </a:t>
            </a:r>
            <a:r>
              <a:rPr lang="cs-CZ" sz="2400" b="1" dirty="0" err="1"/>
              <a:t>guide</a:t>
            </a:r>
            <a:endParaRPr lang="cs-CZ" sz="2400" b="1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2400" dirty="0" err="1"/>
              <a:t>particip</a:t>
            </a:r>
            <a:r>
              <a:rPr lang="cs-CZ" sz="2400" dirty="0"/>
              <a:t>. </a:t>
            </a:r>
            <a:r>
              <a:rPr lang="cs-CZ" sz="2400" dirty="0" err="1"/>
              <a:t>Info</a:t>
            </a:r>
            <a:r>
              <a:rPr lang="cs-CZ" sz="2400" dirty="0"/>
              <a:t>. </a:t>
            </a:r>
            <a:r>
              <a:rPr lang="cs-CZ" sz="2400" dirty="0" err="1"/>
              <a:t>sheet</a:t>
            </a:r>
            <a:endParaRPr lang="cs-CZ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2400" dirty="0" err="1"/>
              <a:t>info</a:t>
            </a:r>
            <a:r>
              <a:rPr lang="cs-CZ" sz="2400" dirty="0"/>
              <a:t>. souhlas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2400" dirty="0"/>
              <a:t>demograf. dotazník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99FFB8C-9175-A7AB-28C8-E04C83302EF1}"/>
              </a:ext>
            </a:extLst>
          </p:cNvPr>
          <p:cNvSpPr/>
          <p:nvPr/>
        </p:nvSpPr>
        <p:spPr>
          <a:xfrm>
            <a:off x="3923928" y="1700808"/>
            <a:ext cx="5040560" cy="32403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/>
              <a:t>Topic</a:t>
            </a:r>
            <a:r>
              <a:rPr lang="cs-CZ" sz="2400" b="1" dirty="0"/>
              <a:t> </a:t>
            </a:r>
            <a:r>
              <a:rPr lang="cs-CZ" sz="2400" b="1" dirty="0" err="1"/>
              <a:t>guide</a:t>
            </a:r>
            <a:endParaRPr lang="cs-CZ" sz="2400" b="1" dirty="0"/>
          </a:p>
          <a:p>
            <a:pPr algn="just"/>
            <a:r>
              <a:rPr lang="cs-CZ" sz="2400" dirty="0" err="1"/>
              <a:t>Tématické</a:t>
            </a:r>
            <a:r>
              <a:rPr lang="cs-CZ" sz="2400" dirty="0"/>
              <a:t> okruhy</a:t>
            </a:r>
          </a:p>
          <a:p>
            <a:pPr algn="just"/>
            <a:r>
              <a:rPr lang="cs-CZ" sz="2400" dirty="0"/>
              <a:t>Rozdíl </a:t>
            </a:r>
            <a:r>
              <a:rPr lang="cs-CZ" sz="2400" dirty="0" err="1"/>
              <a:t>RQs</a:t>
            </a:r>
            <a:r>
              <a:rPr lang="cs-CZ" sz="2400" dirty="0"/>
              <a:t> x otázky pro respondenty</a:t>
            </a:r>
          </a:p>
          <a:p>
            <a:pPr algn="just"/>
            <a:r>
              <a:rPr lang="cs-CZ" sz="2400" dirty="0"/>
              <a:t>Pořadí otázek: model obráceného trojúhelníku</a:t>
            </a:r>
          </a:p>
          <a:p>
            <a:pPr algn="just"/>
            <a:r>
              <a:rPr lang="cs-CZ" sz="2400" dirty="0"/>
              <a:t>NE sugestivní, mnohočetné otázky</a:t>
            </a:r>
          </a:p>
          <a:p>
            <a:pPr algn="just"/>
            <a:r>
              <a:rPr lang="cs-CZ" sz="2400" dirty="0"/>
              <a:t>Nutné pilotní vyzkoušení: outsider, respondent, po 3 rozhovorech</a:t>
            </a:r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8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491507-5B5F-C75C-63D9-FB74D920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35"/>
            <a:ext cx="9144000" cy="61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/>
              <a:t>interaktivní data: </a:t>
            </a:r>
            <a:r>
              <a:rPr lang="cs-CZ" sz="4000" b="1" dirty="0" err="1"/>
              <a:t>focus</a:t>
            </a:r>
            <a:r>
              <a:rPr lang="cs-CZ" sz="4000" b="1" dirty="0"/>
              <a:t> </a:t>
            </a:r>
            <a:r>
              <a:rPr lang="cs-CZ" sz="4000" b="1" dirty="0" err="1"/>
              <a:t>groups</a:t>
            </a:r>
            <a:endParaRPr lang="cs-CZ" sz="4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t-BR" sz="2400" dirty="0"/>
              <a:t>Metod FG vynalezena Robertem Mertonem v 1940s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skupinový rozhovor, data jsou sbírána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 od několika respondentů naráz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(≠ několik individuálních rozhovorů)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Role moderátora – rozproudit a 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udržovat diskusi mezi samotnými </a:t>
            </a: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členy (sociální interakce)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naturalistický přístup – více připomíná reálnou společenskou situaci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B633D76-1018-C695-B46F-6AD03B1789A3}"/>
              </a:ext>
            </a:extLst>
          </p:cNvPr>
          <p:cNvSpPr txBox="1"/>
          <p:nvPr/>
        </p:nvSpPr>
        <p:spPr>
          <a:xfrm>
            <a:off x="2699792" y="836712"/>
            <a:ext cx="36354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charakteristika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20FBC4-727A-9574-F886-6967E79D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52936"/>
            <a:ext cx="4039230" cy="27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2007</TotalTime>
  <Words>816</Words>
  <Application>Microsoft Office PowerPoint</Application>
  <PresentationFormat>Předvádění na obrazovce (4:3)</PresentationFormat>
  <Paragraphs>177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Motiv systému Office</vt:lpstr>
      <vt:lpstr>Metody výzkumu II  kvalitativní výzkum  PhDr. Irena Reifová, PhD Mgr. Hana Řičicová LS2024/2025 </vt:lpstr>
      <vt:lpstr>Vzhůru do terénu: sběr dat v kvalitativním výzkumu</vt:lpstr>
      <vt:lpstr>druhy dat v kvalitativním výzkumu</vt:lpstr>
      <vt:lpstr>metody sběru dat</vt:lpstr>
      <vt:lpstr>interaktivní data: rozhovory</vt:lpstr>
      <vt:lpstr>interaktivní data: rozhovory</vt:lpstr>
      <vt:lpstr>interaktivní data: rozhovory</vt:lpstr>
      <vt:lpstr>Prezentace aplikace PowerPoint</vt:lpstr>
      <vt:lpstr>interaktivní data: focus groups</vt:lpstr>
      <vt:lpstr>interaktivní data: focus groups</vt:lpstr>
      <vt:lpstr>interaktivní data: focus groups</vt:lpstr>
      <vt:lpstr>Prezentace aplikace PowerPoint</vt:lpstr>
      <vt:lpstr>textuální data: preexistentní</vt:lpstr>
      <vt:lpstr>textuální data: generovaná respondentem</vt:lpstr>
      <vt:lpstr>textuální data: generovaná respondentem</vt:lpstr>
      <vt:lpstr>Prezentace aplikace PowerPoint</vt:lpstr>
      <vt:lpstr>textuální data: generovaná respondentem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60</cp:revision>
  <dcterms:created xsi:type="dcterms:W3CDTF">2015-02-09T20:39:02Z</dcterms:created>
  <dcterms:modified xsi:type="dcterms:W3CDTF">2025-03-25T14:34:14Z</dcterms:modified>
</cp:coreProperties>
</file>