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4" r:id="rId3"/>
    <p:sldId id="300" r:id="rId4"/>
    <p:sldId id="265" r:id="rId5"/>
    <p:sldId id="266" r:id="rId6"/>
    <p:sldId id="308" r:id="rId7"/>
    <p:sldId id="306" r:id="rId8"/>
    <p:sldId id="302" r:id="rId9"/>
    <p:sldId id="301" r:id="rId10"/>
    <p:sldId id="307" r:id="rId11"/>
    <p:sldId id="309" r:id="rId12"/>
    <p:sldId id="310" r:id="rId13"/>
    <p:sldId id="312" r:id="rId14"/>
    <p:sldId id="29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06F"/>
    <a:srgbClr val="D46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04" autoAdjust="0"/>
  </p:normalViewPr>
  <p:slideViewPr>
    <p:cSldViewPr snapToGrid="0" showGuides="1">
      <p:cViewPr varScale="1">
        <p:scale>
          <a:sx n="72" d="100"/>
          <a:sy n="72" d="100"/>
        </p:scale>
        <p:origin x="81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49C7C75-137C-8740-AF7E-A0CA8C81B3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589D1D9-EB3D-BA43-B86D-FC78CEEED9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78846-E182-754B-85B5-5DC6C0E0B232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8DBD76B-D8EF-234A-B925-C755A4E963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51E1D9-5693-E248-A7F6-62F3518D4E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9F2DD-6E06-7947-9893-CF25A37846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975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9AAA-2A3A-5948-93A3-CC8F5D5EEF60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70365-571F-0149-AE16-289B0CA040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68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70365-571F-0149-AE16-289B0CA0405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42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exteriér, obloha, strom, budova&#10;&#10;Popis byl vytvořen automaticky">
            <a:extLst>
              <a:ext uri="{FF2B5EF4-FFF2-40B4-BE49-F238E27FC236}">
                <a16:creationId xmlns:a16="http://schemas.microsoft.com/office/drawing/2014/main" id="{A3921E77-9C50-4C98-B5A6-42BC89911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r="3752" b="24002"/>
          <a:stretch/>
        </p:blipFill>
        <p:spPr>
          <a:xfrm>
            <a:off x="1" y="-370936"/>
            <a:ext cx="12192000" cy="602123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12FBCAD-9374-4D12-863F-F969F80375CC}"/>
              </a:ext>
            </a:extLst>
          </p:cNvPr>
          <p:cNvSpPr txBox="1"/>
          <p:nvPr userDrawn="1"/>
        </p:nvSpPr>
        <p:spPr>
          <a:xfrm>
            <a:off x="5857460" y="5810429"/>
            <a:ext cx="5924550" cy="885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tx1"/>
                </a:solidFill>
                <a:latin typeface="Gill Sans MT" panose="020B0502020104020203" pitchFamily="34" charset="-18"/>
              </a:rPr>
              <a:t>Univerzita Karlova, Právnická fakulta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/>
                </a:solidFill>
                <a:latin typeface="Gill Sans MT" panose="020B0502020104020203" pitchFamily="34" charset="-18"/>
              </a:rPr>
              <a:t>nám. Curieových 901/7, 116 40 Praha 1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187914D-FBAA-4991-B163-70EBB203AE39}"/>
              </a:ext>
            </a:extLst>
          </p:cNvPr>
          <p:cNvCxnSpPr/>
          <p:nvPr userDrawn="1"/>
        </p:nvCxnSpPr>
        <p:spPr>
          <a:xfrm>
            <a:off x="5372100" y="5762625"/>
            <a:ext cx="0" cy="981075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68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D871-C166-49EF-BCFA-2A0B356E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208F7C-A4C6-4AED-9A7F-B9D40F31A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2D2138-F5D1-449E-958D-A06C88CF1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CCEF56-3649-428A-932C-2724F333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A23600-3E42-4B1C-80C8-11B1D947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2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F746F-933B-4E12-808E-EB81E879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BFF3C3-76F0-4FE0-9A11-723907B1C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E00F3-4A45-489E-9DF1-9D82686A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24D3AA-6A76-4616-9473-6E1C4EFC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874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C8559A-92D7-4287-A491-CF4CE96BC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E83513-BAC1-4CE6-92FC-04316D25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C437C0-1F8E-49DF-8B84-1684307D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9F3ADA-215C-4F9B-B149-FAE5FAB3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30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4341F-6859-4C3E-9B49-8654790058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03504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33EA24-ED66-4D62-8405-1817BF60F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044827"/>
            <a:ext cx="9144000" cy="165576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Podtitul, název katedry apod.</a:t>
            </a:r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C0F702-A3BA-40DA-8A35-7F47B048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C0215-5FA9-48C5-B76A-B863D5CF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18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FE012-DFAF-491C-9CCE-C9F0F480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E194C-4BB7-404D-B4F2-EACE5DB1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A46BFF-1914-476B-8CD1-53EF5C0C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D6B0E8-CE9B-41E6-BE93-B69C7A99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DBAD8-3CC7-4563-971E-4D4F861A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4557EE-42A3-4375-85F6-6946CCFA7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16B916-0389-4948-A07E-6E45A5C9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16C3DA-AB28-4C68-B353-62F210FD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0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9A55A-1A53-4BBB-8222-A507275C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971D2-D61A-4BC2-846A-58C9BBA54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E6C1AC-3A57-4A04-B4D2-47049C28C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668CF6-D7A8-4C79-A03B-5EFB11ED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9A8147-2030-4614-A9D5-084AD2C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3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4C5A0-7576-46A1-90B3-7F1EEB3B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6BAE4F-A05B-416B-94B0-44965DB26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5693F1-9B8D-4FA8-80E3-2A33E4A3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403B9F-F39F-481F-A89E-34C3D6F2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32B435-2574-4918-9386-597345849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85A077-77CF-49DE-9711-09AC7568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AF3D90-4E18-4B4C-B0D9-82A110CD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4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172A4-F95A-438D-A1A1-2B85A17A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D59FD6-EDA2-4FCA-8F21-1B81CA66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041D52-2C95-446E-98E2-713A64B0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77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2CB126-0867-487F-B98A-C2DA9AB4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D85B3F-B6D1-4D64-9DEB-9503D0E9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86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B5BAC-DE39-4C8C-8B48-3067D9CB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3488A2-C9EE-4C31-97E7-303B3DB18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7DF73C-4085-497E-B813-BFC7195C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A61BDF-EC78-46A6-8228-29BE72E0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1ECA0E-4D35-43DF-A21F-A7BD9D8E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56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5F79AA-9FA1-4859-9A83-5B6C6489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4107B8-7111-4D0B-885D-F035ACBE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9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CB009-14EF-4507-8073-BDD57CF9B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D5DCB5-0FA9-4D4D-9EA2-3A93F3BE6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55198495-D922-4C84-9C05-B0CB6B9CE97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13AC6C-3CC2-4395-B1A6-D26662619244}"/>
              </a:ext>
            </a:extLst>
          </p:cNvPr>
          <p:cNvSpPr/>
          <p:nvPr userDrawn="1"/>
        </p:nvSpPr>
        <p:spPr>
          <a:xfrm flipV="1">
            <a:off x="246000" y="5619162"/>
            <a:ext cx="11700000" cy="21600"/>
          </a:xfrm>
          <a:prstGeom prst="rect">
            <a:avLst/>
          </a:prstGeom>
          <a:solidFill>
            <a:srgbClr val="CD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E0545A6-DB51-4E6A-9DEA-5B3EFA0EDB7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9328" y="5868786"/>
            <a:ext cx="2590276" cy="8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Gill Sans MT" panose="020B050202010402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5B5943-0F91-3E44-97D3-DF77B09EA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068554" cy="833185"/>
          </a:xfrm>
        </p:spPr>
        <p:txBody>
          <a:bodyPr/>
          <a:lstStyle/>
          <a:p>
            <a:r>
              <a:rPr lang="cs-CZ" sz="6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STAVEBNÍ ZÁKON V.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DC8741-065E-5042-9C1D-615251FCD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55548"/>
            <a:ext cx="9611762" cy="3168713"/>
          </a:xfrm>
        </p:spPr>
        <p:txBody>
          <a:bodyPr>
            <a:normAutofit fontScale="92500" lnSpcReduction="20000"/>
          </a:bodyPr>
          <a:lstStyle/>
          <a:p>
            <a:endParaRPr lang="cs-CZ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NOVÝ STAVEBNÍ ZÁKON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JUDr. Jana Balounová, Ph.D.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15.3.2023</a:t>
            </a:r>
          </a:p>
        </p:txBody>
      </p:sp>
    </p:spTree>
    <p:extLst>
      <p:ext uri="{BB962C8B-B14F-4D97-AF65-F5344CB8AC3E}">
        <p14:creationId xmlns:p14="http://schemas.microsoft.com/office/powerpoint/2010/main" val="276954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7C9EE-6A4A-198F-ED25-E4DDD804D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Novela stavebního zákona</a:t>
            </a:r>
            <a:b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981933-FB77-00D1-737C-BE7DEF05F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38258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reakce na kritiku nového stavebního zákona 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 č. 195/2022 Sb., který se mění nový stavební zákon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části dvanácté se doplňuje hlava V - § 334a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zakotvuje se tzv. přechodné období – 1.7.2023 – 30.6.2024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267774-6526-5DEE-C53C-D92F173C0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5F13123-9DD1-32D2-0C20-32F77DA8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797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7C9EE-6A4A-198F-ED25-E4DDD804D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981933-FB77-00D1-737C-BE7DEF05F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657"/>
            <a:ext cx="10650648" cy="523590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§ 334a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Přechodným obdobím se rozumí pro účely odstavců 2 a 3 období od 1. července 2023 do 30. června 2024 a pro účely odstavce 4 období od 1. července 2022 do 30. června 2023.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Ve věcech týkajících se územního plánování se v přechodném období postupuje podle dosavadních právních předpisů, s výjimkou územního rozhodnutí a závazného stanoviska orgánu územního plánování, která se nevydávají pro účely povolení vyhrazené stavby uvedené v příloze č. 3 k tomuto zákonu, stavby s ní související a stavby tvořící s ní soubor staveb. Pro účely přechodných ustanovení v části dvanácté hlavě II dílu 2 se za den nabytí účinnosti tohoto zákona považuje 1. červenec 2024.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Ve věcech týkajících se záměrů podle tohoto zákona se v přechodném období postupuje podle dosavadních právních předpisů s výjimkou věcí týkajících se vyhrazených staveb uvedených v příloze č. 3 k tomuto zákonu, staveb s nimi souvisejících a staveb tvořících s nimi soubor staveb. Ve věcech týkajících se vyhrazených staveb uvedených v příloze č. 3 k tomuto zákonu, staveb s nimi souvisejících a staveb tvořících s nimi soubor staveb se postupuje podle tohoto zákona s výjimkou § 172, 173, § 185 odst. 3 písm. c) a části sedmé.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V přechodném období vykonává působnost Nejvyššího stavebního úřadu jako služebního úřadu Ministerstvo pro místní rozvoj a působnost stanovenou předsedovi Nejvyššího stavebního úřadu jako služebnímu orgánu státní tajemník v Ministerstvu pro místní rozvoj.“.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267774-6526-5DEE-C53C-D92F173C0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5F13123-9DD1-32D2-0C20-32F77DA8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842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7C9EE-6A4A-198F-ED25-E4DDD804D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 bude dál?</a:t>
            </a:r>
            <a:b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981933-FB77-00D1-737C-BE7DEF05F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38258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Poslanecké sněmovně v současné době další 3 sněmovní tisky navrhující změnu nového stavebního zákona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sněmovní tisk č. 18 – 1. čtení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sněmovní tisk č. 60 – 1. čtení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sněmovní tisk č. 330 – věcná novela stavebního zákona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267774-6526-5DEE-C53C-D92F173C0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5F13123-9DD1-32D2-0C20-32F77DA8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689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7C9EE-6A4A-198F-ED25-E4DDD804D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981933-FB77-00D1-737C-BE7DEF05F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0903"/>
            <a:ext cx="10515600" cy="48556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ZMĚNY dle věcné novely:</a:t>
            </a:r>
          </a:p>
          <a:p>
            <a:pPr marL="0" indent="0" algn="just">
              <a:buNone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zachování smíšeného modelu veřejné správy na úseku povolování staveb (MMR, Specializovaný a odvolací stavební úřad, krajské úřady, obecní řady obce s rozšířenou působností)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zakotvení politiky územního rozvoje jako nástroje územního plánování, posílení role samospráv v oblasti územních opatření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úpravy na úseku stavebního práva hmotného a na úseku stavebního řádu – např. úprava postavení dotčených orgánů v souvislosti s úpravou stavební správy</a:t>
            </a:r>
          </a:p>
          <a:p>
            <a:pPr algn="just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267774-6526-5DEE-C53C-D92F173C0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5F13123-9DD1-32D2-0C20-32F77DA8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539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737B95-2A05-49AF-A1E9-EE175211B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8845"/>
            <a:ext cx="10515600" cy="4357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44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</a:p>
          <a:p>
            <a:pPr marL="0" indent="0" algn="ctr">
              <a:buNone/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přeji hezký večer.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BEE5B02-CC53-4937-A56B-9EFA84D48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A9F726C-DF3C-4386-9649-459AF291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14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7AB14-3B9F-43CC-A592-2C3D9167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2E9AFC-EA18-43BB-8193-114756B36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50202"/>
            <a:ext cx="11058054" cy="44663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 č. 283/2021 Sb., stavební zákon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 č. 183/2006 Sb. – zastaralost, nefunkčnost 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nový stavební zákon – zrychlení, zefektivnění povolovacích procesů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účinnost – nabývá postupně, až do 1.7.2023 (původní předpoklad)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158BCC-02EB-4527-8B18-D462BF8D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50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30923A-6185-6F27-203F-F98921B87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Nový stavební zákon – základní změny 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0BE8B1-153A-32DB-7058-B49BA118E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9"/>
            <a:ext cx="10587273" cy="3825870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oddělení státní správy a samosprávy na úseku stavebního řádu na úrovni vyšších územně samosprávných celků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vytvoření nové soustavy státní stavební správy v čele s Nejvyšším stavebním úřadem, Specializovaným stavebním úřadem a krajskými stavebními úřady, které integrují ochranu veřejných zájmů státu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významné omezení problému systémové podjatosti stavebních úřadů a dotčených orgánů a rizika jejich politického ovlivňování zájmy samospráv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posílení územních samospráv v oblasti územního plánování, plánovacích smluv s investory a ochraně jimi reprezentovaných veřejných zájmů jako účastníků v řízení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zrušení duality územního a stavebního řízení, zrušení všech stávajících povolovacích procesů, jejich alternativ a variant a vytvoření jediného efektivního řízení o povolení stavby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26626D-079D-AE72-841B-0DF781D81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753A91-0B1A-9AD4-EB0C-832ED9C4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01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E5572D-98D8-482D-B247-0762C8CBE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33743"/>
            <a:ext cx="10587273" cy="48828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cs-CZ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1 – předmět úpravy</a:t>
            </a:r>
          </a:p>
          <a:p>
            <a:pPr marL="0" indent="0" algn="ctr">
              <a:buNone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tento zákon upravuje působnost orgánů státní stavební správy, orgánů územního plánování a orgánů územní samosprávy v oblasti územního plánování a stavebního řádu, stanoví cíle, úkoly a nástroje územního plánování, požadavky na výstavbu a stavební řád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účelem stavebního zákona je zajistit integrovanou ochranu veřejných zájmů při územním plánování, povolování staveb a výstavbě a vytvářet podmínky pro udržitelný rozvoj území a zvyšování kvality vystavěného prostředí, architektury a stavební kultury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67EEFD2-D531-434A-A60B-C7386613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BA6AAA7-B23A-44EF-9D39-56066A03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61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CF9B0-5A41-4774-9222-BA705F8E6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1"/>
            <a:ext cx="10605380" cy="4175118"/>
          </a:xfrm>
        </p:spPr>
        <p:txBody>
          <a:bodyPr>
            <a:normAutofit fontScale="6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část první - ÚVODNÍ USTANOVENÍ (§ 1 - § 14)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část druhá - ORGANIZACE A VÝKON VEŘEJNÉ SPRÁVY (§ 15 - § 37)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část třetí - ÚZEMNÍ PLÁNOVÁNÍ (§ 38 - § 136)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část čtvrtá - STAVEBNÍ PRÁVO HMOTNÉ (§ 137 - § 169)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část pátá - VYVLASTNĚNÍ (§ 170)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část šestá - STAVEBNÍ ŘÁD (§ 171 - § 266)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část sedmá - INFORMAČNÍ SYSTÉMY VEŘEJNÉ SPRÁVY (§ 267 - § 275)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část osmá - VÝKON ČINNOSTI AUTORIZOVANÝCH INSPEKTORŮ (§ 276 - § 286)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část devátá - KONTROLA A OPATŘENÍ K NÁPRAVĚ (§ 287 - § 300)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část desátá - PŘESTUPKY (§ 301 - § 304)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část jedenáctá - SOUDNÍ PŘEZKUM (§ 305 - § 310)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část dvanáctá - USTANOVENÍ SPOLEČNÁ, PŘECHODNÁ A ZÁVĚREČNÁ (§ 311 - § 334a)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část třináctá - ÚČINNOST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19EAD9-ED66-4AA3-86AF-D1B63A87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58F174-DD59-4C56-BFE5-5F076B46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5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5EC4B3-806A-FA1D-B314-45426C1FCE5C}"/>
              </a:ext>
            </a:extLst>
          </p:cNvPr>
          <p:cNvSpPr txBox="1"/>
          <p:nvPr/>
        </p:nvSpPr>
        <p:spPr>
          <a:xfrm>
            <a:off x="2377290" y="525833"/>
            <a:ext cx="6658068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cs-CZ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struktura zákona</a:t>
            </a:r>
          </a:p>
          <a:p>
            <a:pPr marL="0" indent="0" algn="ctr">
              <a:buNone/>
            </a:pPr>
            <a:endParaRPr lang="cs-CZ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44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2D29C5-5508-6B1A-E4AB-F13B6746B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EA2208-8B73-D3F0-A061-1C9DEA7D4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5 odst. 1 – pojem stavba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5 odst. 2 – dělení staveb – stavby jsou: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drobné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jsou uvedeny v příloze č. 1 k tomuto zákonu,	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jednoduché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jsou uvedeny v příloze č. 2 k tomuto zákonu,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vyhrazené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jsou uvedeny v příloze č. 3 k tomuto zákonu, 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ostatní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2A0E861-CC70-5F9D-2AEE-B9DE2B360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B07A4B-997F-85AA-0431-84C6779B5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16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43C30B-341C-4D56-FEDA-2467294EF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D72602-1C86-909D-28CB-C1F53AA19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6525"/>
            <a:ext cx="10895091" cy="53800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Vybrané změny</a:t>
            </a:r>
          </a:p>
          <a:p>
            <a:endParaRPr lang="cs-CZ" dirty="0"/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vyloučení stavební správy ze spojeného modelu veřejné správy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 Nejvyššího stavebního úřadu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nová soustava stavební správy: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stavební úřad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Specializovaný a odvolací stavební úřad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krajské stavební úřady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E181273-33CB-924E-9C76-14DCB2FC0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7056300-5E75-4724-C5EB-F0AFFCBF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263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CF9B0-5A41-4774-9222-BA705F8E6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7" y="823866"/>
            <a:ext cx="10686861" cy="4258127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digitalizace stavební agendy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změny v územním plánování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řízení o povolení záměru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lhůty v řízení o povolení záměru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řízení o odvolání proti rozhodnutí o povolení stavby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portál stavebníka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odstranění nepovolené stavby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19EAD9-ED66-4AA3-86AF-D1B63A87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58F174-DD59-4C56-BFE5-5F076B46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54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CF9B0-5A41-4774-9222-BA705F8E6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2919"/>
            <a:ext cx="10515600" cy="4683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Soudní přezkum - změny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nepřípustnost žalobního bodu v případě jeho účinného neuplatnění v odvolacím řízení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kratší lhůta pro podání žaloby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vymezení účastníků řízení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odkladný účinek – přednostní projednání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posílení apelačních prvků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zrychlení, zefektivnění a zkvalitnění soudního přezkumu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19EAD9-ED66-4AA3-86AF-D1B63A87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58F174-DD59-4C56-BFE5-5F076B46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9789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fuk.pptx" id="{7A269987-504B-4087-B03C-5EB8DE11DB40}" vid="{E084D833-96DC-4325-9498-D5556D39F6D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Office</Template>
  <TotalTime>0</TotalTime>
  <Words>1020</Words>
  <Application>Microsoft Office PowerPoint</Application>
  <PresentationFormat>Širokoúhlá obrazovka</PresentationFormat>
  <Paragraphs>115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Garamond</vt:lpstr>
      <vt:lpstr>Gill Sans MT</vt:lpstr>
      <vt:lpstr>Times New Roman</vt:lpstr>
      <vt:lpstr>Wingdings</vt:lpstr>
      <vt:lpstr>Motiv Office</vt:lpstr>
      <vt:lpstr>  STAVEBNÍ ZÁKON V.</vt:lpstr>
      <vt:lpstr>Prezentace aplikace PowerPoint</vt:lpstr>
      <vt:lpstr>Nový stavební zákon – základní změny </vt:lpstr>
      <vt:lpstr>Prezentace aplikace PowerPoint</vt:lpstr>
      <vt:lpstr>Prezentace aplikace PowerPoint</vt:lpstr>
      <vt:lpstr>Stavby</vt:lpstr>
      <vt:lpstr>Prezentace aplikace PowerPoint</vt:lpstr>
      <vt:lpstr>Prezentace aplikace PowerPoint</vt:lpstr>
      <vt:lpstr>Prezentace aplikace PowerPoint</vt:lpstr>
      <vt:lpstr> Novela stavebního zákona </vt:lpstr>
      <vt:lpstr>  </vt:lpstr>
      <vt:lpstr> A co bude dál? </vt:lpstr>
      <vt:lpstr> 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SPRÁVNÍ PRÁVO</dc:title>
  <dc:creator>Jakub Handrlica</dc:creator>
  <cp:lastModifiedBy>Handrlica Jakub</cp:lastModifiedBy>
  <cp:revision>12</cp:revision>
  <dcterms:created xsi:type="dcterms:W3CDTF">2020-11-04T14:47:01Z</dcterms:created>
  <dcterms:modified xsi:type="dcterms:W3CDTF">2023-03-29T09:16:27Z</dcterms:modified>
</cp:coreProperties>
</file>