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6" d="100"/>
          <a:sy n="86" d="100"/>
        </p:scale>
        <p:origin x="5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b="1" dirty="0" smtClean="0"/>
              <a:t>Čtvrtá přednáška – územní samospráva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Správní právo – </a:t>
            </a:r>
            <a:r>
              <a:rPr lang="cs-CZ" sz="2000" b="1" dirty="0" smtClean="0"/>
              <a:t>územní samospráva – habsburská monarchie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3600" b="1" u="sng" dirty="0" smtClean="0"/>
              <a:t>Vznik (josefinismus a rok 1848):</a:t>
            </a:r>
          </a:p>
          <a:p>
            <a:r>
              <a:rPr lang="cs-CZ" sz="3600" b="1" dirty="0" smtClean="0"/>
              <a:t>Rozpad feudálního absolutismu</a:t>
            </a:r>
          </a:p>
          <a:p>
            <a:r>
              <a:rPr lang="cs-CZ" sz="3600" b="1" dirty="0" smtClean="0"/>
              <a:t>Zrušení poddanství (patent 7.9.1848)</a:t>
            </a:r>
          </a:p>
          <a:p>
            <a:r>
              <a:rPr lang="cs-CZ" sz="3600" b="1" dirty="0" smtClean="0"/>
              <a:t>Vznik osobní svobody a rovnoprávnosti občanů</a:t>
            </a:r>
          </a:p>
          <a:p>
            <a:r>
              <a:rPr lang="cs-CZ" sz="3600" b="1" dirty="0" smtClean="0"/>
              <a:t>Obecní zákon z 17.3.1849 – „Základem svobodného státu je svobodná obec!“</a:t>
            </a:r>
          </a:p>
          <a:p>
            <a:r>
              <a:rPr lang="cs-CZ" sz="3600" b="1" dirty="0" smtClean="0"/>
              <a:t>Obce – místní, okresní, krajské – skutečně realizovány jen obce místní, zárodek samostatné a přenesené působnosti (přirozená a přenesená působnost)</a:t>
            </a:r>
          </a:p>
          <a:p>
            <a:pPr>
              <a:buNone/>
            </a:pPr>
            <a:r>
              <a:rPr lang="cs-CZ" sz="3600" b="1" u="sng" dirty="0" smtClean="0"/>
              <a:t>Říšský zákon obecní pro předlitavské země č. 18, </a:t>
            </a:r>
            <a:r>
              <a:rPr lang="cs-CZ" sz="3600" b="1" u="sng" dirty="0" err="1" smtClean="0"/>
              <a:t>ř</a:t>
            </a:r>
            <a:r>
              <a:rPr lang="cs-CZ" sz="3600" b="1" u="sng" dirty="0" smtClean="0"/>
              <a:t>. z. z 5.3.1862</a:t>
            </a:r>
          </a:p>
          <a:p>
            <a:pPr>
              <a:buFontTx/>
              <a:buChar char="-"/>
            </a:pPr>
            <a:r>
              <a:rPr lang="cs-CZ" sz="3600" b="1" dirty="0" smtClean="0"/>
              <a:t>Vznik dvoukolejné veřejné správy – zastupitelské okresy a země</a:t>
            </a:r>
          </a:p>
          <a:p>
            <a:pPr>
              <a:buFontTx/>
              <a:buChar char="-"/>
            </a:pPr>
            <a:r>
              <a:rPr lang="cs-CZ" sz="3600" b="1" dirty="0" smtClean="0"/>
              <a:t>Oddělení samospráv a tzv. politické (</a:t>
            </a:r>
            <a:r>
              <a:rPr lang="cs-CZ" sz="3600" b="1" dirty="0" err="1" smtClean="0"/>
              <a:t>zeměpanské</a:t>
            </a:r>
            <a:r>
              <a:rPr lang="cs-CZ" sz="3600" b="1" dirty="0" smtClean="0"/>
              <a:t>) správy v obou stupních:</a:t>
            </a:r>
          </a:p>
          <a:p>
            <a:pPr>
              <a:buNone/>
            </a:pPr>
            <a:r>
              <a:rPr lang="cs-CZ" sz="3600" b="1" dirty="0" smtClean="0"/>
              <a:t>	a) Okresní politické úřady v čele s hejtmanem</a:t>
            </a:r>
          </a:p>
          <a:p>
            <a:pPr>
              <a:buNone/>
            </a:pPr>
            <a:r>
              <a:rPr lang="cs-CZ" sz="3600" b="1" dirty="0" smtClean="0"/>
              <a:t>	b) zemský politický úřad v čele s místodržitelem</a:t>
            </a:r>
          </a:p>
          <a:p>
            <a:endParaRPr lang="cs-CZ" sz="3600" b="1" dirty="0" smtClean="0"/>
          </a:p>
          <a:p>
            <a:pPr>
              <a:buNone/>
            </a:pPr>
            <a:endParaRPr lang="cs-CZ" sz="29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2400" dirty="0" smtClean="0"/>
              <a:t>Správní právo – </a:t>
            </a:r>
            <a:r>
              <a:rPr lang="cs-CZ" sz="2400" b="1" dirty="0" smtClean="0"/>
              <a:t>územní samospráva - ČSR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100" b="1" u="sng" dirty="0" smtClean="0"/>
              <a:t>Československá republika</a:t>
            </a:r>
          </a:p>
          <a:p>
            <a:pPr>
              <a:buFontTx/>
              <a:buChar char="-"/>
            </a:pPr>
            <a:r>
              <a:rPr lang="cs-CZ" sz="2100" b="1" dirty="0" smtClean="0"/>
              <a:t>Na základě principu kontinuity práva převzat úprava z Rakouska – Uherska v dualistické podobě. Zákon </a:t>
            </a:r>
            <a:r>
              <a:rPr lang="cs-CZ" sz="2100" b="1" smtClean="0"/>
              <a:t>z </a:t>
            </a:r>
            <a:r>
              <a:rPr lang="cs-CZ" sz="2100" b="1" smtClean="0"/>
              <a:t>1862 </a:t>
            </a:r>
            <a:r>
              <a:rPr lang="cs-CZ" sz="2100" b="1" dirty="0" smtClean="0"/>
              <a:t>zůstal v platnosti i navazující obecní zřízení</a:t>
            </a:r>
          </a:p>
          <a:p>
            <a:pPr>
              <a:buFontTx/>
              <a:buChar char="-"/>
            </a:pPr>
            <a:r>
              <a:rPr lang="cs-CZ" sz="2100" b="1" dirty="0" smtClean="0"/>
              <a:t>Země ztratily státoprávní význam a zákonodárnou moc</a:t>
            </a:r>
          </a:p>
          <a:p>
            <a:pPr>
              <a:buFontTx/>
              <a:buChar char="-"/>
            </a:pPr>
            <a:r>
              <a:rPr lang="cs-CZ" sz="2100" b="1" dirty="0" smtClean="0"/>
              <a:t>Připravena principiálně odlišná reorganizace:</a:t>
            </a:r>
          </a:p>
          <a:p>
            <a:pPr>
              <a:buNone/>
            </a:pPr>
            <a:r>
              <a:rPr lang="cs-CZ" sz="2100" b="1" u="sng" dirty="0" smtClean="0"/>
              <a:t>Zákon č. 126/1920 Sb. z. a n. o zřízení župních a okresních úřadů (tzv. župní zákon) – </a:t>
            </a:r>
            <a:r>
              <a:rPr lang="cs-CZ" sz="2100" b="1" dirty="0" smtClean="0"/>
              <a:t>realizován nakonec pouze na Slovensku, zrušeny dosud existující země česká, moravská a slezská a zřízeno 21 žup (14 v českých zemích) Praha z župního uspořádání vyňata, župy děleny na správní okresy</a:t>
            </a:r>
          </a:p>
          <a:p>
            <a:pPr>
              <a:buNone/>
            </a:pPr>
            <a:r>
              <a:rPr lang="cs-CZ" sz="2100" b="1" u="sng" dirty="0" smtClean="0"/>
              <a:t>Zákon č. 125/1927 Sb. z. a n. o </a:t>
            </a:r>
            <a:r>
              <a:rPr lang="cs-CZ" sz="2100" b="1" u="sng" dirty="0" err="1" smtClean="0"/>
              <a:t>organisaci</a:t>
            </a:r>
            <a:r>
              <a:rPr lang="cs-CZ" sz="2100" b="1" u="sng" dirty="0" smtClean="0"/>
              <a:t> politické správy (tzv. organizační)</a:t>
            </a:r>
          </a:p>
          <a:p>
            <a:pPr>
              <a:buFont typeface="Calibri" pitchFamily="34" charset="0"/>
              <a:buChar char="₋"/>
            </a:pPr>
            <a:r>
              <a:rPr lang="cs-CZ" sz="2100" b="1" dirty="0" smtClean="0"/>
              <a:t>ústup od dvojkolejnosti veřejné správy</a:t>
            </a:r>
          </a:p>
          <a:p>
            <a:pPr>
              <a:buFont typeface="Calibri" pitchFamily="34" charset="0"/>
              <a:buChar char="₋"/>
            </a:pPr>
            <a:r>
              <a:rPr lang="cs-CZ" sz="2100" b="1" dirty="0" smtClean="0"/>
              <a:t>změna zemského upořádání, vznik 4 zemí: Česká, Moravskoslezská (spojení země Morava a země Slezsko) a Podkarpatoruská (nikdy reálně plně neprovedena)</a:t>
            </a:r>
          </a:p>
          <a:p>
            <a:pPr>
              <a:buFont typeface="Calibri" pitchFamily="34" charset="0"/>
              <a:buChar char="₋"/>
            </a:pPr>
            <a:r>
              <a:rPr lang="cs-CZ" sz="2100" b="1" dirty="0" smtClean="0"/>
              <a:t>Zánik dosavadních zastupitelských okresů, vznikly nové korporace se stejným názvem, ale spojeny s politickými okresními úřady – 2/3 zastupitelů voleny a 1/3 jmenována ministrem vnitra (okresy) nebo vládou (země), v čele jmenovaný úředník (hejtman, zemský president)</a:t>
            </a:r>
          </a:p>
          <a:p>
            <a:pPr>
              <a:buFont typeface="Calibri" pitchFamily="34" charset="0"/>
              <a:buChar char="₋"/>
            </a:pPr>
            <a:r>
              <a:rPr lang="cs-CZ" sz="2100" b="1" dirty="0" smtClean="0"/>
              <a:t>Stanovena a garantována jak subjektivita tak vlastní subjektivita (působnost NSS) </a:t>
            </a:r>
          </a:p>
          <a:p>
            <a:pPr>
              <a:buNone/>
            </a:pPr>
            <a:r>
              <a:rPr lang="cs-CZ" sz="2100" b="1" dirty="0" smtClean="0"/>
              <a:t> </a:t>
            </a:r>
          </a:p>
          <a:p>
            <a:pPr>
              <a:buFontTx/>
              <a:buChar char="-"/>
            </a:pPr>
            <a:endParaRPr lang="cs-CZ" sz="2100" b="1" dirty="0" smtClean="0"/>
          </a:p>
          <a:p>
            <a:pPr>
              <a:buNone/>
            </a:pPr>
            <a:endParaRPr lang="cs-CZ" sz="2100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Správní právo – </a:t>
            </a:r>
            <a:r>
              <a:rPr lang="cs-CZ" sz="2400" b="1" dirty="0" smtClean="0"/>
              <a:t>územní samospráva – poválečná ČSR a ČSSR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cs-CZ" sz="2800" b="1" u="sng" dirty="0" smtClean="0"/>
              <a:t>Zvrat ve vývoji územní samosprávy – vznik národních výborů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Předválečná organizace politické správy byla nahrazena soustavou orgánů národních výborů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Na sklonku okupace začaly vznikat tzv. Národní revoluční výbory, poměrně různorodé, mnohde v podstatě odbojové orgány, silně prosazován hlavně moskevskou linií odboje jako trvalá koncepce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Prezident a londýnská vláda nakonec vyslovili souhlas s tím, že prosazovali dočasnou koncepci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Ústavní dekret prezidenta republiky z 4.12.1944, č. 18 </a:t>
            </a:r>
            <a:r>
              <a:rPr lang="cs-CZ" sz="2800" dirty="0" err="1" smtClean="0"/>
              <a:t>Úř</a:t>
            </a:r>
            <a:r>
              <a:rPr lang="cs-CZ" sz="2800" dirty="0" smtClean="0"/>
              <a:t>. věstníku čsl. O národních výborech a o prozatímním Národním shromáždění + vládní nařízení č. 4/1945 Sb. o volbě a pravomoci národních výborů + tzv. Košický vládní program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Ustavením NV nezanikla obec jako </a:t>
            </a:r>
            <a:r>
              <a:rPr lang="cs-CZ" sz="2800" dirty="0" err="1" smtClean="0"/>
              <a:t>pr</a:t>
            </a:r>
            <a:r>
              <a:rPr lang="cs-CZ" sz="2800" dirty="0" smtClean="0"/>
              <a:t>. subjekt, ale zaniklo obecní (městské) </a:t>
            </a:r>
            <a:r>
              <a:rPr lang="cs-CZ" sz="2800" dirty="0" err="1" smtClean="0"/>
              <a:t>zastupitelsvo</a:t>
            </a:r>
            <a:r>
              <a:rPr lang="cs-CZ" sz="2800" dirty="0" smtClean="0"/>
              <a:t>, NV měli dvojí povahu, jednak byly orgány samosprávy a jednak byla orgány st. správy – podřízeny vládě a ministerstvům a nižší NV podřízeny vyšším NV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Ústava č. 150/1948 Sb. – zastupitelské sbory, „orgány jednotné  lidové správy“, podřízeny orgánům státní správy – zánik </a:t>
            </a:r>
            <a:r>
              <a:rPr lang="cs-CZ" sz="2800" dirty="0" err="1" smtClean="0"/>
              <a:t>pr</a:t>
            </a:r>
            <a:r>
              <a:rPr lang="cs-CZ" sz="2800" dirty="0" smtClean="0"/>
              <a:t>. subjektivity, jejich činnost i majetek postátněny, „komunální“ vlastnictví se stalo de facto vlastnictvím státu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Ústavní zákon č. 12/1954 Sb. a Ústava z roku 1960 – NV = „orgány státní správy a moci“, „nejširší organizace pracujících“ na jednu stranu jako zastupitelské sbory reprezentovaly „vůli pracujícího lidu“ na druhé straně byly „orgány st. správy“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/>
            <a:endParaRPr lang="cs-CZ" sz="2800" dirty="0" smtClean="0"/>
          </a:p>
          <a:p>
            <a:pPr marL="514350" indent="-514350"/>
            <a:endParaRPr lang="cs-CZ" sz="2800" dirty="0" smtClean="0"/>
          </a:p>
          <a:p>
            <a:pPr marL="514350" indent="-514350"/>
            <a:endParaRPr lang="cs-CZ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Správní právo – </a:t>
            </a:r>
            <a:r>
              <a:rPr lang="cs-CZ" sz="2400" b="1" dirty="0" smtClean="0"/>
              <a:t>územní samospráva – vývoj po roce 1989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90465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None/>
            </a:pPr>
            <a:r>
              <a:rPr lang="cs-CZ" sz="2400" b="1" u="sng" dirty="0" smtClean="0"/>
              <a:t>Na jaře 1990 vytýčeny směry reformy místní správy: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400" dirty="0" smtClean="0"/>
              <a:t>Zrušení soustavy NV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400" dirty="0" smtClean="0"/>
              <a:t>Obnovení samosprávy v obcích a městech, která bude vykonávat též pravomoci základní úrovně dosavadních NV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400" dirty="0" smtClean="0"/>
              <a:t>Vytvoření monokratických orgánů státní správy s působností v okresech tj. okresních úřadů v čele s přednosty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400" dirty="0" smtClean="0"/>
              <a:t>Zrušení KNV bez náhrady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400" dirty="0" smtClean="0"/>
              <a:t>V budoucnu vznik vyšších územních samosprávných celků (země, kraje, župy)</a:t>
            </a:r>
          </a:p>
          <a:p>
            <a:pPr marL="457200" indent="-457200">
              <a:buNone/>
            </a:pPr>
            <a:r>
              <a:rPr lang="cs-CZ" sz="2400" b="1" u="sng" dirty="0" smtClean="0"/>
              <a:t>Ústavní zákon FS č. 294/1990 Sb. </a:t>
            </a:r>
          </a:p>
          <a:p>
            <a:pPr marL="457200" indent="-457200">
              <a:buNone/>
            </a:pPr>
            <a:r>
              <a:rPr lang="cs-CZ" sz="2400" b="1" dirty="0" smtClean="0"/>
              <a:t>	Změněna ústava z 1960 – nové znění čl. 86 odst. 1 – „základem místní samosprávy je obec“) vytvořeny obce s právní subjektivitou a působností</a:t>
            </a:r>
          </a:p>
          <a:p>
            <a:pPr marL="457200" indent="-457200">
              <a:buNone/>
            </a:pPr>
            <a:r>
              <a:rPr lang="cs-CZ" sz="2400" b="1" dirty="0" smtClean="0"/>
              <a:t>	- Zákon ČNR č. 367/1990 Sb. o obcích (obecní zřízení)</a:t>
            </a:r>
          </a:p>
          <a:p>
            <a:pPr marL="457200" indent="-457200">
              <a:buNone/>
            </a:pPr>
            <a:r>
              <a:rPr lang="cs-CZ" sz="2400" b="1" dirty="0" smtClean="0"/>
              <a:t>	- Zákon ČNR č. 368/1990 Sb. o volbách do zastupitelstev obcí</a:t>
            </a:r>
          </a:p>
          <a:p>
            <a:pPr marL="457200" indent="-457200">
              <a:buNone/>
            </a:pPr>
            <a:r>
              <a:rPr lang="cs-CZ" sz="2400" b="1" dirty="0" smtClean="0"/>
              <a:t>	- Zákon ČNR č. 418/1990 Sb. o hlavním městě Praze</a:t>
            </a:r>
          </a:p>
          <a:p>
            <a:pPr marL="457200" indent="-457200">
              <a:buNone/>
            </a:pPr>
            <a:r>
              <a:rPr lang="cs-CZ" sz="2400" b="1" dirty="0" smtClean="0"/>
              <a:t>	- Zákon ČNR č. 425/1990 Sb. o okresních úřadech</a:t>
            </a:r>
          </a:p>
          <a:p>
            <a:pPr marL="457200" indent="-457200">
              <a:buNone/>
            </a:pPr>
            <a:r>
              <a:rPr lang="cs-CZ" sz="2400" b="1" dirty="0" smtClean="0"/>
              <a:t>	- Zákon ČNR č. 576/1990 Sb. (rozpočtová pravidla republiky)</a:t>
            </a:r>
          </a:p>
          <a:p>
            <a:pPr marL="457200" indent="-457200">
              <a:buNone/>
            </a:pPr>
            <a:r>
              <a:rPr lang="cs-CZ" sz="2400" b="1" dirty="0" smtClean="0"/>
              <a:t>	- Zákon ČNR č. 172/1991 Sb. o přechodu některých věcí z majetku </a:t>
            </a:r>
            <a:r>
              <a:rPr lang="cs-CZ" sz="2400" b="1" dirty="0" err="1" smtClean="0"/>
              <a:t>česé</a:t>
            </a:r>
            <a:r>
              <a:rPr lang="cs-CZ" sz="2400" b="1" dirty="0" smtClean="0"/>
              <a:t> republiky do majetku obcí</a:t>
            </a:r>
          </a:p>
          <a:p>
            <a:pPr marL="457200" indent="-457200"/>
            <a:endParaRPr lang="cs-CZ" sz="2400" b="1" dirty="0" smtClean="0"/>
          </a:p>
          <a:p>
            <a:pPr marL="457200" indent="-457200">
              <a:buFont typeface="Wingdings" pitchFamily="2" charset="2"/>
              <a:buChar char="ü"/>
            </a:pPr>
            <a:endParaRPr lang="cs-CZ" sz="2400" dirty="0" smtClean="0"/>
          </a:p>
          <a:p>
            <a:pPr marL="457200" indent="-457200">
              <a:buFont typeface="Wingdings" pitchFamily="2" charset="2"/>
              <a:buChar char="ü"/>
            </a:pPr>
            <a:endParaRPr lang="cs-CZ" sz="2400" dirty="0" smtClean="0"/>
          </a:p>
          <a:p>
            <a:pPr marL="457200" indent="-457200">
              <a:buFont typeface="Wingdings" pitchFamily="2" charset="2"/>
              <a:buChar char="ü"/>
            </a:pPr>
            <a:endParaRPr lang="cs-CZ" sz="2400" dirty="0" smtClean="0"/>
          </a:p>
          <a:p>
            <a:pPr marL="457200" indent="-457200">
              <a:buNone/>
            </a:pPr>
            <a:endParaRPr lang="cs-CZ" sz="2400" b="1" u="sng" dirty="0" smtClean="0"/>
          </a:p>
          <a:p>
            <a:pPr marL="457200" indent="-457200">
              <a:buNone/>
            </a:pPr>
            <a:endParaRPr lang="cs-CZ" sz="2400" b="1" dirty="0" smtClean="0"/>
          </a:p>
          <a:p>
            <a:pPr marL="457200" indent="-457200"/>
            <a:endParaRPr 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400" dirty="0" smtClean="0"/>
              <a:t>Správní právo – </a:t>
            </a:r>
            <a:r>
              <a:rPr lang="cs-CZ" sz="2400" b="1" dirty="0" smtClean="0"/>
              <a:t>územní samospráva – vývoj po roce 1989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u="sng" dirty="0" smtClean="0"/>
              <a:t>Dne 16. 12. 1992 přijat ústavní zákon ČNR č. 1/1993 Sb. Ústava České republiky</a:t>
            </a:r>
          </a:p>
          <a:p>
            <a:endParaRPr lang="cs-CZ" sz="2800" dirty="0" smtClean="0"/>
          </a:p>
          <a:p>
            <a:r>
              <a:rPr lang="cs-CZ" sz="2800" dirty="0" smtClean="0"/>
              <a:t>Spory o vyšší územní samosprávné celky, nakonec: „Česká republika se člení na obce, které jsou základními územními samosprávnými celky. Vyššími územními samosprávnými celky jsou země nebo kraje“</a:t>
            </a:r>
          </a:p>
          <a:p>
            <a:pPr>
              <a:buNone/>
            </a:pPr>
            <a:endParaRPr lang="cs-CZ" sz="2800" b="1" u="sng" dirty="0" smtClean="0"/>
          </a:p>
          <a:p>
            <a:pPr>
              <a:buNone/>
            </a:pPr>
            <a:r>
              <a:rPr lang="cs-CZ" sz="2800" b="1" u="sng" dirty="0" smtClean="0"/>
              <a:t>Ústavní zákon č.347/1997 Sb. o vytvoření vyšších územních samosprávných celků</a:t>
            </a:r>
          </a:p>
          <a:p>
            <a:endParaRPr lang="cs-CZ" sz="2800" dirty="0" smtClean="0"/>
          </a:p>
          <a:p>
            <a:r>
              <a:rPr lang="cs-CZ" sz="2800" dirty="0" smtClean="0"/>
              <a:t>Od 1.1.2000 vytvořeno 13 krajů + hlavní město Praha, stávajících 7 krajů a území hl. města Prahy (dle zákona o územním členění státu z 1960) odsunuto do role pouhé územní jednotky </a:t>
            </a:r>
          </a:p>
          <a:p>
            <a:r>
              <a:rPr lang="cs-CZ" sz="2800" dirty="0" smtClean="0"/>
              <a:t>K vymezení území krajů bylo použito území okresů</a:t>
            </a:r>
          </a:p>
          <a:p>
            <a:r>
              <a:rPr lang="cs-CZ" sz="2800" dirty="0" smtClean="0"/>
              <a:t>Vytvořen nový zákon o obcích (obecní zřízení) + zcela nový zákon o krajích (krajské zřízení)</a:t>
            </a:r>
          </a:p>
          <a:p>
            <a:r>
              <a:rPr lang="cs-CZ" sz="2800" dirty="0" smtClean="0"/>
              <a:t>K 31. 12. 2002 významná novelizace – reforma veřejné správy, zrušeny okresní úřady</a:t>
            </a:r>
            <a:endParaRPr lang="cs-CZ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pojem a znaky územní samosprávy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Nositeli územní samosprávy jsou </a:t>
            </a:r>
            <a:r>
              <a:rPr lang="cs-CZ" b="1" dirty="0" smtClean="0"/>
              <a:t>územní samosprávné celky</a:t>
            </a:r>
            <a:r>
              <a:rPr lang="cs-CZ" dirty="0" smtClean="0"/>
              <a:t>, jimiž jsou </a:t>
            </a:r>
            <a:r>
              <a:rPr lang="cs-CZ" b="1" dirty="0" smtClean="0"/>
              <a:t>obce</a:t>
            </a:r>
            <a:r>
              <a:rPr lang="cs-CZ" dirty="0" smtClean="0"/>
              <a:t> a </a:t>
            </a:r>
            <a:r>
              <a:rPr lang="cs-CZ" b="1" dirty="0" smtClean="0"/>
              <a:t>kraje</a:t>
            </a:r>
          </a:p>
          <a:p>
            <a:r>
              <a:rPr lang="cs-CZ" b="1" dirty="0" smtClean="0"/>
              <a:t>Územní společenství občanů, </a:t>
            </a:r>
            <a:r>
              <a:rPr lang="cs-CZ" dirty="0" smtClean="0"/>
              <a:t>která mají </a:t>
            </a:r>
            <a:r>
              <a:rPr lang="cs-CZ" b="1" dirty="0" smtClean="0"/>
              <a:t>právo na samosprávu</a:t>
            </a:r>
          </a:p>
          <a:p>
            <a:r>
              <a:rPr lang="cs-CZ" dirty="0" smtClean="0"/>
              <a:t>Obec a kraj jsou </a:t>
            </a:r>
            <a:r>
              <a:rPr lang="cs-CZ" b="1" dirty="0" smtClean="0"/>
              <a:t>veřejnoprávní korporace, </a:t>
            </a:r>
            <a:r>
              <a:rPr lang="cs-CZ" dirty="0" smtClean="0"/>
              <a:t>se</a:t>
            </a:r>
            <a:r>
              <a:rPr lang="cs-CZ" b="1" dirty="0" smtClean="0"/>
              <a:t> samostatnou právní subjektivitou</a:t>
            </a:r>
          </a:p>
          <a:p>
            <a:r>
              <a:rPr lang="cs-CZ" b="1" dirty="0" smtClean="0"/>
              <a:t>Znaky: </a:t>
            </a:r>
          </a:p>
          <a:p>
            <a:pPr marL="914400" lvl="1" indent="-514350">
              <a:buAutoNum type="alphaLcParenR"/>
            </a:pPr>
            <a:r>
              <a:rPr lang="cs-CZ" b="1" dirty="0" smtClean="0"/>
              <a:t>Územní základ</a:t>
            </a:r>
          </a:p>
          <a:p>
            <a:pPr marL="914400" lvl="1" indent="-514350">
              <a:buAutoNum type="alphaLcParenR"/>
            </a:pPr>
            <a:r>
              <a:rPr lang="cs-CZ" b="1" dirty="0" smtClean="0"/>
              <a:t>Osobní základ</a:t>
            </a:r>
          </a:p>
          <a:p>
            <a:pPr marL="914400" lvl="1" indent="-514350">
              <a:buAutoNum type="alphaLcParenR"/>
            </a:pPr>
            <a:r>
              <a:rPr lang="cs-CZ" b="1" dirty="0" smtClean="0"/>
              <a:t>Právo na samosprávu</a:t>
            </a:r>
          </a:p>
          <a:p>
            <a:pPr>
              <a:buNone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864</Words>
  <Application>Microsoft Office PowerPoint</Application>
  <PresentationFormat>Předvádění na obrazovce (4:3)</PresentationFormat>
  <Paragraphs>88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Výběrový kurz B – právo SPRÁVNÍ PRÁVO</vt:lpstr>
      <vt:lpstr>Správní právo – územní samospráva – habsburská monarchie</vt:lpstr>
      <vt:lpstr>Správní právo – územní samospráva - ČSR</vt:lpstr>
      <vt:lpstr>Správní právo – územní samospráva – poválečná ČSR a ČSSR</vt:lpstr>
      <vt:lpstr>Správní právo – územní samospráva – vývoj po roce 1989</vt:lpstr>
      <vt:lpstr>Správní právo – územní samospráva – vývoj po roce 1989</vt:lpstr>
      <vt:lpstr>Správní právo – pojem a znaky územní samosprávy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ucebna</cp:lastModifiedBy>
  <cp:revision>114</cp:revision>
  <dcterms:created xsi:type="dcterms:W3CDTF">2015-10-04T18:04:49Z</dcterms:created>
  <dcterms:modified xsi:type="dcterms:W3CDTF">2017-11-09T06:10:19Z</dcterms:modified>
</cp:coreProperties>
</file>