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</p:sldIdLst>
  <p:sldSz cx="9144000" cy="6858000" type="screen4x3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86" d="100"/>
          <a:sy n="86" d="100"/>
        </p:scale>
        <p:origin x="-8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5.1.2016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5.1.2016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5.1.2016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5.1.2016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5.1.2016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5.1.2016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5.1.2016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5.1.2016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5.1.2016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5.1.2016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5.1.2016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D095D-6575-430C-9FEE-7D93B7DB1B8C}" type="datetimeFigureOut">
              <a:rPr lang="cs-CZ" smtClean="0"/>
              <a:pPr/>
              <a:t>5.1.2016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/>
          </a:bodyPr>
          <a:lstStyle/>
          <a:p>
            <a:r>
              <a:rPr lang="cs-CZ" u="sng" dirty="0" smtClean="0"/>
              <a:t>Výběrový kurz B – právo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/>
              <a:t>SPRÁVNÍ PRÁVO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3284984"/>
            <a:ext cx="7416824" cy="1872208"/>
          </a:xfrm>
        </p:spPr>
        <p:txBody>
          <a:bodyPr>
            <a:noAutofit/>
          </a:bodyPr>
          <a:lstStyle/>
          <a:p>
            <a:r>
              <a:rPr lang="cs-CZ" b="1" dirty="0" smtClean="0"/>
              <a:t>Devátá přednáška – správní dozor, veřejné užívání, vyvlastnění, správní řád, správní řízení</a:t>
            </a: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Správní právo –</a:t>
            </a:r>
            <a:r>
              <a:rPr lang="cs-CZ" b="1" dirty="0" smtClean="0"/>
              <a:t>základní instituty správního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Tx/>
              <a:buChar char="-"/>
            </a:pPr>
            <a:r>
              <a:rPr lang="cs-CZ" dirty="0" smtClean="0"/>
              <a:t>Dožádání</a:t>
            </a:r>
          </a:p>
          <a:p>
            <a:pPr>
              <a:buFontTx/>
              <a:buChar char="-"/>
            </a:pPr>
            <a:r>
              <a:rPr lang="cs-CZ" dirty="0" smtClean="0"/>
              <a:t>Přerušení řízení</a:t>
            </a:r>
          </a:p>
          <a:p>
            <a:pPr>
              <a:buFontTx/>
              <a:buChar char="-"/>
            </a:pPr>
            <a:r>
              <a:rPr lang="cs-CZ" dirty="0" smtClean="0"/>
              <a:t>Předvedení</a:t>
            </a:r>
          </a:p>
          <a:p>
            <a:pPr>
              <a:buFontTx/>
              <a:buChar char="-"/>
            </a:pPr>
            <a:r>
              <a:rPr lang="cs-CZ" dirty="0" smtClean="0"/>
              <a:t>Předběžné opatření</a:t>
            </a:r>
          </a:p>
          <a:p>
            <a:pPr>
              <a:buFontTx/>
              <a:buChar char="-"/>
            </a:pPr>
            <a:r>
              <a:rPr lang="cs-CZ" dirty="0" smtClean="0"/>
              <a:t>Rozhodnutí</a:t>
            </a:r>
          </a:p>
          <a:p>
            <a:pPr>
              <a:buFontTx/>
              <a:buChar char="-"/>
            </a:pPr>
            <a:r>
              <a:rPr lang="cs-CZ" dirty="0" smtClean="0"/>
              <a:t>Odvolání</a:t>
            </a:r>
          </a:p>
          <a:p>
            <a:pPr>
              <a:buFontTx/>
              <a:buChar char="-"/>
            </a:pPr>
            <a:r>
              <a:rPr lang="cs-CZ" dirty="0" smtClean="0"/>
              <a:t>Rozklad</a:t>
            </a:r>
          </a:p>
          <a:p>
            <a:pPr>
              <a:buFontTx/>
              <a:buChar char="-"/>
            </a:pPr>
            <a:r>
              <a:rPr lang="cs-CZ" dirty="0" smtClean="0"/>
              <a:t>Přezkum mimo odvolací řízení</a:t>
            </a:r>
          </a:p>
          <a:p>
            <a:pPr>
              <a:buFontTx/>
              <a:buChar char="-"/>
            </a:pPr>
            <a:r>
              <a:rPr lang="cs-CZ" dirty="0" smtClean="0"/>
              <a:t>Obnova řízení</a:t>
            </a:r>
          </a:p>
          <a:p>
            <a:pPr>
              <a:buFontTx/>
              <a:buChar char="-"/>
            </a:pPr>
            <a:r>
              <a:rPr lang="cs-CZ" dirty="0" smtClean="0"/>
              <a:t>Opatření proti nečinnosti</a:t>
            </a:r>
          </a:p>
          <a:p>
            <a:pPr>
              <a:buFontTx/>
              <a:buChar char="-"/>
            </a:pPr>
            <a:r>
              <a:rPr lang="cs-CZ" dirty="0" smtClean="0"/>
              <a:t>Navrácení v předešlý stav</a:t>
            </a:r>
          </a:p>
          <a:p>
            <a:pPr>
              <a:buFontTx/>
              <a:buChar char="-"/>
            </a:pPr>
            <a:r>
              <a:rPr lang="cs-CZ" dirty="0" smtClean="0"/>
              <a:t>Prohlášení nicotnosti rozhodnutí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Správní právo – </a:t>
            </a:r>
            <a:r>
              <a:rPr lang="cs-CZ" sz="3600" b="1" dirty="0" smtClean="0"/>
              <a:t>subjekty správního řízení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 smtClean="0"/>
              <a:t>a) Správní orgány:</a:t>
            </a:r>
          </a:p>
          <a:p>
            <a:pPr>
              <a:buNone/>
            </a:pPr>
            <a:r>
              <a:rPr lang="cs-CZ" dirty="0" smtClean="0"/>
              <a:t>Působnost a pravomoc</a:t>
            </a:r>
          </a:p>
          <a:p>
            <a:pPr>
              <a:buNone/>
            </a:pPr>
            <a:r>
              <a:rPr lang="cs-CZ" dirty="0" smtClean="0"/>
              <a:t>Prvoinstanční a </a:t>
            </a:r>
            <a:r>
              <a:rPr lang="cs-CZ" dirty="0" err="1" smtClean="0"/>
              <a:t>druhoinstanční</a:t>
            </a:r>
            <a:r>
              <a:rPr lang="cs-CZ" dirty="0" smtClean="0"/>
              <a:t> (odvolací)</a:t>
            </a:r>
          </a:p>
          <a:p>
            <a:pPr>
              <a:buNone/>
            </a:pPr>
            <a:r>
              <a:rPr lang="cs-CZ" dirty="0" smtClean="0"/>
              <a:t>Příslušnost </a:t>
            </a:r>
            <a:r>
              <a:rPr lang="cs-CZ" b="1" dirty="0" smtClean="0"/>
              <a:t>věcná místní a funkční</a:t>
            </a:r>
          </a:p>
          <a:p>
            <a:pPr>
              <a:buNone/>
            </a:pPr>
            <a:r>
              <a:rPr lang="cs-CZ" dirty="0" smtClean="0"/>
              <a:t>Zásada „</a:t>
            </a:r>
            <a:r>
              <a:rPr lang="cs-CZ" dirty="0" err="1" smtClean="0"/>
              <a:t>perpetuatio</a:t>
            </a:r>
            <a:r>
              <a:rPr lang="cs-CZ" dirty="0" smtClean="0"/>
              <a:t> </a:t>
            </a:r>
            <a:r>
              <a:rPr lang="cs-CZ" dirty="0" err="1" smtClean="0"/>
              <a:t>fori</a:t>
            </a:r>
            <a:r>
              <a:rPr lang="cs-CZ" dirty="0" smtClean="0"/>
              <a:t>“</a:t>
            </a:r>
          </a:p>
          <a:p>
            <a:pPr>
              <a:buNone/>
            </a:pPr>
            <a:r>
              <a:rPr lang="cs-CZ" dirty="0" smtClean="0"/>
              <a:t>Institut oprávněné úřední osoby</a:t>
            </a:r>
          </a:p>
          <a:p>
            <a:pPr>
              <a:buNone/>
            </a:pPr>
            <a:r>
              <a:rPr lang="cs-CZ" b="1" dirty="0" smtClean="0"/>
              <a:t>b) Účastníci</a:t>
            </a:r>
          </a:p>
          <a:p>
            <a:pPr>
              <a:buFontTx/>
              <a:buChar char="-"/>
            </a:pPr>
            <a:r>
              <a:rPr lang="cs-CZ" dirty="0" smtClean="0"/>
              <a:t>ti, o jejichž právech nebo povinnostech má být v řízení rozhodováno</a:t>
            </a:r>
          </a:p>
          <a:p>
            <a:pPr>
              <a:buFontTx/>
              <a:buChar char="-"/>
            </a:pPr>
            <a:r>
              <a:rPr lang="cs-CZ" dirty="0" smtClean="0"/>
              <a:t>Ti, jejichž práva a povinnosti mohou být přímo dotčeny</a:t>
            </a:r>
          </a:p>
          <a:p>
            <a:pPr>
              <a:buFontTx/>
              <a:buChar char="-"/>
            </a:pPr>
            <a:r>
              <a:rPr lang="cs-CZ" dirty="0" smtClean="0"/>
              <a:t>Ten,  komu zvláštní předpisy postavení účastníka přizná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Správní právo </a:t>
            </a:r>
            <a:r>
              <a:rPr lang="cs-CZ" sz="2800" b="1" dirty="0" smtClean="0"/>
              <a:t>– zahájení a průběh  správního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lphaLcParenR"/>
            </a:pPr>
            <a:r>
              <a:rPr lang="cs-CZ" dirty="0" smtClean="0"/>
              <a:t>Zásada dispoziční</a:t>
            </a:r>
          </a:p>
          <a:p>
            <a:pPr marL="514350" indent="-514350">
              <a:buAutoNum type="alphaLcParenR"/>
            </a:pPr>
            <a:r>
              <a:rPr lang="cs-CZ" dirty="0" smtClean="0"/>
              <a:t>Zásada oficiality</a:t>
            </a:r>
          </a:p>
          <a:p>
            <a:pPr marL="514350" indent="-514350">
              <a:buAutoNum type="alphaLcParenR"/>
            </a:pPr>
            <a:r>
              <a:rPr lang="cs-CZ" dirty="0" smtClean="0"/>
              <a:t>Zásada ne bis in </a:t>
            </a:r>
            <a:r>
              <a:rPr lang="cs-CZ" dirty="0" err="1" smtClean="0"/>
              <a:t>idem</a:t>
            </a:r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Překážka litispendence a překážka </a:t>
            </a:r>
            <a:r>
              <a:rPr lang="cs-CZ" dirty="0" err="1" smtClean="0"/>
              <a:t>rei</a:t>
            </a:r>
            <a:r>
              <a:rPr lang="cs-CZ" dirty="0" smtClean="0"/>
              <a:t> </a:t>
            </a:r>
            <a:r>
              <a:rPr lang="cs-CZ" dirty="0" err="1" smtClean="0"/>
              <a:t>iudicate</a:t>
            </a:r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d) Zásada písemnosti řízení</a:t>
            </a:r>
          </a:p>
          <a:p>
            <a:pPr marL="514350" indent="-514350">
              <a:buNone/>
            </a:pPr>
            <a:r>
              <a:rPr lang="cs-CZ" dirty="0" smtClean="0"/>
              <a:t>e) Zásada zjištění skutkového stavu</a:t>
            </a:r>
          </a:p>
          <a:p>
            <a:pPr marL="514350" indent="-514350">
              <a:buNone/>
            </a:pPr>
            <a:r>
              <a:rPr lang="cs-CZ" dirty="0" smtClean="0"/>
              <a:t>f) Zásada jednosti řízení x koncentrace</a:t>
            </a:r>
          </a:p>
          <a:p>
            <a:pPr marL="514350" indent="-514350">
              <a:buNone/>
            </a:pPr>
            <a:r>
              <a:rPr lang="cs-CZ" dirty="0" smtClean="0"/>
              <a:t>g) Zásada volného hodnocení důkazů</a:t>
            </a:r>
          </a:p>
          <a:p>
            <a:pPr marL="514350" indent="-514350">
              <a:buNone/>
            </a:pPr>
            <a:r>
              <a:rPr lang="cs-CZ" dirty="0" smtClean="0"/>
              <a:t>h) Zásada vyšetřovací</a:t>
            </a:r>
          </a:p>
          <a:p>
            <a:pPr marL="514350" indent="-514350">
              <a:buNone/>
            </a:pPr>
            <a:r>
              <a:rPr lang="cs-CZ" dirty="0" smtClean="0"/>
              <a:t>ch) zásada náhrady nákladů řízení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Správní právo </a:t>
            </a:r>
            <a:r>
              <a:rPr lang="cs-CZ" b="1" dirty="0" smtClean="0"/>
              <a:t>– 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Části:</a:t>
            </a:r>
          </a:p>
          <a:p>
            <a:pPr marL="514350" indent="-514350">
              <a:buAutoNum type="alphaLcParenR"/>
            </a:pPr>
            <a:r>
              <a:rPr lang="cs-CZ" dirty="0" smtClean="0"/>
              <a:t>Výrok</a:t>
            </a:r>
          </a:p>
          <a:p>
            <a:pPr marL="514350" indent="-514350">
              <a:buAutoNum type="alphaLcParenR"/>
            </a:pPr>
            <a:r>
              <a:rPr lang="cs-CZ" dirty="0" smtClean="0"/>
              <a:t>Odůvodnění</a:t>
            </a:r>
          </a:p>
          <a:p>
            <a:pPr marL="514350" indent="-514350">
              <a:buAutoNum type="alphaLcParenR"/>
            </a:pPr>
            <a:r>
              <a:rPr lang="cs-CZ" dirty="0" smtClean="0"/>
              <a:t>Poučení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Opravná usnesení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Oznámení rozhodnutí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Právní moc: formální a materiální stránka</a:t>
            </a:r>
          </a:p>
          <a:p>
            <a:pPr marL="514350" indent="-51435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Správní právo </a:t>
            </a:r>
            <a:r>
              <a:rPr lang="cs-CZ" b="1" dirty="0" smtClean="0"/>
              <a:t>– opravné prostředky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b="1" dirty="0" smtClean="0"/>
              <a:t>Řádné x mimořádné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Řádné</a:t>
            </a:r>
            <a:r>
              <a:rPr lang="cs-CZ" b="1" dirty="0" smtClean="0"/>
              <a:t>: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Odvolání </a:t>
            </a:r>
            <a:r>
              <a:rPr lang="cs-CZ" b="1" dirty="0" smtClean="0"/>
              <a:t>+ rozklad</a:t>
            </a:r>
          </a:p>
          <a:p>
            <a:pPr>
              <a:buNone/>
            </a:pPr>
            <a:r>
              <a:rPr lang="cs-CZ" dirty="0" smtClean="0"/>
              <a:t>Devolutivní účinky, </a:t>
            </a:r>
            <a:r>
              <a:rPr lang="cs-CZ" dirty="0" err="1" smtClean="0"/>
              <a:t>autoremedura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Přezkum zákonnosti z úřední povinnosti, přičemž k vadám se přihlíží jen tehdy pokud mohly mít za následek nesprávnost rozhodnutí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Způsoby </a:t>
            </a:r>
            <a:r>
              <a:rPr lang="cs-CZ" b="1" dirty="0" smtClean="0"/>
              <a:t>rozhodnutí:</a:t>
            </a:r>
          </a:p>
          <a:p>
            <a:pPr>
              <a:buFontTx/>
              <a:buChar char="-"/>
            </a:pPr>
            <a:r>
              <a:rPr lang="cs-CZ" dirty="0" smtClean="0"/>
              <a:t>Zrušení a zastavení</a:t>
            </a:r>
          </a:p>
          <a:p>
            <a:pPr>
              <a:buFontTx/>
              <a:buChar char="-"/>
            </a:pPr>
            <a:r>
              <a:rPr lang="cs-CZ" dirty="0" smtClean="0"/>
              <a:t>Změna rozhodnutí (zákaz reformace in </a:t>
            </a:r>
            <a:r>
              <a:rPr lang="cs-CZ" dirty="0" err="1" smtClean="0"/>
              <a:t>peius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 smtClean="0"/>
              <a:t>Zrušení a vrácení věci</a:t>
            </a:r>
          </a:p>
          <a:p>
            <a:pPr>
              <a:buFontTx/>
              <a:buChar char="-"/>
            </a:pPr>
            <a:r>
              <a:rPr lang="cs-CZ" dirty="0" smtClean="0"/>
              <a:t>Zamítnutí a potvrzení</a:t>
            </a:r>
          </a:p>
          <a:p>
            <a:pPr>
              <a:buFontTx/>
              <a:buChar char="-"/>
            </a:pPr>
            <a:r>
              <a:rPr lang="cs-CZ" dirty="0" smtClean="0"/>
              <a:t>Zastavení odvolacího řízení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Správní právo </a:t>
            </a:r>
            <a:r>
              <a:rPr lang="cs-CZ" b="1" dirty="0" smtClean="0"/>
              <a:t>– opravné prostředky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dirty="0" smtClean="0"/>
              <a:t>Mimořádné</a:t>
            </a:r>
          </a:p>
          <a:p>
            <a:pPr>
              <a:buNone/>
            </a:pPr>
            <a:endParaRPr lang="cs-CZ" b="1" dirty="0" smtClean="0"/>
          </a:p>
          <a:p>
            <a:pPr marL="514350" indent="-514350">
              <a:buAutoNum type="alphaLcParenR"/>
            </a:pPr>
            <a:r>
              <a:rPr lang="cs-CZ" b="1" dirty="0" smtClean="0"/>
              <a:t>Obnova řízení</a:t>
            </a:r>
          </a:p>
          <a:p>
            <a:pPr marL="514350" indent="-514350">
              <a:buNone/>
            </a:pPr>
            <a:r>
              <a:rPr lang="cs-CZ" dirty="0" smtClean="0"/>
              <a:t>Vyšly najevo dříve neznámé skutečnosti nebo důkazy, které nebylo možno uplatnit anebo se důkazy ukázaly být nepravdivými</a:t>
            </a:r>
          </a:p>
          <a:p>
            <a:pPr marL="514350" indent="-514350">
              <a:buNone/>
            </a:pPr>
            <a:r>
              <a:rPr lang="cs-CZ" dirty="0" smtClean="0"/>
              <a:t>Bylo zrušeno či změněno podkladové rozhodnutí</a:t>
            </a:r>
          </a:p>
          <a:p>
            <a:pPr marL="514350" indent="-514350">
              <a:buNone/>
            </a:pPr>
            <a:r>
              <a:rPr lang="cs-CZ" dirty="0" smtClean="0"/>
              <a:t>Rozhodnutí bylo dosaženo </a:t>
            </a:r>
            <a:r>
              <a:rPr lang="cs-CZ" smtClean="0"/>
              <a:t>trestným </a:t>
            </a:r>
            <a:r>
              <a:rPr lang="cs-CZ" smtClean="0"/>
              <a:t>činem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None/>
            </a:pPr>
            <a:r>
              <a:rPr lang="cs-CZ" b="1" dirty="0" smtClean="0"/>
              <a:t>b) Přezkumné řízení</a:t>
            </a:r>
          </a:p>
          <a:p>
            <a:pPr marL="514350" indent="-514350">
              <a:buNone/>
            </a:pPr>
            <a:r>
              <a:rPr lang="cs-CZ" dirty="0" smtClean="0"/>
              <a:t>Náprava nezákonnosti u pravomocných rozhodnutí</a:t>
            </a:r>
          </a:p>
          <a:p>
            <a:pPr marL="514350" indent="-514350">
              <a:buNone/>
            </a:pPr>
            <a:r>
              <a:rPr lang="cs-CZ" dirty="0" smtClean="0"/>
              <a:t>Nepřípustné v případě soukromoprávních souhlasů</a:t>
            </a:r>
          </a:p>
          <a:p>
            <a:pPr marL="514350" indent="-514350">
              <a:buNone/>
            </a:pPr>
            <a:r>
              <a:rPr lang="cs-CZ" dirty="0" smtClean="0"/>
              <a:t>Vydat lze pouze do dvou měsíců od zjištění nezákonnosti a nejpozději do jednoho roku od právní moci</a:t>
            </a:r>
          </a:p>
          <a:p>
            <a:pPr marL="514350" indent="-51435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právo – </a:t>
            </a:r>
            <a:r>
              <a:rPr lang="cs-CZ" b="1" dirty="0" smtClean="0"/>
              <a:t>správní dozor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b="1" dirty="0" smtClean="0"/>
              <a:t>Vždy ve vnějších vztazích, zásada souladnosti s právem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Dohled</a:t>
            </a:r>
            <a:r>
              <a:rPr lang="cs-CZ" b="1" dirty="0" smtClean="0"/>
              <a:t>, dozor, inspekce, kontrola, prověrka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Pozorování </a:t>
            </a:r>
            <a:r>
              <a:rPr lang="cs-CZ" b="1" dirty="0" smtClean="0"/>
              <a:t>chování a porovnání s žádoucím modelem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Průběžný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N</a:t>
            </a:r>
            <a:r>
              <a:rPr lang="cs-CZ" b="1" dirty="0" smtClean="0"/>
              <a:t>ásledný</a:t>
            </a:r>
            <a:endParaRPr lang="cs-CZ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právo – </a:t>
            </a:r>
            <a:r>
              <a:rPr lang="cs-CZ" b="1" dirty="0"/>
              <a:t>správní dozor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Prostředky zajištění splnění povinností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Pořádková pokuta</a:t>
            </a:r>
          </a:p>
          <a:p>
            <a:pPr>
              <a:buFontTx/>
              <a:buChar char="-"/>
            </a:pPr>
            <a:r>
              <a:rPr lang="cs-CZ" dirty="0" smtClean="0"/>
              <a:t>Skutková podstata deliktu</a:t>
            </a:r>
          </a:p>
          <a:p>
            <a:pPr>
              <a:buFontTx/>
              <a:buChar char="-"/>
            </a:pPr>
            <a:r>
              <a:rPr lang="cs-CZ" dirty="0" smtClean="0"/>
              <a:t>Správní akt</a:t>
            </a:r>
          </a:p>
          <a:p>
            <a:pPr>
              <a:buFontTx/>
              <a:buChar char="-"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Povinnosti dozoru: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Zjistit řádně stav</a:t>
            </a:r>
          </a:p>
          <a:p>
            <a:pPr>
              <a:buFontTx/>
              <a:buChar char="-"/>
            </a:pPr>
            <a:r>
              <a:rPr lang="cs-CZ" dirty="0" err="1" smtClean="0"/>
              <a:t>Protokolace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Nápravné prostředky, uložení sankce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Příklady správního dozoru</a:t>
            </a:r>
          </a:p>
          <a:p>
            <a:pPr>
              <a:buFontTx/>
              <a:buChar char="-"/>
            </a:pPr>
            <a:r>
              <a:rPr lang="cs-CZ" dirty="0" smtClean="0"/>
              <a:t>Nad územní samosprávou</a:t>
            </a:r>
          </a:p>
          <a:p>
            <a:pPr>
              <a:buFontTx/>
              <a:buChar char="-"/>
            </a:pPr>
            <a:r>
              <a:rPr lang="cs-CZ" dirty="0" smtClean="0"/>
              <a:t>Profesní komory</a:t>
            </a:r>
          </a:p>
          <a:p>
            <a:pPr>
              <a:buFontTx/>
              <a:buChar char="-"/>
            </a:pPr>
            <a:r>
              <a:rPr lang="cs-CZ" dirty="0"/>
              <a:t>Česká školní </a:t>
            </a:r>
            <a:r>
              <a:rPr lang="cs-CZ" dirty="0" smtClean="0"/>
              <a:t>inspekce, Inspektoráty práce</a:t>
            </a:r>
          </a:p>
          <a:p>
            <a:pPr>
              <a:buFontTx/>
              <a:buChar char="-"/>
            </a:pPr>
            <a:r>
              <a:rPr lang="cs-CZ" dirty="0" smtClean="0"/>
              <a:t>Finanční kontrola</a:t>
            </a:r>
          </a:p>
          <a:p>
            <a:pPr>
              <a:buFontTx/>
              <a:buChar char="-"/>
            </a:pPr>
            <a:r>
              <a:rPr lang="cs-CZ" dirty="0" smtClean="0"/>
              <a:t>NKÚ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929254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Správní právo – </a:t>
            </a:r>
            <a:r>
              <a:rPr lang="cs-CZ" sz="3600" b="1" dirty="0" smtClean="0"/>
              <a:t>veřejné užívání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Užívání </a:t>
            </a:r>
            <a:r>
              <a:rPr lang="cs-CZ" b="1" dirty="0" smtClean="0"/>
              <a:t>všeobecně přístupných materiálních statků </a:t>
            </a:r>
            <a:r>
              <a:rPr lang="cs-CZ" dirty="0" smtClean="0"/>
              <a:t>v souladu s jejich účelovým určením, </a:t>
            </a:r>
            <a:r>
              <a:rPr lang="cs-CZ" b="1" dirty="0" smtClean="0"/>
              <a:t>předem neomezeným okruhem uživatelů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a) Obecné užívání</a:t>
            </a:r>
          </a:p>
          <a:p>
            <a:pPr marL="0" indent="0">
              <a:buNone/>
            </a:pPr>
            <a:r>
              <a:rPr lang="cs-CZ" dirty="0" smtClean="0"/>
              <a:t>Bezplatné/zpoplatněné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b) Zvláštní </a:t>
            </a:r>
            <a:r>
              <a:rPr lang="cs-CZ" b="1" dirty="0"/>
              <a:t>užívání</a:t>
            </a:r>
          </a:p>
          <a:p>
            <a:pPr marL="0" indent="0">
              <a:buNone/>
            </a:pPr>
            <a:r>
              <a:rPr lang="cs-CZ" dirty="0" smtClean="0"/>
              <a:t>Na základě správního aktu, zpravidla zpoplatněné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031962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/>
              <a:t>Správní právo – </a:t>
            </a:r>
            <a:r>
              <a:rPr lang="cs-CZ" sz="3200" b="1" dirty="0"/>
              <a:t>veřejné užívání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05900"/>
            <a:ext cx="8229600" cy="5447436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Předmět veřejného užívání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Voda</a:t>
            </a:r>
          </a:p>
          <a:p>
            <a:pPr marL="0" indent="0">
              <a:buNone/>
            </a:pPr>
            <a:r>
              <a:rPr lang="cs-CZ" dirty="0" smtClean="0"/>
              <a:t>Pozemní komunikace</a:t>
            </a:r>
          </a:p>
          <a:p>
            <a:pPr marL="0" indent="0">
              <a:buNone/>
            </a:pPr>
            <a:r>
              <a:rPr lang="cs-CZ" dirty="0" smtClean="0"/>
              <a:t>Veřejná prostranství</a:t>
            </a:r>
          </a:p>
          <a:p>
            <a:pPr marL="0" indent="0">
              <a:buNone/>
            </a:pPr>
            <a:r>
              <a:rPr lang="cs-CZ" dirty="0" smtClean="0"/>
              <a:t>Krajina</a:t>
            </a:r>
          </a:p>
          <a:p>
            <a:pPr marL="0" indent="0">
              <a:buNone/>
            </a:pPr>
            <a:r>
              <a:rPr lang="cs-CZ" dirty="0" smtClean="0"/>
              <a:t>Les</a:t>
            </a:r>
          </a:p>
          <a:p>
            <a:pPr marL="0" indent="0">
              <a:buNone/>
            </a:pPr>
            <a:r>
              <a:rPr lang="cs-CZ" dirty="0" smtClean="0"/>
              <a:t>Ovzduší</a:t>
            </a:r>
          </a:p>
          <a:p>
            <a:pPr marL="0" indent="0">
              <a:buNone/>
            </a:pPr>
            <a:r>
              <a:rPr lang="cs-CZ" dirty="0" smtClean="0"/>
              <a:t>Energie</a:t>
            </a:r>
          </a:p>
          <a:p>
            <a:pPr marL="0" indent="0">
              <a:buNone/>
            </a:pPr>
            <a:r>
              <a:rPr lang="cs-CZ" dirty="0" smtClean="0"/>
              <a:t>Rádiové spektrum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910214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Správní právo – </a:t>
            </a:r>
            <a:r>
              <a:rPr lang="cs-CZ" sz="2400" b="1" dirty="0" smtClean="0"/>
              <a:t>vyvlastnění a další omezení </a:t>
            </a:r>
            <a:r>
              <a:rPr lang="cs-CZ" sz="2400" b="1" dirty="0" err="1" smtClean="0"/>
              <a:t>subj</a:t>
            </a:r>
            <a:r>
              <a:rPr lang="cs-CZ" sz="2400" b="1" dirty="0" smtClean="0"/>
              <a:t>. práv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95128"/>
            <a:ext cx="8229600" cy="5544616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Podmínky</a:t>
            </a:r>
            <a:r>
              <a:rPr lang="cs-CZ" dirty="0" smtClean="0"/>
              <a:t>:</a:t>
            </a:r>
          </a:p>
          <a:p>
            <a:pPr marL="514350" indent="-514350">
              <a:buAutoNum type="alphaLcParenR"/>
            </a:pPr>
            <a:r>
              <a:rPr lang="cs-CZ" dirty="0" smtClean="0"/>
              <a:t>Veřejný zájem expropriační titul</a:t>
            </a:r>
          </a:p>
          <a:p>
            <a:pPr marL="514350" indent="-514350">
              <a:buAutoNum type="alphaLcParenR"/>
            </a:pPr>
            <a:r>
              <a:rPr lang="cs-CZ" dirty="0" smtClean="0"/>
              <a:t>Jen na základě zákona</a:t>
            </a:r>
          </a:p>
          <a:p>
            <a:pPr marL="514350" indent="-514350">
              <a:buAutoNum type="alphaLcParenR"/>
            </a:pPr>
            <a:r>
              <a:rPr lang="cs-CZ" dirty="0" smtClean="0"/>
              <a:t>Jen za náhradu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Jiná omezení:</a:t>
            </a:r>
          </a:p>
          <a:p>
            <a:pPr marL="0" indent="0">
              <a:buNone/>
            </a:pPr>
            <a:r>
              <a:rPr lang="cs-CZ" dirty="0" smtClean="0"/>
              <a:t>Územní opatření</a:t>
            </a:r>
          </a:p>
          <a:p>
            <a:pPr marL="0" indent="0">
              <a:buNone/>
            </a:pPr>
            <a:r>
              <a:rPr lang="cs-CZ" dirty="0" smtClean="0"/>
              <a:t>Ochranná pásma</a:t>
            </a:r>
          </a:p>
          <a:p>
            <a:pPr marL="0" indent="0">
              <a:buNone/>
            </a:pPr>
            <a:r>
              <a:rPr lang="cs-CZ" dirty="0" smtClean="0"/>
              <a:t>Chráněná území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914377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/>
              <a:t>Správní právo – </a:t>
            </a:r>
            <a:r>
              <a:rPr lang="cs-CZ" b="1" dirty="0" smtClean="0"/>
              <a:t>správní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/>
              <a:t>Právem upravený postup správního orgánu, jehož účelem je vydání správního rozhodnutí nebo aktu. Správní řízení má vždy účastníky, kteří jsou vybaveni právy a povinnostmi.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Obecná úprava: </a:t>
            </a:r>
            <a:r>
              <a:rPr lang="cs-CZ" b="1" dirty="0" smtClean="0"/>
              <a:t>zákon č. 500/2004 Sb., správní řád – </a:t>
            </a:r>
            <a:r>
              <a:rPr lang="cs-CZ" b="1" dirty="0" err="1" smtClean="0"/>
              <a:t>SpŘ</a:t>
            </a:r>
            <a:r>
              <a:rPr lang="cs-CZ" b="1" dirty="0" smtClean="0"/>
              <a:t>.</a:t>
            </a:r>
            <a:endParaRPr lang="cs-CZ" b="1" dirty="0"/>
          </a:p>
        </p:txBody>
      </p:sp>
    </p:spTree>
    <p:extLst>
      <p:ext uri="{BB962C8B-B14F-4D97-AF65-F5344CB8AC3E}">
        <p14:creationId xmlns="" xmlns:p14="http://schemas.microsoft.com/office/powerpoint/2010/main" val="3077820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Správní právo – </a:t>
            </a:r>
            <a:r>
              <a:rPr lang="cs-CZ" b="1" dirty="0" smtClean="0"/>
              <a:t>správní řízení, působnost správního řádu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/>
              <a:t>Správní orgány:</a:t>
            </a:r>
          </a:p>
          <a:p>
            <a:pPr>
              <a:buFontTx/>
              <a:buChar char="-"/>
            </a:pPr>
            <a:r>
              <a:rPr lang="cs-CZ" dirty="0" smtClean="0"/>
              <a:t>Moci výkonné</a:t>
            </a:r>
          </a:p>
          <a:p>
            <a:pPr>
              <a:buFontTx/>
              <a:buChar char="-"/>
            </a:pPr>
            <a:r>
              <a:rPr lang="cs-CZ" dirty="0" smtClean="0"/>
              <a:t>Orgány územní samosprávy</a:t>
            </a:r>
          </a:p>
          <a:p>
            <a:pPr>
              <a:buFontTx/>
              <a:buChar char="-"/>
            </a:pPr>
            <a:r>
              <a:rPr lang="cs-CZ" dirty="0" smtClean="0"/>
              <a:t>Jiné orgány</a:t>
            </a:r>
          </a:p>
          <a:p>
            <a:pPr>
              <a:buFontTx/>
              <a:buChar char="-"/>
            </a:pPr>
            <a:r>
              <a:rPr lang="cs-CZ" dirty="0" smtClean="0"/>
              <a:t>PO + FO</a:t>
            </a:r>
          </a:p>
          <a:p>
            <a:pPr>
              <a:buNone/>
            </a:pPr>
            <a:r>
              <a:rPr lang="cs-CZ" b="1" dirty="0" smtClean="0"/>
              <a:t>pokud vykonávají působnost v oblasti veřejné správy</a:t>
            </a:r>
          </a:p>
          <a:p>
            <a:pPr>
              <a:buNone/>
            </a:pPr>
            <a:r>
              <a:rPr lang="cs-CZ" b="1" dirty="0" err="1" smtClean="0"/>
              <a:t>SpŘ</a:t>
            </a:r>
            <a:r>
              <a:rPr lang="cs-CZ" b="1" dirty="0" smtClean="0"/>
              <a:t>. Se nepoužije:</a:t>
            </a:r>
          </a:p>
          <a:p>
            <a:pPr>
              <a:buFontTx/>
              <a:buChar char="-"/>
            </a:pPr>
            <a:r>
              <a:rPr lang="cs-CZ" dirty="0" smtClean="0"/>
              <a:t>Pro občanskoprávní, obchodněprávní a pracovněprávní úkony správních orgánů</a:t>
            </a:r>
          </a:p>
          <a:p>
            <a:pPr>
              <a:buFontTx/>
              <a:buChar char="-"/>
            </a:pPr>
            <a:r>
              <a:rPr lang="cs-CZ" dirty="0" smtClean="0"/>
              <a:t>Vztahy orgánů územní samosprávy při výkonu samostatné působnosti</a:t>
            </a:r>
          </a:p>
          <a:p>
            <a:pPr>
              <a:buFontTx/>
              <a:buChar char="-"/>
            </a:pPr>
            <a:r>
              <a:rPr lang="cs-CZ" dirty="0" smtClean="0"/>
              <a:t>Spory uvnitř samosprávy</a:t>
            </a:r>
          </a:p>
          <a:p>
            <a:pPr>
              <a:buFontTx/>
              <a:buChar char="-"/>
            </a:pPr>
            <a:endParaRPr lang="cs-CZ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Správní právo – </a:t>
            </a:r>
            <a:r>
              <a:rPr lang="cs-CZ" sz="3200" b="1" dirty="0" smtClean="0"/>
              <a:t>základní zásady správního řízení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cs-CZ" dirty="0" smtClean="0"/>
              <a:t>Zákonnost</a:t>
            </a:r>
          </a:p>
          <a:p>
            <a:pPr>
              <a:buFontTx/>
              <a:buChar char="-"/>
            </a:pPr>
            <a:r>
              <a:rPr lang="cs-CZ" dirty="0" smtClean="0"/>
              <a:t>Zákaz zneužívání pravomoci</a:t>
            </a:r>
          </a:p>
          <a:p>
            <a:pPr>
              <a:buFontTx/>
              <a:buChar char="-"/>
            </a:pPr>
            <a:r>
              <a:rPr lang="cs-CZ" dirty="0" smtClean="0"/>
              <a:t>Ochrana práv nabytých v dobré víře</a:t>
            </a:r>
          </a:p>
          <a:p>
            <a:pPr>
              <a:buFontTx/>
              <a:buChar char="-"/>
            </a:pPr>
            <a:r>
              <a:rPr lang="cs-CZ" dirty="0" smtClean="0"/>
              <a:t>Proporcionalita rozhodnutí</a:t>
            </a:r>
          </a:p>
          <a:p>
            <a:pPr>
              <a:buFontTx/>
              <a:buChar char="-"/>
            </a:pPr>
            <a:r>
              <a:rPr lang="cs-CZ" dirty="0" smtClean="0"/>
              <a:t>Soulad s veřejným zájmem a okolnostmi daného případu</a:t>
            </a:r>
          </a:p>
          <a:p>
            <a:pPr>
              <a:buFontTx/>
              <a:buChar char="-"/>
            </a:pPr>
            <a:r>
              <a:rPr lang="cs-CZ" dirty="0" smtClean="0"/>
              <a:t>Řešení skutkově obdobných případů tak, aby nevznikaly neodůvodněné rozdíly při rozhodování</a:t>
            </a:r>
          </a:p>
          <a:p>
            <a:pPr>
              <a:buFontTx/>
              <a:buChar char="-"/>
            </a:pPr>
            <a:r>
              <a:rPr lang="cs-CZ" dirty="0" smtClean="0"/>
              <a:t>Zjištění stavu věci, o němž nejsou důvodné pochybnosti</a:t>
            </a:r>
          </a:p>
          <a:p>
            <a:pPr>
              <a:buFontTx/>
              <a:buChar char="-"/>
            </a:pPr>
            <a:r>
              <a:rPr lang="cs-CZ" dirty="0" smtClean="0"/>
              <a:t>Povinnosti a práva dotčených osob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1536</TotalTime>
  <Words>646</Words>
  <Application>Microsoft Office PowerPoint</Application>
  <PresentationFormat>Předvádění na obrazovce (4:3)</PresentationFormat>
  <Paragraphs>157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Výběrový kurz B – právo SPRÁVNÍ PRÁVO</vt:lpstr>
      <vt:lpstr>Správní právo – správní dozor</vt:lpstr>
      <vt:lpstr>Správní právo – správní dozor</vt:lpstr>
      <vt:lpstr>Správní právo – veřejné užívání</vt:lpstr>
      <vt:lpstr>Správní právo – veřejné užívání</vt:lpstr>
      <vt:lpstr>Správní právo – vyvlastnění a další omezení subj. práv</vt:lpstr>
      <vt:lpstr>Správní právo – správní řízení</vt:lpstr>
      <vt:lpstr>Správní právo – správní řízení, působnost správního řádu</vt:lpstr>
      <vt:lpstr>Správní právo – základní zásady správního řízení</vt:lpstr>
      <vt:lpstr>Správní právo –základní instituty správního řízení</vt:lpstr>
      <vt:lpstr>Správní právo – subjekty správního řízení</vt:lpstr>
      <vt:lpstr>Správní právo – zahájení a průběh  správního řízení</vt:lpstr>
      <vt:lpstr>Správní právo – rozhodnutí</vt:lpstr>
      <vt:lpstr>Správní právo – opravné prostředky</vt:lpstr>
      <vt:lpstr>Správní právo – opravné prostředky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Šmejkal</dc:creator>
  <cp:lastModifiedBy>Smejkal</cp:lastModifiedBy>
  <cp:revision>210</cp:revision>
  <dcterms:created xsi:type="dcterms:W3CDTF">2015-10-04T18:04:49Z</dcterms:created>
  <dcterms:modified xsi:type="dcterms:W3CDTF">2016-01-05T14:31:45Z</dcterms:modified>
</cp:coreProperties>
</file>