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91" r:id="rId5"/>
    <p:sldId id="261" r:id="rId6"/>
    <p:sldId id="260" r:id="rId7"/>
    <p:sldId id="262" r:id="rId8"/>
    <p:sldId id="263" r:id="rId9"/>
    <p:sldId id="264" r:id="rId10"/>
    <p:sldId id="265" r:id="rId11"/>
    <p:sldId id="266" r:id="rId12"/>
    <p:sldId id="267" r:id="rId13"/>
    <p:sldId id="268" r:id="rId14"/>
    <p:sldId id="297" r:id="rId15"/>
    <p:sldId id="270" r:id="rId16"/>
    <p:sldId id="271" r:id="rId17"/>
    <p:sldId id="272" r:id="rId18"/>
    <p:sldId id="292" r:id="rId19"/>
    <p:sldId id="288" r:id="rId20"/>
    <p:sldId id="274" r:id="rId21"/>
    <p:sldId id="276" r:id="rId22"/>
    <p:sldId id="277" r:id="rId23"/>
    <p:sldId id="289" r:id="rId24"/>
    <p:sldId id="279" r:id="rId25"/>
    <p:sldId id="280" r:id="rId26"/>
    <p:sldId id="281" r:id="rId27"/>
    <p:sldId id="282" r:id="rId28"/>
    <p:sldId id="290" r:id="rId29"/>
    <p:sldId id="283" r:id="rId30"/>
    <p:sldId id="298" r:id="rId31"/>
    <p:sldId id="293" r:id="rId32"/>
    <p:sldId id="284" r:id="rId33"/>
    <p:sldId id="285" r:id="rId34"/>
    <p:sldId id="286" r:id="rId35"/>
    <p:sldId id="287" r:id="rId36"/>
    <p:sldId id="294" r:id="rId37"/>
    <p:sldId id="302" r:id="rId38"/>
    <p:sldId id="296" r:id="rId39"/>
    <p:sldId id="301" r:id="rId40"/>
    <p:sldId id="300"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11"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2E74E-40CF-4282-A05C-92722DFA2E7E}" type="datetimeFigureOut">
              <a:rPr lang="cs-CZ" smtClean="0"/>
              <a:t>01.12.2022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C71AB-8E50-4748-BF28-8488CAB7114F}" type="slidenum">
              <a:rPr lang="cs-CZ" smtClean="0"/>
              <a:t>‹#›</a:t>
            </a:fld>
            <a:endParaRPr lang="cs-CZ"/>
          </a:p>
        </p:txBody>
      </p:sp>
    </p:spTree>
    <p:extLst>
      <p:ext uri="{BB962C8B-B14F-4D97-AF65-F5344CB8AC3E}">
        <p14:creationId xmlns:p14="http://schemas.microsoft.com/office/powerpoint/2010/main" val="49727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Straka modrá (</a:t>
            </a:r>
            <a:r>
              <a:rPr lang="cs-CZ" dirty="0" err="1" smtClean="0"/>
              <a:t>Cyanopica</a:t>
            </a:r>
            <a:r>
              <a:rPr lang="cs-CZ" dirty="0" smtClean="0"/>
              <a:t> </a:t>
            </a:r>
            <a:r>
              <a:rPr lang="cs-CZ" dirty="0" err="1" smtClean="0"/>
              <a:t>cyanus</a:t>
            </a:r>
            <a:r>
              <a:rPr lang="cs-CZ" dirty="0" smtClean="0"/>
              <a:t>), piskoř pruhovaný (</a:t>
            </a:r>
            <a:r>
              <a:rPr lang="cs-CZ" dirty="0" err="1" smtClean="0"/>
              <a:t>Misgurnus</a:t>
            </a:r>
            <a:r>
              <a:rPr lang="cs-CZ" dirty="0" smtClean="0"/>
              <a:t> </a:t>
            </a:r>
            <a:r>
              <a:rPr lang="cs-CZ" dirty="0" err="1" smtClean="0"/>
              <a:t>fossilis</a:t>
            </a:r>
            <a:r>
              <a:rPr lang="cs-CZ" dirty="0" smtClean="0"/>
              <a:t>), čížek lesní (</a:t>
            </a:r>
            <a:r>
              <a:rPr lang="cs-CZ" dirty="0" err="1" smtClean="0"/>
              <a:t>Carduelis</a:t>
            </a:r>
            <a:r>
              <a:rPr lang="cs-CZ" dirty="0" smtClean="0"/>
              <a:t> </a:t>
            </a:r>
            <a:r>
              <a:rPr lang="cs-CZ" dirty="0" err="1" smtClean="0"/>
              <a:t>spinus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62CC71AB-8E50-4748-BF28-8488CAB7114F}" type="slidenum">
              <a:rPr lang="cs-CZ" smtClean="0"/>
              <a:t>6</a:t>
            </a:fld>
            <a:endParaRPr lang="cs-CZ"/>
          </a:p>
        </p:txBody>
      </p:sp>
    </p:spTree>
    <p:extLst>
      <p:ext uri="{BB962C8B-B14F-4D97-AF65-F5344CB8AC3E}">
        <p14:creationId xmlns:p14="http://schemas.microsoft.com/office/powerpoint/2010/main" val="160533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 – saranče, B – ježek západní</a:t>
            </a:r>
            <a:r>
              <a:rPr lang="cs-CZ" baseline="0" dirty="0" smtClean="0"/>
              <a:t> (</a:t>
            </a:r>
            <a:r>
              <a:rPr lang="cs-CZ" baseline="0" dirty="0" err="1" smtClean="0"/>
              <a:t>Erinaceus</a:t>
            </a:r>
            <a:r>
              <a:rPr lang="cs-CZ" baseline="0" dirty="0" smtClean="0"/>
              <a:t> </a:t>
            </a:r>
            <a:r>
              <a:rPr lang="cs-CZ" baseline="0" dirty="0" err="1" smtClean="0"/>
              <a:t>europaeus</a:t>
            </a:r>
            <a:r>
              <a:rPr lang="cs-CZ" baseline="0" dirty="0" smtClean="0"/>
              <a:t>), ježek východní (správně má být E. </a:t>
            </a:r>
            <a:r>
              <a:rPr lang="cs-CZ" baseline="0" dirty="0" err="1" smtClean="0"/>
              <a:t>roumanicus</a:t>
            </a:r>
            <a:r>
              <a:rPr lang="cs-CZ" baseline="0" dirty="0" smtClean="0"/>
              <a:t> a ne E. </a:t>
            </a:r>
            <a:r>
              <a:rPr lang="cs-CZ" baseline="0" dirty="0" err="1" smtClean="0"/>
              <a:t>concolor</a:t>
            </a:r>
            <a:r>
              <a:rPr lang="cs-CZ" baseline="0" dirty="0" smtClean="0"/>
              <a:t>, ten žije až v Malé Asii a v Zakavkazí), C – medvěd hnědý, D – jelec tloušť.</a:t>
            </a:r>
            <a:endParaRPr lang="cs-CZ" dirty="0"/>
          </a:p>
        </p:txBody>
      </p:sp>
      <p:sp>
        <p:nvSpPr>
          <p:cNvPr id="4" name="Zástupný symbol pro číslo snímku 3"/>
          <p:cNvSpPr>
            <a:spLocks noGrp="1"/>
          </p:cNvSpPr>
          <p:nvPr>
            <p:ph type="sldNum" sz="quarter" idx="10"/>
          </p:nvPr>
        </p:nvSpPr>
        <p:spPr/>
        <p:txBody>
          <a:bodyPr/>
          <a:lstStyle/>
          <a:p>
            <a:fld id="{62CC71AB-8E50-4748-BF28-8488CAB7114F}" type="slidenum">
              <a:rPr lang="cs-CZ" smtClean="0"/>
              <a:t>16</a:t>
            </a:fld>
            <a:endParaRPr lang="cs-CZ"/>
          </a:p>
        </p:txBody>
      </p:sp>
    </p:spTree>
    <p:extLst>
      <p:ext uri="{BB962C8B-B14F-4D97-AF65-F5344CB8AC3E}">
        <p14:creationId xmlns:p14="http://schemas.microsoft.com/office/powerpoint/2010/main" val="3960859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Různé způsoby mapování rozšíření slavíka obecného a slavíka tmavého:</a:t>
            </a:r>
            <a:r>
              <a:rPr lang="cs-CZ" baseline="0" dirty="0" smtClean="0"/>
              <a:t> bodově, síťově, obrysově, plošně a radiály.</a:t>
            </a:r>
            <a:endParaRPr lang="cs-CZ" dirty="0"/>
          </a:p>
        </p:txBody>
      </p:sp>
      <p:sp>
        <p:nvSpPr>
          <p:cNvPr id="4" name="Zástupný symbol pro číslo snímku 3"/>
          <p:cNvSpPr>
            <a:spLocks noGrp="1"/>
          </p:cNvSpPr>
          <p:nvPr>
            <p:ph type="sldNum" sz="quarter" idx="10"/>
          </p:nvPr>
        </p:nvSpPr>
        <p:spPr/>
        <p:txBody>
          <a:bodyPr/>
          <a:lstStyle/>
          <a:p>
            <a:fld id="{62CC71AB-8E50-4748-BF28-8488CAB7114F}" type="slidenum">
              <a:rPr lang="cs-CZ" smtClean="0"/>
              <a:t>20</a:t>
            </a:fld>
            <a:endParaRPr lang="cs-CZ"/>
          </a:p>
        </p:txBody>
      </p:sp>
    </p:spTree>
    <p:extLst>
      <p:ext uri="{BB962C8B-B14F-4D97-AF65-F5344CB8AC3E}">
        <p14:creationId xmlns:p14="http://schemas.microsoft.com/office/powerpoint/2010/main" val="130610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Kuňka obecná a kuňka žlutobřichá vykazují ve Střední Evropě tzv. </a:t>
            </a:r>
            <a:r>
              <a:rPr lang="cs-CZ" dirty="0" err="1" smtClean="0"/>
              <a:t>vikariantní</a:t>
            </a:r>
            <a:r>
              <a:rPr lang="cs-CZ" dirty="0" smtClean="0"/>
              <a:t> rozšíření. Jedná</a:t>
            </a:r>
            <a:r>
              <a:rPr lang="cs-CZ" baseline="0" dirty="0" smtClean="0"/>
              <a:t> se o termín používaný ekology, který znamená, že tam kde žije jeden druh, chybí ten druhý a naopak. Je to proto, že si </a:t>
            </a:r>
            <a:r>
              <a:rPr lang="cs-CZ" baseline="0" smtClean="0"/>
              <a:t>vzájemně konkurují. </a:t>
            </a:r>
            <a:r>
              <a:rPr lang="cs-CZ" b="1" baseline="0" dirty="0" smtClean="0"/>
              <a:t>Nezaměňovat s problematikou </a:t>
            </a:r>
            <a:r>
              <a:rPr lang="cs-CZ" b="1" baseline="0" dirty="0" err="1" smtClean="0"/>
              <a:t>vikarianční</a:t>
            </a:r>
            <a:r>
              <a:rPr lang="cs-CZ" b="1" baseline="0" dirty="0" smtClean="0"/>
              <a:t> zoogeografie !!</a:t>
            </a:r>
            <a:endParaRPr lang="cs-CZ" b="1" dirty="0"/>
          </a:p>
        </p:txBody>
      </p:sp>
      <p:sp>
        <p:nvSpPr>
          <p:cNvPr id="4" name="Zástupný symbol pro číslo snímku 3"/>
          <p:cNvSpPr>
            <a:spLocks noGrp="1"/>
          </p:cNvSpPr>
          <p:nvPr>
            <p:ph type="sldNum" sz="quarter" idx="10"/>
          </p:nvPr>
        </p:nvSpPr>
        <p:spPr/>
        <p:txBody>
          <a:bodyPr/>
          <a:lstStyle/>
          <a:p>
            <a:fld id="{62CC71AB-8E50-4748-BF28-8488CAB7114F}" type="slidenum">
              <a:rPr lang="cs-CZ" smtClean="0"/>
              <a:t>27</a:t>
            </a:fld>
            <a:endParaRPr lang="cs-CZ"/>
          </a:p>
        </p:txBody>
      </p:sp>
    </p:spTree>
    <p:extLst>
      <p:ext uri="{BB962C8B-B14F-4D97-AF65-F5344CB8AC3E}">
        <p14:creationId xmlns:p14="http://schemas.microsoft.com/office/powerpoint/2010/main" val="259625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Kalous ušatý (</a:t>
            </a:r>
            <a:r>
              <a:rPr lang="cs-CZ" dirty="0" err="1" smtClean="0"/>
              <a:t>Asio</a:t>
            </a:r>
            <a:r>
              <a:rPr lang="cs-CZ" dirty="0" smtClean="0"/>
              <a:t> </a:t>
            </a:r>
            <a:r>
              <a:rPr lang="cs-CZ" dirty="0" err="1" smtClean="0"/>
              <a:t>otus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62CC71AB-8E50-4748-BF28-8488CAB7114F}" type="slidenum">
              <a:rPr lang="cs-CZ" smtClean="0"/>
              <a:t>32</a:t>
            </a:fld>
            <a:endParaRPr lang="cs-CZ"/>
          </a:p>
        </p:txBody>
      </p:sp>
    </p:spTree>
    <p:extLst>
      <p:ext uri="{BB962C8B-B14F-4D97-AF65-F5344CB8AC3E}">
        <p14:creationId xmlns:p14="http://schemas.microsoft.com/office/powerpoint/2010/main" val="217549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 </a:t>
            </a:r>
            <a:r>
              <a:rPr lang="cs-CZ" sz="1200" dirty="0" smtClean="0"/>
              <a:t>Temple H. J. &amp; </a:t>
            </a:r>
            <a:r>
              <a:rPr lang="cs-CZ" sz="1200" dirty="0" err="1" smtClean="0"/>
              <a:t>Terry</a:t>
            </a:r>
            <a:r>
              <a:rPr lang="cs-CZ" sz="1200" dirty="0" smtClean="0"/>
              <a:t> A. 2007: </a:t>
            </a:r>
            <a:r>
              <a:rPr lang="cs-CZ" sz="1200" dirty="0" err="1" smtClean="0"/>
              <a:t>The</a:t>
            </a:r>
            <a:r>
              <a:rPr lang="cs-CZ" sz="1200" dirty="0" smtClean="0"/>
              <a:t> status and </a:t>
            </a:r>
            <a:r>
              <a:rPr lang="cs-CZ" sz="1200" dirty="0" err="1" smtClean="0"/>
              <a:t>distribution</a:t>
            </a:r>
            <a:r>
              <a:rPr lang="cs-CZ" sz="1200" dirty="0" smtClean="0"/>
              <a:t> </a:t>
            </a:r>
            <a:r>
              <a:rPr lang="cs-CZ" sz="1200" dirty="0" err="1" smtClean="0"/>
              <a:t>of</a:t>
            </a:r>
            <a:r>
              <a:rPr lang="cs-CZ" sz="1200" dirty="0" smtClean="0"/>
              <a:t> </a:t>
            </a:r>
            <a:r>
              <a:rPr lang="cs-CZ" sz="1200" dirty="0" err="1" smtClean="0"/>
              <a:t>European</a:t>
            </a:r>
            <a:r>
              <a:rPr lang="cs-CZ" sz="1200" dirty="0" smtClean="0"/>
              <a:t> </a:t>
            </a:r>
            <a:r>
              <a:rPr lang="cs-CZ" sz="1200" dirty="0" err="1" smtClean="0"/>
              <a:t>mammals</a:t>
            </a:r>
            <a:r>
              <a:rPr lang="cs-CZ" sz="1200" dirty="0" smtClean="0"/>
              <a:t>.</a:t>
            </a:r>
            <a:r>
              <a:rPr lang="cs-CZ" dirty="0" smtClean="0"/>
              <a:t>  Mapa vytvořena na základě podkladů IUCN .</a:t>
            </a:r>
            <a:r>
              <a:rPr lang="cs-CZ" baseline="0" dirty="0" smtClean="0"/>
              <a:t> R</a:t>
            </a:r>
            <a:r>
              <a:rPr lang="cs-CZ" dirty="0" smtClean="0"/>
              <a:t>ozšíření suchozemských</a:t>
            </a:r>
            <a:r>
              <a:rPr lang="cs-CZ" baseline="0" dirty="0" smtClean="0"/>
              <a:t> savců zpracováno během </a:t>
            </a:r>
            <a:r>
              <a:rPr lang="cs-CZ" baseline="0" dirty="0" err="1" smtClean="0"/>
              <a:t>European</a:t>
            </a:r>
            <a:r>
              <a:rPr lang="cs-CZ" baseline="0" dirty="0" smtClean="0"/>
              <a:t> </a:t>
            </a:r>
            <a:r>
              <a:rPr lang="cs-CZ" baseline="0" dirty="0" err="1" smtClean="0"/>
              <a:t>Mammal</a:t>
            </a:r>
            <a:r>
              <a:rPr lang="cs-CZ" baseline="0" dirty="0" smtClean="0"/>
              <a:t> </a:t>
            </a:r>
            <a:r>
              <a:rPr lang="cs-CZ" baseline="0" dirty="0" err="1" smtClean="0"/>
              <a:t>Assessment</a:t>
            </a:r>
            <a:r>
              <a:rPr lang="cs-CZ" baseline="0" dirty="0" smtClean="0"/>
              <a:t> workshop, May 2006, </a:t>
            </a:r>
            <a:r>
              <a:rPr lang="cs-CZ" baseline="0" dirty="0" err="1" smtClean="0"/>
              <a:t>at</a:t>
            </a:r>
            <a:r>
              <a:rPr lang="cs-CZ" baseline="0" dirty="0" smtClean="0"/>
              <a:t> </a:t>
            </a:r>
            <a:r>
              <a:rPr lang="cs-CZ" baseline="0" dirty="0" err="1" smtClean="0"/>
              <a:t>Neusiedler-See</a:t>
            </a:r>
            <a:r>
              <a:rPr lang="cs-CZ" baseline="0" dirty="0" smtClean="0"/>
              <a:t> </a:t>
            </a:r>
            <a:r>
              <a:rPr lang="cs-CZ" baseline="0" dirty="0" err="1" smtClean="0"/>
              <a:t>National</a:t>
            </a:r>
            <a:r>
              <a:rPr lang="cs-CZ" baseline="0" dirty="0" smtClean="0"/>
              <a:t> Park, </a:t>
            </a:r>
            <a:r>
              <a:rPr lang="cs-CZ" baseline="0" dirty="0" err="1" smtClean="0"/>
              <a:t>Illmitz</a:t>
            </a:r>
            <a:r>
              <a:rPr lang="cs-CZ" baseline="0" dirty="0" smtClean="0"/>
              <a:t>, </a:t>
            </a:r>
            <a:r>
              <a:rPr lang="cs-CZ" baseline="0" dirty="0" err="1" smtClean="0"/>
              <a:t>Austria</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62CC71AB-8E50-4748-BF28-8488CAB7114F}" type="slidenum">
              <a:rPr lang="cs-CZ" smtClean="0"/>
              <a:t>35</a:t>
            </a:fld>
            <a:endParaRPr lang="cs-CZ"/>
          </a:p>
        </p:txBody>
      </p:sp>
    </p:spTree>
    <p:extLst>
      <p:ext uri="{BB962C8B-B14F-4D97-AF65-F5344CB8AC3E}">
        <p14:creationId xmlns:p14="http://schemas.microsoft.com/office/powerpoint/2010/main" val="223663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4A39F5C8-1DD3-4AEC-8437-532FDDDDC897}" type="datetimeFigureOut">
              <a:rPr lang="cs-CZ" smtClean="0"/>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188063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A39F5C8-1DD3-4AEC-8437-532FDDDDC897}" type="datetimeFigureOut">
              <a:rPr lang="cs-CZ" smtClean="0"/>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387322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A39F5C8-1DD3-4AEC-8437-532FDDDDC897}" type="datetimeFigureOut">
              <a:rPr lang="cs-CZ" smtClean="0"/>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389864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A39F5C8-1DD3-4AEC-8437-532FDDDDC897}" type="datetimeFigureOut">
              <a:rPr lang="cs-CZ" smtClean="0"/>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110314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4A39F5C8-1DD3-4AEC-8437-532FDDDDC897}" type="datetimeFigureOut">
              <a:rPr lang="cs-CZ" smtClean="0"/>
              <a:t>01.12.2022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423961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A39F5C8-1DD3-4AEC-8437-532FDDDDC897}" type="datetimeFigureOut">
              <a:rPr lang="cs-CZ" smtClean="0"/>
              <a:t>01.12.2022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403308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A39F5C8-1DD3-4AEC-8437-532FDDDDC897}" type="datetimeFigureOut">
              <a:rPr lang="cs-CZ" smtClean="0"/>
              <a:t>01.12.2022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3760329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A39F5C8-1DD3-4AEC-8437-532FDDDDC897}" type="datetimeFigureOut">
              <a:rPr lang="cs-CZ" smtClean="0"/>
              <a:t>01.12.2022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110454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A39F5C8-1DD3-4AEC-8437-532FDDDDC897}" type="datetimeFigureOut">
              <a:rPr lang="cs-CZ" smtClean="0"/>
              <a:t>01.12.2022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3236920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4A39F5C8-1DD3-4AEC-8437-532FDDDDC897}" type="datetimeFigureOut">
              <a:rPr lang="cs-CZ" smtClean="0"/>
              <a:t>01.12.2022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204313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4A39F5C8-1DD3-4AEC-8437-532FDDDDC897}" type="datetimeFigureOut">
              <a:rPr lang="cs-CZ" smtClean="0"/>
              <a:t>01.12.2022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42E3BE-87A1-4ADF-9A08-A3CDA2DE12A8}" type="slidenum">
              <a:rPr lang="cs-CZ" smtClean="0"/>
              <a:t>‹#›</a:t>
            </a:fld>
            <a:endParaRPr lang="cs-CZ"/>
          </a:p>
        </p:txBody>
      </p:sp>
    </p:spTree>
    <p:extLst>
      <p:ext uri="{BB962C8B-B14F-4D97-AF65-F5344CB8AC3E}">
        <p14:creationId xmlns:p14="http://schemas.microsoft.com/office/powerpoint/2010/main" val="2032025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9F5C8-1DD3-4AEC-8437-532FDDDDC897}" type="datetimeFigureOut">
              <a:rPr lang="cs-CZ" smtClean="0"/>
              <a:t>01.12.2022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2E3BE-87A1-4ADF-9A08-A3CDA2DE12A8}" type="slidenum">
              <a:rPr lang="cs-CZ" smtClean="0"/>
              <a:t>‹#›</a:t>
            </a:fld>
            <a:endParaRPr lang="cs-CZ"/>
          </a:p>
        </p:txBody>
      </p:sp>
    </p:spTree>
    <p:extLst>
      <p:ext uri="{BB962C8B-B14F-4D97-AF65-F5344CB8AC3E}">
        <p14:creationId xmlns:p14="http://schemas.microsoft.com/office/powerpoint/2010/main" val="486777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biolib.cz/cz/toolKFME/" TargetMode="External"/><Relationship Id="rId2" Type="http://schemas.openxmlformats.org/officeDocument/2006/relationships/hyperlink" Target="http://www.biblioteka.cz/Pages/Lokality/MapovaPole_MapaSiteCR.aspx" TargetMode="External"/><Relationship Id="rId1" Type="http://schemas.openxmlformats.org/officeDocument/2006/relationships/slideLayout" Target="../slideLayouts/slideLayout2.xml"/><Relationship Id="rId4" Type="http://schemas.openxmlformats.org/officeDocument/2006/relationships/hyperlink" Target="https://www.entospol.cz/sit-mapovych-ctverc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portal.nature.cz/nd/"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biolib.cz/"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22375"/>
            <a:ext cx="10515600" cy="5454587"/>
          </a:xfrm>
        </p:spPr>
        <p:txBody>
          <a:bodyPr>
            <a:normAutofit/>
          </a:bodyPr>
          <a:lstStyle/>
          <a:p>
            <a:r>
              <a:rPr lang="cs-CZ" sz="6000" dirty="0" smtClean="0"/>
              <a:t>               ZOOGEOGRAFIE</a:t>
            </a:r>
            <a:r>
              <a:rPr lang="cs-CZ" dirty="0" smtClean="0"/>
              <a:t/>
            </a:r>
            <a:br>
              <a:rPr lang="cs-CZ" dirty="0" smtClean="0"/>
            </a:br>
            <a:r>
              <a:rPr lang="cs-CZ" dirty="0" smtClean="0"/>
              <a:t>                                </a:t>
            </a:r>
            <a:r>
              <a:rPr lang="cs-CZ" sz="2800" dirty="0" smtClean="0"/>
              <a:t>Přednáška 5</a:t>
            </a:r>
            <a:r>
              <a:rPr lang="cs-CZ" dirty="0" smtClean="0"/>
              <a:t/>
            </a:r>
            <a:br>
              <a:rPr lang="cs-CZ" dirty="0" smtClean="0"/>
            </a:br>
            <a:endParaRPr lang="cs-CZ" dirty="0"/>
          </a:p>
        </p:txBody>
      </p:sp>
      <p:sp>
        <p:nvSpPr>
          <p:cNvPr id="3" name="Zástupný symbol pro obsah 2"/>
          <p:cNvSpPr>
            <a:spLocks noGrp="1"/>
          </p:cNvSpPr>
          <p:nvPr>
            <p:ph idx="1"/>
          </p:nvPr>
        </p:nvSpPr>
        <p:spPr>
          <a:xfrm>
            <a:off x="838200" y="4480559"/>
            <a:ext cx="10515600" cy="1696403"/>
          </a:xfrm>
        </p:spPr>
        <p:txBody>
          <a:bodyPr/>
          <a:lstStyle/>
          <a:p>
            <a:pPr marL="0" indent="0">
              <a:buNone/>
            </a:pPr>
            <a:endParaRPr lang="cs-CZ" sz="6000" dirty="0" smtClean="0"/>
          </a:p>
        </p:txBody>
      </p:sp>
    </p:spTree>
    <p:extLst>
      <p:ext uri="{BB962C8B-B14F-4D97-AF65-F5344CB8AC3E}">
        <p14:creationId xmlns:p14="http://schemas.microsoft.com/office/powerpoint/2010/main" val="4141421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31586"/>
          </a:xfrm>
        </p:spPr>
        <p:txBody>
          <a:bodyPr>
            <a:normAutofit fontScale="90000"/>
          </a:bodyPr>
          <a:lstStyle/>
          <a:p>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1467" y="609600"/>
            <a:ext cx="5289022" cy="6219036"/>
          </a:xfrm>
        </p:spPr>
      </p:pic>
    </p:spTree>
    <p:extLst>
      <p:ext uri="{BB962C8B-B14F-4D97-AF65-F5344CB8AC3E}">
        <p14:creationId xmlns:p14="http://schemas.microsoft.com/office/powerpoint/2010/main" val="1215969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 y="146305"/>
            <a:ext cx="11996928" cy="804672"/>
          </a:xfrm>
        </p:spPr>
        <p:txBody>
          <a:bodyPr>
            <a:normAutofit/>
          </a:bodyPr>
          <a:lstStyle/>
          <a:p>
            <a:r>
              <a:rPr lang="cs-CZ" sz="2000" dirty="0" smtClean="0"/>
              <a:t>Monofyletický taxon – zahrnuje </a:t>
            </a:r>
            <a:r>
              <a:rPr lang="cs-CZ" sz="2000" b="1" dirty="0" smtClean="0"/>
              <a:t>společného předka </a:t>
            </a:r>
            <a:r>
              <a:rPr lang="cs-CZ" sz="2000" dirty="0" smtClean="0"/>
              <a:t>a </a:t>
            </a:r>
            <a:r>
              <a:rPr lang="cs-CZ" sz="2000" b="1" dirty="0" smtClean="0"/>
              <a:t>všechny</a:t>
            </a:r>
            <a:r>
              <a:rPr lang="cs-CZ" sz="2000" dirty="0" smtClean="0"/>
              <a:t> jeho potomky.</a:t>
            </a:r>
            <a:br>
              <a:rPr lang="cs-CZ" sz="2000" dirty="0" smtClean="0"/>
            </a:br>
            <a:r>
              <a:rPr lang="cs-CZ" sz="2000" dirty="0" err="1" smtClean="0"/>
              <a:t>Parafyletický</a:t>
            </a:r>
            <a:r>
              <a:rPr lang="cs-CZ" sz="2000" dirty="0" smtClean="0"/>
              <a:t> taxon – </a:t>
            </a:r>
            <a:r>
              <a:rPr lang="cs-CZ" sz="2000" b="1" dirty="0" smtClean="0"/>
              <a:t>nezahrnuje</a:t>
            </a:r>
            <a:r>
              <a:rPr lang="cs-CZ" sz="2000" dirty="0" smtClean="0"/>
              <a:t> společného předka a všechny jeho potomky.</a:t>
            </a:r>
            <a:endParaRPr lang="cs-CZ" sz="20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285"/>
          <a:stretch/>
        </p:blipFill>
        <p:spPr>
          <a:xfrm>
            <a:off x="2121445" y="1151466"/>
            <a:ext cx="6976172" cy="5706533"/>
          </a:xfrm>
        </p:spPr>
      </p:pic>
    </p:spTree>
    <p:extLst>
      <p:ext uri="{BB962C8B-B14F-4D97-AF65-F5344CB8AC3E}">
        <p14:creationId xmlns:p14="http://schemas.microsoft.com/office/powerpoint/2010/main" val="332328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210608"/>
          </a:xfrm>
        </p:spPr>
        <p:txBody>
          <a:bodyPr>
            <a:normAutofit fontScale="90000"/>
          </a:bodyPr>
          <a:lstStyle/>
          <a:p>
            <a:endParaRPr lang="cs-CZ" dirty="0"/>
          </a:p>
        </p:txBody>
      </p:sp>
      <p:sp>
        <p:nvSpPr>
          <p:cNvPr id="3" name="Zástupný symbol pro obsah 2"/>
          <p:cNvSpPr>
            <a:spLocks noGrp="1"/>
          </p:cNvSpPr>
          <p:nvPr>
            <p:ph idx="1"/>
          </p:nvPr>
        </p:nvSpPr>
        <p:spPr>
          <a:xfrm>
            <a:off x="838200" y="812800"/>
            <a:ext cx="10515600" cy="5981192"/>
          </a:xfrm>
        </p:spPr>
        <p:txBody>
          <a:bodyPr>
            <a:normAutofit fontScale="92500" lnSpcReduction="10000"/>
          </a:bodyPr>
          <a:lstStyle/>
          <a:p>
            <a:r>
              <a:rPr lang="cs-CZ" dirty="0"/>
              <a:t>V r. 1974 vznikla syntézou </a:t>
            </a:r>
            <a:r>
              <a:rPr lang="cs-CZ" dirty="0" err="1" smtClean="0"/>
              <a:t>panbiogeografie</a:t>
            </a:r>
            <a:r>
              <a:rPr lang="cs-CZ" dirty="0" smtClean="0"/>
              <a:t> (dodala mapy rozšíření taxonů) </a:t>
            </a:r>
            <a:r>
              <a:rPr lang="cs-CZ" dirty="0"/>
              <a:t>a </a:t>
            </a:r>
            <a:r>
              <a:rPr lang="cs-CZ" dirty="0" smtClean="0"/>
              <a:t>kladistiky (poskytla jejich fylogenetické vztahy) </a:t>
            </a:r>
            <a:r>
              <a:rPr lang="cs-CZ" dirty="0"/>
              <a:t>tzv. </a:t>
            </a:r>
            <a:r>
              <a:rPr lang="cs-CZ" b="1" dirty="0" err="1"/>
              <a:t>vikarianční</a:t>
            </a:r>
            <a:r>
              <a:rPr lang="cs-CZ" b="1" dirty="0"/>
              <a:t> biogeografie.</a:t>
            </a:r>
            <a:endParaRPr lang="cs-CZ" dirty="0"/>
          </a:p>
          <a:p>
            <a:r>
              <a:rPr lang="cs-CZ" dirty="0"/>
              <a:t>V následujících letech došlo v důsledku rozvoje počítačů a statistických metod k rychlému rozvoji </a:t>
            </a:r>
            <a:r>
              <a:rPr lang="cs-CZ" dirty="0" err="1"/>
              <a:t>vikarianční</a:t>
            </a:r>
            <a:r>
              <a:rPr lang="cs-CZ" dirty="0"/>
              <a:t> biogeografie a ta byla přejmenována na  </a:t>
            </a:r>
            <a:r>
              <a:rPr lang="cs-CZ" b="1" dirty="0"/>
              <a:t>kladistickou biogeografii</a:t>
            </a:r>
            <a:r>
              <a:rPr lang="cs-CZ" dirty="0"/>
              <a:t>. Ta se již oprostila od striktního odmítání možnosti disperze přes geografické bariéry.</a:t>
            </a:r>
          </a:p>
          <a:p>
            <a:r>
              <a:rPr lang="cs-CZ" b="1" i="1" dirty="0"/>
              <a:t>Srovnáním kladogramů vypracovaných pro skupiny příbuzných taxonů se současným  rozšířením  těchto taxonů se zoogeografové pokoušeli zpětně zjistit, jak se v minulosti vyvíjely jejich areály rozšíření (jde tedy o podobné cíle  jaké si klade  historická zoogeografie</a:t>
            </a:r>
            <a:r>
              <a:rPr lang="cs-CZ" b="1" i="1" dirty="0" smtClean="0"/>
              <a:t>). </a:t>
            </a:r>
          </a:p>
          <a:p>
            <a:r>
              <a:rPr lang="cs-CZ" dirty="0" smtClean="0"/>
              <a:t>Pokud by jednotlivé taxony vznikaly štěpnou </a:t>
            </a:r>
            <a:r>
              <a:rPr lang="cs-CZ" dirty="0" err="1" smtClean="0"/>
              <a:t>speciací</a:t>
            </a:r>
            <a:r>
              <a:rPr lang="cs-CZ" dirty="0" smtClean="0"/>
              <a:t>, lze předpokládat, že jejich fylogenetické vztahy (vyjádřené kladogramem) vyjadřují relativní dobu jejich </a:t>
            </a:r>
            <a:r>
              <a:rPr lang="cs-CZ" dirty="0" err="1" smtClean="0"/>
              <a:t>speciací</a:t>
            </a:r>
            <a:r>
              <a:rPr lang="cs-CZ" dirty="0" smtClean="0"/>
              <a:t>.</a:t>
            </a:r>
            <a:endParaRPr lang="cs-CZ" dirty="0"/>
          </a:p>
          <a:p>
            <a:r>
              <a:rPr lang="cs-CZ" dirty="0"/>
              <a:t>Problémem je ale množství alternativních scénářů, pokud uvažujeme dálkové disperze, vyhynutí některých populací nebo opakované kolonizace.</a:t>
            </a:r>
          </a:p>
          <a:p>
            <a:endParaRPr lang="cs-CZ" dirty="0"/>
          </a:p>
        </p:txBody>
      </p:sp>
    </p:spTree>
    <p:extLst>
      <p:ext uri="{BB962C8B-B14F-4D97-AF65-F5344CB8AC3E}">
        <p14:creationId xmlns:p14="http://schemas.microsoft.com/office/powerpoint/2010/main" val="2037237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75" b="1791"/>
          <a:stretch/>
        </p:blipFill>
        <p:spPr>
          <a:xfrm>
            <a:off x="3328416" y="110239"/>
            <a:ext cx="5321808" cy="6783594"/>
          </a:xfrm>
        </p:spPr>
      </p:pic>
    </p:spTree>
    <p:extLst>
      <p:ext uri="{BB962C8B-B14F-4D97-AF65-F5344CB8AC3E}">
        <p14:creationId xmlns:p14="http://schemas.microsoft.com/office/powerpoint/2010/main" val="2416886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1052051"/>
          </a:xfrm>
        </p:spPr>
        <p:txBody>
          <a:bodyPr>
            <a:normAutofit/>
          </a:bodyPr>
          <a:lstStyle/>
          <a:p>
            <a:r>
              <a:rPr lang="cs-CZ" sz="2800" b="1" dirty="0" smtClean="0"/>
              <a:t>Skutečnost zahrnující opakované disperze a extinkce však mohla být</a:t>
            </a:r>
            <a:br>
              <a:rPr lang="cs-CZ" sz="2800" b="1" dirty="0" smtClean="0"/>
            </a:br>
            <a:r>
              <a:rPr lang="cs-CZ" sz="2800" b="1" dirty="0"/>
              <a:t> </a:t>
            </a:r>
            <a:r>
              <a:rPr lang="cs-CZ" sz="2800" b="1" dirty="0" smtClean="0"/>
              <a:t>           (v souladu s disperzní hypotézou) daleko složitější.</a:t>
            </a:r>
            <a:endParaRPr lang="cs-CZ" sz="2800" b="1" dirty="0"/>
          </a:p>
        </p:txBody>
      </p:sp>
      <p:pic>
        <p:nvPicPr>
          <p:cNvPr id="4" name="Zástupný symbol pro obsah 3"/>
          <p:cNvPicPr>
            <a:picLocks noGrp="1" noChangeAspect="1"/>
          </p:cNvPicPr>
          <p:nvPr>
            <p:ph idx="1"/>
          </p:nvPr>
        </p:nvPicPr>
        <p:blipFill rotWithShape="1">
          <a:blip r:embed="rId2"/>
          <a:srcRect t="12302" b="7987"/>
          <a:stretch/>
        </p:blipFill>
        <p:spPr>
          <a:xfrm>
            <a:off x="142371" y="1199535"/>
            <a:ext cx="11907257" cy="5338916"/>
          </a:xfrm>
          <a:prstGeom prst="rect">
            <a:avLst/>
          </a:prstGeom>
        </p:spPr>
      </p:pic>
    </p:spTree>
    <p:extLst>
      <p:ext uri="{BB962C8B-B14F-4D97-AF65-F5344CB8AC3E}">
        <p14:creationId xmlns:p14="http://schemas.microsoft.com/office/powerpoint/2010/main" val="79534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20675"/>
          </a:xfrm>
        </p:spPr>
        <p:txBody>
          <a:bodyPr>
            <a:normAutofit fontScale="90000"/>
          </a:bodyPr>
          <a:lstStyle/>
          <a:p>
            <a:endParaRPr lang="cs-CZ" dirty="0"/>
          </a:p>
        </p:txBody>
      </p:sp>
      <p:sp>
        <p:nvSpPr>
          <p:cNvPr id="3" name="Zástupný symbol pro obsah 2"/>
          <p:cNvSpPr>
            <a:spLocks noGrp="1"/>
          </p:cNvSpPr>
          <p:nvPr>
            <p:ph idx="1"/>
          </p:nvPr>
        </p:nvSpPr>
        <p:spPr>
          <a:xfrm>
            <a:off x="838200" y="914400"/>
            <a:ext cx="10515600" cy="5262563"/>
          </a:xfrm>
        </p:spPr>
        <p:txBody>
          <a:bodyPr>
            <a:normAutofit/>
          </a:bodyPr>
          <a:lstStyle/>
          <a:p>
            <a:endParaRPr lang="cs-CZ" dirty="0" smtClean="0"/>
          </a:p>
          <a:p>
            <a:pPr>
              <a:spcAft>
                <a:spcPts val="0"/>
              </a:spcAft>
            </a:pPr>
            <a:r>
              <a:rPr lang="cs-CZ" dirty="0">
                <a:latin typeface="Times New Roman" panose="02020603050405020304" pitchFamily="18" charset="0"/>
                <a:ea typeface="Times New Roman" panose="02020603050405020304" pitchFamily="18" charset="0"/>
              </a:rPr>
              <a:t>V současné době se proto pro </a:t>
            </a:r>
            <a:r>
              <a:rPr lang="cs-CZ" dirty="0" err="1">
                <a:latin typeface="Times New Roman" panose="02020603050405020304" pitchFamily="18" charset="0"/>
                <a:ea typeface="Times New Roman" panose="02020603050405020304" pitchFamily="18" charset="0"/>
              </a:rPr>
              <a:t>rekonstruce</a:t>
            </a:r>
            <a:r>
              <a:rPr lang="cs-CZ" dirty="0">
                <a:latin typeface="Times New Roman" panose="02020603050405020304" pitchFamily="18" charset="0"/>
                <a:ea typeface="Times New Roman" panose="02020603050405020304" pitchFamily="18" charset="0"/>
              </a:rPr>
              <a:t> šíření jednotlivých taxonů využívá především metoda </a:t>
            </a:r>
            <a:r>
              <a:rPr lang="cs-CZ" b="1" dirty="0" err="1">
                <a:latin typeface="Times New Roman" panose="02020603050405020304" pitchFamily="18" charset="0"/>
                <a:ea typeface="Times New Roman" panose="02020603050405020304" pitchFamily="18" charset="0"/>
              </a:rPr>
              <a:t>fylogeografie</a:t>
            </a:r>
            <a:r>
              <a:rPr lang="cs-CZ" b="1" dirty="0">
                <a:latin typeface="Times New Roman" panose="02020603050405020304" pitchFamily="18" charset="0"/>
                <a:ea typeface="Times New Roman" panose="02020603050405020304" pitchFamily="18" charset="0"/>
              </a:rPr>
              <a:t>. </a:t>
            </a:r>
            <a:r>
              <a:rPr lang="cs-CZ" dirty="0">
                <a:latin typeface="Times New Roman" panose="02020603050405020304" pitchFamily="18" charset="0"/>
                <a:ea typeface="Times New Roman" panose="02020603050405020304" pitchFamily="18" charset="0"/>
              </a:rPr>
              <a:t> </a:t>
            </a:r>
          </a:p>
          <a:p>
            <a:pPr>
              <a:spcAft>
                <a:spcPts val="0"/>
              </a:spcAft>
            </a:pPr>
            <a:r>
              <a:rPr lang="cs-CZ" dirty="0" err="1">
                <a:latin typeface="Times New Roman" panose="02020603050405020304" pitchFamily="18" charset="0"/>
                <a:ea typeface="Times New Roman" panose="02020603050405020304" pitchFamily="18" charset="0"/>
              </a:rPr>
              <a:t>Fylogeografie</a:t>
            </a:r>
            <a:r>
              <a:rPr lang="cs-CZ" dirty="0">
                <a:latin typeface="Times New Roman" panose="02020603050405020304" pitchFamily="18" charset="0"/>
                <a:ea typeface="Times New Roman" panose="02020603050405020304" pitchFamily="18" charset="0"/>
              </a:rPr>
              <a:t> studuje </a:t>
            </a:r>
            <a:r>
              <a:rPr lang="cs-CZ" dirty="0" smtClean="0">
                <a:latin typeface="Times New Roman" panose="02020603050405020304" pitchFamily="18" charset="0"/>
                <a:ea typeface="Times New Roman" panose="02020603050405020304" pitchFamily="18" charset="0"/>
              </a:rPr>
              <a:t>pomocí molekulárních </a:t>
            </a:r>
            <a:r>
              <a:rPr lang="cs-CZ" dirty="0" err="1" smtClean="0">
                <a:latin typeface="Times New Roman" panose="02020603050405020304" pitchFamily="18" charset="0"/>
                <a:ea typeface="Times New Roman" panose="02020603050405020304" pitchFamily="18" charset="0"/>
              </a:rPr>
              <a:t>markerů</a:t>
            </a:r>
            <a:r>
              <a:rPr lang="cs-CZ" dirty="0" smtClean="0">
                <a:latin typeface="Times New Roman" panose="02020603050405020304" pitchFamily="18" charset="0"/>
                <a:ea typeface="Times New Roman" panose="02020603050405020304" pitchFamily="18" charset="0"/>
              </a:rPr>
              <a:t> příbuznost mezi jedinci na určitém území (průběh </a:t>
            </a:r>
            <a:r>
              <a:rPr lang="cs-CZ" dirty="0">
                <a:latin typeface="Times New Roman" panose="02020603050405020304" pitchFamily="18" charset="0"/>
                <a:ea typeface="Times New Roman" panose="02020603050405020304" pitchFamily="18" charset="0"/>
              </a:rPr>
              <a:t>genealogických linií uvnitř </a:t>
            </a:r>
            <a:r>
              <a:rPr lang="cs-CZ" dirty="0" smtClean="0">
                <a:latin typeface="Times New Roman" panose="02020603050405020304" pitchFamily="18" charset="0"/>
                <a:ea typeface="Times New Roman" panose="02020603050405020304" pitchFamily="18" charset="0"/>
              </a:rPr>
              <a:t>druhu). </a:t>
            </a:r>
            <a:r>
              <a:rPr lang="cs-CZ" dirty="0" err="1">
                <a:latin typeface="Times New Roman" panose="02020603050405020304" pitchFamily="18" charset="0"/>
                <a:ea typeface="Times New Roman" panose="02020603050405020304" pitchFamily="18" charset="0"/>
              </a:rPr>
              <a:t>Fylogeografie</a:t>
            </a:r>
            <a:r>
              <a:rPr lang="cs-CZ" dirty="0">
                <a:latin typeface="Times New Roman" panose="02020603050405020304" pitchFamily="18" charset="0"/>
                <a:ea typeface="Times New Roman" panose="02020603050405020304" pitchFamily="18" charset="0"/>
              </a:rPr>
              <a:t> </a:t>
            </a:r>
            <a:r>
              <a:rPr lang="cs-CZ" dirty="0" smtClean="0">
                <a:latin typeface="Times New Roman" panose="02020603050405020304" pitchFamily="18" charset="0"/>
                <a:ea typeface="Times New Roman" panose="02020603050405020304" pitchFamily="18" charset="0"/>
              </a:rPr>
              <a:t>tedy používá </a:t>
            </a:r>
            <a:r>
              <a:rPr lang="cs-CZ" dirty="0">
                <a:latin typeface="Times New Roman" panose="02020603050405020304" pitchFamily="18" charset="0"/>
                <a:ea typeface="Times New Roman" panose="02020603050405020304" pitchFamily="18" charset="0"/>
              </a:rPr>
              <a:t>metody molekulární genetiky</a:t>
            </a:r>
            <a:r>
              <a:rPr lang="cs-CZ" dirty="0" smtClean="0">
                <a:latin typeface="Times New Roman" panose="02020603050405020304" pitchFamily="18" charset="0"/>
                <a:ea typeface="Times New Roman" panose="02020603050405020304" pitchFamily="18" charset="0"/>
              </a:rPr>
              <a:t>.</a:t>
            </a:r>
            <a:r>
              <a:rPr lang="cs-CZ" dirty="0">
                <a:latin typeface="Times New Roman" panose="02020603050405020304" pitchFamily="18" charset="0"/>
                <a:ea typeface="Times New Roman" panose="02020603050405020304" pitchFamily="18" charset="0"/>
              </a:rPr>
              <a:t> </a:t>
            </a:r>
          </a:p>
          <a:p>
            <a:pPr>
              <a:spcAft>
                <a:spcPts val="0"/>
              </a:spcAft>
            </a:pPr>
            <a:r>
              <a:rPr lang="cs-CZ" dirty="0">
                <a:latin typeface="Times New Roman" panose="02020603050405020304" pitchFamily="18" charset="0"/>
                <a:ea typeface="Times New Roman" panose="02020603050405020304" pitchFamily="18" charset="0"/>
              </a:rPr>
              <a:t>V současnosti je </a:t>
            </a:r>
            <a:r>
              <a:rPr lang="cs-CZ" dirty="0" err="1">
                <a:latin typeface="Times New Roman" panose="02020603050405020304" pitchFamily="18" charset="0"/>
                <a:ea typeface="Times New Roman" panose="02020603050405020304" pitchFamily="18" charset="0"/>
              </a:rPr>
              <a:t>fylogeografie</a:t>
            </a:r>
            <a:r>
              <a:rPr lang="cs-CZ" dirty="0">
                <a:latin typeface="Times New Roman" panose="02020603050405020304" pitchFamily="18" charset="0"/>
                <a:ea typeface="Times New Roman" panose="02020603050405020304" pitchFamily="18" charset="0"/>
              </a:rPr>
              <a:t> dominantní metodou využívanou při studiu šíření živočichů a rostlin v období </a:t>
            </a:r>
            <a:r>
              <a:rPr lang="cs-CZ" dirty="0" smtClean="0">
                <a:latin typeface="Times New Roman" panose="02020603050405020304" pitchFamily="18" charset="0"/>
                <a:ea typeface="Times New Roman" panose="02020603050405020304" pitchFamily="18" charset="0"/>
              </a:rPr>
              <a:t>čtvrtohor (posledních cca 2,6 mil. </a:t>
            </a:r>
            <a:r>
              <a:rPr lang="cs-CZ" dirty="0">
                <a:latin typeface="Times New Roman" panose="02020603050405020304" pitchFamily="18" charset="0"/>
                <a:ea typeface="Times New Roman" panose="02020603050405020304" pitchFamily="18" charset="0"/>
              </a:rPr>
              <a:t>l</a:t>
            </a:r>
            <a:r>
              <a:rPr lang="cs-CZ" dirty="0" smtClean="0">
                <a:latin typeface="Times New Roman" panose="02020603050405020304" pitchFamily="18" charset="0"/>
                <a:ea typeface="Times New Roman" panose="02020603050405020304" pitchFamily="18" charset="0"/>
              </a:rPr>
              <a:t>et), </a:t>
            </a:r>
            <a:r>
              <a:rPr lang="cs-CZ" dirty="0">
                <a:latin typeface="Times New Roman" panose="02020603050405020304" pitchFamily="18" charset="0"/>
                <a:ea typeface="Times New Roman" panose="02020603050405020304" pitchFamily="18" charset="0"/>
              </a:rPr>
              <a:t>především v holocénu (posledních </a:t>
            </a:r>
            <a:r>
              <a:rPr lang="cs-CZ" smtClean="0">
                <a:latin typeface="Times New Roman" panose="02020603050405020304" pitchFamily="18" charset="0"/>
                <a:ea typeface="Times New Roman" panose="02020603050405020304" pitchFamily="18" charset="0"/>
              </a:rPr>
              <a:t>cca 11</a:t>
            </a:r>
            <a:r>
              <a:rPr lang="cs-CZ">
                <a:latin typeface="Times New Roman" panose="02020603050405020304" pitchFamily="18" charset="0"/>
                <a:ea typeface="Times New Roman" panose="02020603050405020304" pitchFamily="18" charset="0"/>
              </a:rPr>
              <a:t> </a:t>
            </a:r>
            <a:r>
              <a:rPr lang="cs-CZ" smtClean="0">
                <a:latin typeface="Times New Roman" panose="02020603050405020304" pitchFamily="18" charset="0"/>
                <a:ea typeface="Times New Roman" panose="02020603050405020304" pitchFamily="18" charset="0"/>
              </a:rPr>
              <a:t>700 </a:t>
            </a:r>
            <a:r>
              <a:rPr lang="cs-CZ" dirty="0">
                <a:latin typeface="Times New Roman" panose="02020603050405020304" pitchFamily="18" charset="0"/>
                <a:ea typeface="Times New Roman" panose="02020603050405020304" pitchFamily="18" charset="0"/>
              </a:rPr>
              <a:t>let).</a:t>
            </a:r>
            <a:endParaRPr lang="cs-CZ"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667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75539"/>
          </a:xfrm>
        </p:spPr>
        <p:txBody>
          <a:bodyPr>
            <a:normAutofit fontScale="90000"/>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791"/>
          <a:stretch/>
        </p:blipFill>
        <p:spPr>
          <a:xfrm>
            <a:off x="3310128" y="0"/>
            <a:ext cx="5181003" cy="6916121"/>
          </a:xfrm>
        </p:spPr>
      </p:pic>
    </p:spTree>
    <p:extLst>
      <p:ext uri="{BB962C8B-B14F-4D97-AF65-F5344CB8AC3E}">
        <p14:creationId xmlns:p14="http://schemas.microsoft.com/office/powerpoint/2010/main" val="3255772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2340863"/>
            <a:ext cx="10515600" cy="3836099"/>
          </a:xfrm>
        </p:spPr>
        <p:txBody>
          <a:bodyPr>
            <a:normAutofit/>
          </a:bodyPr>
          <a:lstStyle/>
          <a:p>
            <a:r>
              <a:rPr lang="cs-CZ" sz="6000" b="1" dirty="0" smtClean="0"/>
              <a:t>   FAUNISTICKÉ MAPOVÁNÍ</a:t>
            </a:r>
            <a:endParaRPr lang="cs-CZ" sz="6000" b="1" dirty="0"/>
          </a:p>
        </p:txBody>
      </p:sp>
    </p:spTree>
    <p:extLst>
      <p:ext uri="{BB962C8B-B14F-4D97-AF65-F5344CB8AC3E}">
        <p14:creationId xmlns:p14="http://schemas.microsoft.com/office/powerpoint/2010/main" val="112868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57316" y="1"/>
            <a:ext cx="11877368" cy="1248696"/>
          </a:xfrm>
        </p:spPr>
        <p:txBody>
          <a:bodyPr>
            <a:normAutofit fontScale="90000"/>
          </a:bodyPr>
          <a:lstStyle/>
          <a:p>
            <a:r>
              <a:rPr lang="cs-CZ" b="1" dirty="0" smtClean="0"/>
              <a:t>     Slavík obecný </a:t>
            </a:r>
            <a:r>
              <a:rPr lang="cs-CZ" dirty="0" smtClean="0"/>
              <a:t>(</a:t>
            </a:r>
            <a:r>
              <a:rPr lang="cs-CZ" b="1" i="1" dirty="0" err="1" smtClean="0"/>
              <a:t>Luscinia</a:t>
            </a:r>
            <a:r>
              <a:rPr lang="cs-CZ" b="1" i="1" dirty="0" smtClean="0"/>
              <a:t> </a:t>
            </a:r>
            <a:r>
              <a:rPr lang="cs-CZ" b="1" i="1" dirty="0" err="1" smtClean="0"/>
              <a:t>megarhynchos</a:t>
            </a:r>
            <a:r>
              <a:rPr lang="cs-CZ" dirty="0" smtClean="0"/>
              <a:t>) </a:t>
            </a:r>
            <a:r>
              <a:rPr lang="cs-CZ" b="1" dirty="0" smtClean="0"/>
              <a:t>- vlevo </a:t>
            </a:r>
            <a:br>
              <a:rPr lang="cs-CZ" b="1" dirty="0" smtClean="0"/>
            </a:br>
            <a:r>
              <a:rPr lang="cs-CZ" b="1" dirty="0" smtClean="0"/>
              <a:t>        slavík tmavý (</a:t>
            </a:r>
            <a:r>
              <a:rPr lang="cs-CZ" b="1" i="1" dirty="0" err="1" smtClean="0"/>
              <a:t>Luscinia</a:t>
            </a:r>
            <a:r>
              <a:rPr lang="cs-CZ" b="1" i="1" dirty="0" smtClean="0"/>
              <a:t> </a:t>
            </a:r>
            <a:r>
              <a:rPr lang="cs-CZ" b="1" i="1" dirty="0" err="1" smtClean="0"/>
              <a:t>luscinia</a:t>
            </a:r>
            <a:r>
              <a:rPr lang="cs-CZ" b="1" dirty="0" smtClean="0"/>
              <a:t>) – vpravo</a:t>
            </a:r>
            <a:endParaRPr lang="cs-CZ" b="1" dirty="0"/>
          </a:p>
        </p:txBody>
      </p:sp>
      <p:pic>
        <p:nvPicPr>
          <p:cNvPr id="4" name="Zástupný symbol pro obsah 3"/>
          <p:cNvPicPr>
            <a:picLocks noGrp="1" noChangeAspect="1"/>
          </p:cNvPicPr>
          <p:nvPr>
            <p:ph sz="half" idx="1"/>
          </p:nvPr>
        </p:nvPicPr>
        <p:blipFill>
          <a:blip r:embed="rId2"/>
          <a:stretch>
            <a:fillRect/>
          </a:stretch>
        </p:blipFill>
        <p:spPr>
          <a:xfrm>
            <a:off x="6041343" y="1936954"/>
            <a:ext cx="5993341" cy="4489221"/>
          </a:xfrm>
          <a:prstGeom prst="rect">
            <a:avLst/>
          </a:prstGeom>
        </p:spPr>
      </p:pic>
      <p:pic>
        <p:nvPicPr>
          <p:cNvPr id="8" name="Zástupný symbol pro obsah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14" y="1936954"/>
            <a:ext cx="5985628" cy="4489221"/>
          </a:xfrm>
        </p:spPr>
      </p:pic>
    </p:spTree>
    <p:extLst>
      <p:ext uri="{BB962C8B-B14F-4D97-AF65-F5344CB8AC3E}">
        <p14:creationId xmlns:p14="http://schemas.microsoft.com/office/powerpoint/2010/main" val="342144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008" y="137161"/>
            <a:ext cx="12042648" cy="960119"/>
          </a:xfrm>
        </p:spPr>
        <p:txBody>
          <a:bodyPr>
            <a:normAutofit/>
          </a:bodyPr>
          <a:lstStyle/>
          <a:p>
            <a:r>
              <a:rPr lang="cs-CZ" sz="2000" dirty="0" smtClean="0"/>
              <a:t>Částečně se překrývající areály rozšíření slavíka obecného (</a:t>
            </a:r>
            <a:r>
              <a:rPr lang="cs-CZ" sz="2000" i="1" dirty="0" err="1" smtClean="0"/>
              <a:t>Luscinia</a:t>
            </a:r>
            <a:r>
              <a:rPr lang="cs-CZ" sz="2000" i="1" dirty="0" smtClean="0"/>
              <a:t> </a:t>
            </a:r>
            <a:r>
              <a:rPr lang="cs-CZ" sz="2000" i="1" dirty="0" err="1" smtClean="0"/>
              <a:t>megarhynchos</a:t>
            </a:r>
            <a:r>
              <a:rPr lang="cs-CZ" sz="2000" dirty="0" smtClean="0"/>
              <a:t>) – prázdné kroužky a slavíka tmavého (</a:t>
            </a:r>
            <a:r>
              <a:rPr lang="cs-CZ" sz="2000" i="1" dirty="0" smtClean="0"/>
              <a:t>L. </a:t>
            </a:r>
            <a:r>
              <a:rPr lang="cs-CZ" sz="2000" i="1" dirty="0" err="1" smtClean="0"/>
              <a:t>luscinia</a:t>
            </a:r>
            <a:r>
              <a:rPr lang="cs-CZ" sz="2000" dirty="0" smtClean="0"/>
              <a:t>) – plné kroužky. Území překryvu jejich areálů (sympatrický výskyt) se táhne ze severu Německa do středního Polska.  </a:t>
            </a:r>
            <a:endParaRPr lang="cs-CZ" sz="20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03" r="18169" b="22595"/>
          <a:stretch/>
        </p:blipFill>
        <p:spPr>
          <a:xfrm>
            <a:off x="2331623" y="987552"/>
            <a:ext cx="7322280" cy="5870448"/>
          </a:xfrm>
        </p:spPr>
      </p:pic>
    </p:spTree>
    <p:extLst>
      <p:ext uri="{BB962C8B-B14F-4D97-AF65-F5344CB8AC3E}">
        <p14:creationId xmlns:p14="http://schemas.microsoft.com/office/powerpoint/2010/main" val="35739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517770"/>
          </a:xfrm>
        </p:spPr>
        <p:txBody>
          <a:bodyPr>
            <a:normAutofit/>
          </a:bodyPr>
          <a:lstStyle/>
          <a:p>
            <a:r>
              <a:rPr lang="cs-CZ" sz="6000" b="1" dirty="0" smtClean="0"/>
              <a:t>  VIKARIANČNÍ ZOOGEOGRAFIE </a:t>
            </a:r>
            <a:endParaRPr lang="cs-CZ" sz="6000" b="1" dirty="0"/>
          </a:p>
        </p:txBody>
      </p:sp>
      <p:sp>
        <p:nvSpPr>
          <p:cNvPr id="3" name="Zástupný symbol pro obsah 2"/>
          <p:cNvSpPr>
            <a:spLocks noGrp="1"/>
          </p:cNvSpPr>
          <p:nvPr>
            <p:ph idx="1"/>
          </p:nvPr>
        </p:nvSpPr>
        <p:spPr>
          <a:xfrm>
            <a:off x="838200" y="4882895"/>
            <a:ext cx="10515600" cy="1294067"/>
          </a:xfrm>
        </p:spPr>
        <p:txBody>
          <a:bodyPr/>
          <a:lstStyle/>
          <a:p>
            <a:endParaRPr lang="cs-CZ" dirty="0"/>
          </a:p>
        </p:txBody>
      </p:sp>
    </p:spTree>
    <p:extLst>
      <p:ext uri="{BB962C8B-B14F-4D97-AF65-F5344CB8AC3E}">
        <p14:creationId xmlns:p14="http://schemas.microsoft.com/office/powerpoint/2010/main" val="455072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26" r="3358" b="8794"/>
          <a:stretch/>
        </p:blipFill>
        <p:spPr>
          <a:xfrm>
            <a:off x="2834236" y="-13291"/>
            <a:ext cx="7054793" cy="6834716"/>
          </a:xfrm>
        </p:spPr>
      </p:pic>
    </p:spTree>
    <p:extLst>
      <p:ext uri="{BB962C8B-B14F-4D97-AF65-F5344CB8AC3E}">
        <p14:creationId xmlns:p14="http://schemas.microsoft.com/office/powerpoint/2010/main" val="2359257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296" y="383413"/>
            <a:ext cx="10515600" cy="585851"/>
          </a:xfrm>
        </p:spPr>
        <p:txBody>
          <a:bodyPr>
            <a:normAutofit fontScale="90000"/>
          </a:bodyPr>
          <a:lstStyle/>
          <a:p>
            <a:r>
              <a:rPr lang="cs-CZ" b="1" dirty="0" smtClean="0"/>
              <a:t>                               Síťové mapování</a:t>
            </a:r>
            <a:endParaRPr lang="cs-CZ" b="1" dirty="0"/>
          </a:p>
        </p:txBody>
      </p:sp>
      <p:sp>
        <p:nvSpPr>
          <p:cNvPr id="3" name="Zástupný symbol pro obsah 2"/>
          <p:cNvSpPr>
            <a:spLocks noGrp="1"/>
          </p:cNvSpPr>
          <p:nvPr>
            <p:ph idx="1"/>
          </p:nvPr>
        </p:nvSpPr>
        <p:spPr>
          <a:xfrm>
            <a:off x="501445" y="1091382"/>
            <a:ext cx="11267768" cy="5456902"/>
          </a:xfrm>
        </p:spPr>
        <p:txBody>
          <a:bodyPr>
            <a:normAutofit fontScale="40000" lnSpcReduction="20000"/>
          </a:bodyPr>
          <a:lstStyle/>
          <a:p>
            <a:pPr marL="0" indent="0">
              <a:buNone/>
            </a:pPr>
            <a:r>
              <a:rPr lang="cs-CZ" b="1" dirty="0" smtClean="0"/>
              <a:t>   </a:t>
            </a:r>
            <a:r>
              <a:rPr lang="cs-CZ" sz="7000" b="1" dirty="0" smtClean="0">
                <a:latin typeface="Times New Roman" panose="02020603050405020304" pitchFamily="18" charset="0"/>
                <a:cs typeface="Times New Roman" panose="02020603050405020304" pitchFamily="18" charset="0"/>
              </a:rPr>
              <a:t>Zobrazení </a:t>
            </a:r>
            <a:r>
              <a:rPr lang="cs-CZ" sz="7000" b="1" dirty="0">
                <a:latin typeface="Times New Roman" panose="02020603050405020304" pitchFamily="18" charset="0"/>
                <a:cs typeface="Times New Roman" panose="02020603050405020304" pitchFamily="18" charset="0"/>
              </a:rPr>
              <a:t>UTM (Universal </a:t>
            </a:r>
            <a:r>
              <a:rPr lang="cs-CZ" sz="7000" b="1" dirty="0" err="1">
                <a:latin typeface="Times New Roman" panose="02020603050405020304" pitchFamily="18" charset="0"/>
                <a:cs typeface="Times New Roman" panose="02020603050405020304" pitchFamily="18" charset="0"/>
              </a:rPr>
              <a:t>Transverse</a:t>
            </a:r>
            <a:r>
              <a:rPr lang="cs-CZ" sz="7000" b="1" dirty="0">
                <a:latin typeface="Times New Roman" panose="02020603050405020304" pitchFamily="18" charset="0"/>
                <a:cs typeface="Times New Roman" panose="02020603050405020304" pitchFamily="18" charset="0"/>
              </a:rPr>
              <a:t> </a:t>
            </a:r>
            <a:r>
              <a:rPr lang="cs-CZ" sz="7000" b="1" dirty="0" err="1">
                <a:latin typeface="Times New Roman" panose="02020603050405020304" pitchFamily="18" charset="0"/>
                <a:cs typeface="Times New Roman" panose="02020603050405020304" pitchFamily="18" charset="0"/>
              </a:rPr>
              <a:t>Mercator</a:t>
            </a:r>
            <a:r>
              <a:rPr lang="cs-CZ" sz="7000" b="1" dirty="0" smtClean="0">
                <a:latin typeface="Times New Roman" panose="02020603050405020304" pitchFamily="18" charset="0"/>
                <a:cs typeface="Times New Roman" panose="02020603050405020304" pitchFamily="18" charset="0"/>
              </a:rPr>
              <a:t>)</a:t>
            </a:r>
          </a:p>
          <a:p>
            <a:pPr marL="0" indent="0">
              <a:buNone/>
            </a:pPr>
            <a:endParaRPr lang="cs-CZ" dirty="0">
              <a:latin typeface="Times New Roman" panose="02020603050405020304" pitchFamily="18" charset="0"/>
              <a:cs typeface="Times New Roman" panose="02020603050405020304" pitchFamily="18" charset="0"/>
            </a:endParaRPr>
          </a:p>
          <a:p>
            <a:r>
              <a:rPr lang="cs-CZ" sz="5100" b="1" dirty="0">
                <a:latin typeface="Times New Roman" panose="02020603050405020304" pitchFamily="18" charset="0"/>
                <a:cs typeface="Times New Roman" panose="02020603050405020304" pitchFamily="18" charset="0"/>
              </a:rPr>
              <a:t>Výchozí čtverce 100 x 100 km, které lze pak dělit např. na </a:t>
            </a:r>
            <a:r>
              <a:rPr lang="cs-CZ" sz="5100" b="1" dirty="0" smtClean="0">
                <a:latin typeface="Times New Roman" panose="02020603050405020304" pitchFamily="18" charset="0"/>
                <a:cs typeface="Times New Roman" panose="02020603050405020304" pitchFamily="18" charset="0"/>
              </a:rPr>
              <a:t>4 čtverce</a:t>
            </a:r>
            <a:endParaRPr lang="cs-CZ" sz="5100" dirty="0">
              <a:latin typeface="Times New Roman" panose="02020603050405020304" pitchFamily="18" charset="0"/>
              <a:cs typeface="Times New Roman" panose="02020603050405020304" pitchFamily="18" charset="0"/>
            </a:endParaRPr>
          </a:p>
          <a:p>
            <a:pPr marL="0" indent="0">
              <a:buNone/>
            </a:pPr>
            <a:r>
              <a:rPr lang="cs-CZ" sz="5100" b="1" dirty="0" smtClean="0">
                <a:latin typeface="Times New Roman" panose="02020603050405020304" pitchFamily="18" charset="0"/>
                <a:cs typeface="Times New Roman" panose="02020603050405020304" pitchFamily="18" charset="0"/>
              </a:rPr>
              <a:t>   50 </a:t>
            </a:r>
            <a:r>
              <a:rPr lang="cs-CZ" sz="5100" b="1" dirty="0">
                <a:latin typeface="Times New Roman" panose="02020603050405020304" pitchFamily="18" charset="0"/>
                <a:cs typeface="Times New Roman" panose="02020603050405020304" pitchFamily="18" charset="0"/>
              </a:rPr>
              <a:t>x 50 km </a:t>
            </a:r>
            <a:r>
              <a:rPr lang="cs-CZ" sz="5100" b="1" dirty="0" smtClean="0">
                <a:latin typeface="Times New Roman" panose="02020603050405020304" pitchFamily="18" charset="0"/>
                <a:cs typeface="Times New Roman" panose="02020603050405020304" pitchFamily="18" charset="0"/>
              </a:rPr>
              <a:t>nebo na 100 čtverců </a:t>
            </a:r>
            <a:r>
              <a:rPr lang="cs-CZ" sz="5100" b="1" dirty="0">
                <a:latin typeface="Times New Roman" panose="02020603050405020304" pitchFamily="18" charset="0"/>
                <a:cs typeface="Times New Roman" panose="02020603050405020304" pitchFamily="18" charset="0"/>
              </a:rPr>
              <a:t>10 x 10 km apod</a:t>
            </a:r>
            <a:r>
              <a:rPr lang="cs-CZ" sz="5100" b="1" dirty="0" smtClean="0">
                <a:latin typeface="Times New Roman" panose="02020603050405020304" pitchFamily="18" charset="0"/>
                <a:cs typeface="Times New Roman" panose="02020603050405020304" pitchFamily="18" charset="0"/>
              </a:rPr>
              <a:t>.</a:t>
            </a:r>
            <a:r>
              <a:rPr lang="cs-CZ" sz="5100" b="1" dirty="0">
                <a:latin typeface="Times New Roman" panose="02020603050405020304" pitchFamily="18" charset="0"/>
                <a:cs typeface="Times New Roman" panose="02020603050405020304" pitchFamily="18" charset="0"/>
              </a:rPr>
              <a:t> </a:t>
            </a:r>
            <a:endParaRPr lang="cs-CZ" sz="5100" dirty="0">
              <a:latin typeface="Times New Roman" panose="02020603050405020304" pitchFamily="18" charset="0"/>
              <a:cs typeface="Times New Roman" panose="02020603050405020304" pitchFamily="18" charset="0"/>
            </a:endParaRPr>
          </a:p>
          <a:p>
            <a:r>
              <a:rPr lang="cs-CZ" sz="5100" b="1" dirty="0">
                <a:latin typeface="Times New Roman" panose="02020603050405020304" pitchFamily="18" charset="0"/>
                <a:cs typeface="Times New Roman" panose="02020603050405020304" pitchFamily="18" charset="0"/>
              </a:rPr>
              <a:t>Nevýhoda: Obsahuje vyrovnávací pole různého tvaru a velikosti. Dnes je to někdy počítačově upravováno na tzv. sférické čtverce, ale ve vysokých zeměpisných šířkách problém stále přetrvává</a:t>
            </a:r>
            <a:r>
              <a:rPr lang="cs-CZ" sz="5100" b="1" dirty="0" smtClean="0">
                <a:latin typeface="Times New Roman" panose="02020603050405020304" pitchFamily="18" charset="0"/>
                <a:cs typeface="Times New Roman" panose="02020603050405020304" pitchFamily="18" charset="0"/>
              </a:rPr>
              <a:t>.</a:t>
            </a:r>
          </a:p>
          <a:p>
            <a:endParaRPr lang="cs-CZ" sz="2400" dirty="0" smtClean="0">
              <a:latin typeface="Times New Roman" panose="02020603050405020304" pitchFamily="18" charset="0"/>
              <a:cs typeface="Times New Roman" panose="02020603050405020304" pitchFamily="18" charset="0"/>
            </a:endParaRPr>
          </a:p>
          <a:p>
            <a:endParaRPr lang="cs-CZ" sz="2400" dirty="0" smtClean="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r>
              <a:rPr lang="cs-CZ" sz="7000" b="1" dirty="0">
                <a:latin typeface="Times New Roman" panose="02020603050405020304" pitchFamily="18" charset="0"/>
                <a:cs typeface="Times New Roman" panose="02020603050405020304" pitchFamily="18" charset="0"/>
              </a:rPr>
              <a:t>Středoevropská </a:t>
            </a:r>
            <a:r>
              <a:rPr lang="cs-CZ" sz="7000" b="1" dirty="0" smtClean="0">
                <a:latin typeface="Times New Roman" panose="02020603050405020304" pitchFamily="18" charset="0"/>
                <a:cs typeface="Times New Roman" panose="02020603050405020304" pitchFamily="18" charset="0"/>
              </a:rPr>
              <a:t>síť:</a:t>
            </a:r>
            <a:r>
              <a:rPr lang="cs-CZ" sz="7000" dirty="0" smtClean="0">
                <a:latin typeface="Times New Roman" panose="02020603050405020304" pitchFamily="18" charset="0"/>
                <a:cs typeface="Times New Roman" panose="02020603050405020304" pitchFamily="18" charset="0"/>
              </a:rPr>
              <a:t> </a:t>
            </a:r>
            <a:r>
              <a:rPr lang="cs-CZ" sz="7000" b="1" dirty="0" smtClean="0">
                <a:latin typeface="Times New Roman" panose="02020603050405020304" pitchFamily="18" charset="0"/>
                <a:cs typeface="Times New Roman" panose="02020603050405020304" pitchFamily="18" charset="0"/>
              </a:rPr>
              <a:t>KFME </a:t>
            </a:r>
            <a:r>
              <a:rPr lang="cs-CZ" sz="7000" b="1" dirty="0">
                <a:latin typeface="Times New Roman" panose="02020603050405020304" pitchFamily="18" charset="0"/>
                <a:cs typeface="Times New Roman" panose="02020603050405020304" pitchFamily="18" charset="0"/>
              </a:rPr>
              <a:t>(</a:t>
            </a:r>
            <a:r>
              <a:rPr lang="cs-CZ" sz="7000" b="1" dirty="0" err="1">
                <a:latin typeface="Times New Roman" panose="02020603050405020304" pitchFamily="18" charset="0"/>
                <a:cs typeface="Times New Roman" panose="02020603050405020304" pitchFamily="18" charset="0"/>
              </a:rPr>
              <a:t>Kartierung</a:t>
            </a:r>
            <a:r>
              <a:rPr lang="cs-CZ" sz="7000" b="1" dirty="0">
                <a:latin typeface="Times New Roman" panose="02020603050405020304" pitchFamily="18" charset="0"/>
                <a:cs typeface="Times New Roman" panose="02020603050405020304" pitchFamily="18" charset="0"/>
              </a:rPr>
              <a:t> der Flora </a:t>
            </a:r>
            <a:r>
              <a:rPr lang="cs-CZ" sz="7000" b="1" dirty="0" err="1">
                <a:latin typeface="Times New Roman" panose="02020603050405020304" pitchFamily="18" charset="0"/>
                <a:cs typeface="Times New Roman" panose="02020603050405020304" pitchFamily="18" charset="0"/>
              </a:rPr>
              <a:t>Mitteleuropas</a:t>
            </a:r>
            <a:r>
              <a:rPr lang="cs-CZ" sz="7000" b="1" dirty="0" smtClean="0">
                <a:latin typeface="Times New Roman" panose="02020603050405020304" pitchFamily="18" charset="0"/>
                <a:cs typeface="Times New Roman" panose="02020603050405020304" pitchFamily="18" charset="0"/>
              </a:rPr>
              <a:t>)</a:t>
            </a:r>
          </a:p>
          <a:p>
            <a:endParaRPr lang="cs-CZ" dirty="0" smtClean="0">
              <a:latin typeface="Times New Roman" panose="02020603050405020304" pitchFamily="18" charset="0"/>
              <a:cs typeface="Times New Roman" panose="02020603050405020304" pitchFamily="18" charset="0"/>
            </a:endParaRPr>
          </a:p>
          <a:p>
            <a:r>
              <a:rPr lang="cs-CZ" sz="5100" b="1" dirty="0" smtClean="0">
                <a:latin typeface="Times New Roman" panose="02020603050405020304" pitchFamily="18" charset="0"/>
                <a:cs typeface="Times New Roman" panose="02020603050405020304" pitchFamily="18" charset="0"/>
              </a:rPr>
              <a:t>Sférické </a:t>
            </a:r>
            <a:r>
              <a:rPr lang="cs-CZ" sz="5100" b="1" dirty="0">
                <a:latin typeface="Times New Roman" panose="02020603050405020304" pitchFamily="18" charset="0"/>
                <a:cs typeface="Times New Roman" panose="02020603050405020304" pitchFamily="18" charset="0"/>
              </a:rPr>
              <a:t>lichoběžníky: 10 minut zeměpisné délky x 6 minut zeměpisné šířky</a:t>
            </a:r>
            <a:r>
              <a:rPr lang="cs-CZ" sz="5100" b="1" dirty="0" smtClean="0">
                <a:latin typeface="Times New Roman" panose="02020603050405020304" pitchFamily="18" charset="0"/>
                <a:cs typeface="Times New Roman" panose="02020603050405020304" pitchFamily="18" charset="0"/>
              </a:rPr>
              <a:t>.</a:t>
            </a:r>
            <a:endParaRPr lang="cs-CZ" sz="5100" dirty="0">
              <a:latin typeface="Times New Roman" panose="02020603050405020304" pitchFamily="18" charset="0"/>
              <a:cs typeface="Times New Roman" panose="02020603050405020304" pitchFamily="18" charset="0"/>
            </a:endParaRPr>
          </a:p>
          <a:p>
            <a:r>
              <a:rPr lang="cs-CZ" sz="5100" b="1" dirty="0">
                <a:latin typeface="Times New Roman" panose="02020603050405020304" pitchFamily="18" charset="0"/>
                <a:cs typeface="Times New Roman" panose="02020603050405020304" pitchFamily="18" charset="0"/>
              </a:rPr>
              <a:t>Na našem území je to cca 11,2 x 12,0 </a:t>
            </a:r>
            <a:r>
              <a:rPr lang="cs-CZ" sz="5100" b="1" dirty="0" smtClean="0">
                <a:latin typeface="Times New Roman" panose="02020603050405020304" pitchFamily="18" charset="0"/>
                <a:cs typeface="Times New Roman" panose="02020603050405020304" pitchFamily="18" charset="0"/>
              </a:rPr>
              <a:t>km (= cca 134 km čtverečních)</a:t>
            </a:r>
            <a:endParaRPr lang="cs-CZ" sz="5100" dirty="0">
              <a:latin typeface="Times New Roman" panose="02020603050405020304" pitchFamily="18" charset="0"/>
              <a:cs typeface="Times New Roman" panose="02020603050405020304" pitchFamily="18" charset="0"/>
            </a:endParaRPr>
          </a:p>
          <a:p>
            <a:r>
              <a:rPr lang="cs-CZ" sz="5100" b="1" dirty="0">
                <a:latin typeface="Times New Roman" panose="02020603050405020304" pitchFamily="18" charset="0"/>
                <a:cs typeface="Times New Roman" panose="02020603050405020304" pitchFamily="18" charset="0"/>
              </a:rPr>
              <a:t>Pole se označují čtyřmístnými čísly (např. 5652</a:t>
            </a:r>
            <a:r>
              <a:rPr lang="cs-CZ" sz="5100" b="1" dirty="0" smtClean="0">
                <a:latin typeface="Times New Roman" panose="02020603050405020304" pitchFamily="18" charset="0"/>
                <a:cs typeface="Times New Roman" panose="02020603050405020304" pitchFamily="18" charset="0"/>
              </a:rPr>
              <a:t>)</a:t>
            </a:r>
          </a:p>
          <a:p>
            <a:r>
              <a:rPr lang="cs-CZ" sz="5100" b="1" dirty="0">
                <a:latin typeface="Times New Roman" panose="02020603050405020304" pitchFamily="18" charset="0"/>
                <a:cs typeface="Times New Roman" panose="02020603050405020304" pitchFamily="18" charset="0"/>
              </a:rPr>
              <a:t>L</a:t>
            </a:r>
            <a:r>
              <a:rPr lang="cs-CZ" sz="5100" b="1" dirty="0" smtClean="0">
                <a:latin typeface="Times New Roman" panose="02020603050405020304" pitchFamily="18" charset="0"/>
                <a:cs typeface="Times New Roman" panose="02020603050405020304" pitchFamily="18" charset="0"/>
              </a:rPr>
              <a:t>ze </a:t>
            </a:r>
            <a:r>
              <a:rPr lang="cs-CZ" sz="5100" b="1" dirty="0">
                <a:latin typeface="Times New Roman" panose="02020603050405020304" pitchFamily="18" charset="0"/>
                <a:cs typeface="Times New Roman" panose="02020603050405020304" pitchFamily="18" charset="0"/>
              </a:rPr>
              <a:t>je dále dělit, např. systémem:    a  b</a:t>
            </a:r>
            <a:endParaRPr lang="cs-CZ" sz="5100" dirty="0">
              <a:latin typeface="Times New Roman" panose="02020603050405020304" pitchFamily="18" charset="0"/>
              <a:cs typeface="Times New Roman" panose="02020603050405020304" pitchFamily="18" charset="0"/>
            </a:endParaRPr>
          </a:p>
          <a:p>
            <a:pPr marL="0" indent="0">
              <a:buNone/>
            </a:pPr>
            <a:r>
              <a:rPr lang="cs-CZ" sz="5100" b="1" dirty="0">
                <a:latin typeface="Times New Roman" panose="02020603050405020304" pitchFamily="18" charset="0"/>
                <a:cs typeface="Times New Roman" panose="02020603050405020304" pitchFamily="18" charset="0"/>
              </a:rPr>
              <a:t>                   </a:t>
            </a:r>
            <a:r>
              <a:rPr lang="cs-CZ" sz="5100" b="1" dirty="0" smtClean="0">
                <a:latin typeface="Times New Roman" panose="02020603050405020304" pitchFamily="18" charset="0"/>
                <a:cs typeface="Times New Roman" panose="02020603050405020304" pitchFamily="18" charset="0"/>
              </a:rPr>
              <a:t>                                              </a:t>
            </a:r>
            <a:r>
              <a:rPr lang="cs-CZ" sz="5100" b="1" dirty="0">
                <a:latin typeface="Times New Roman" panose="02020603050405020304" pitchFamily="18" charset="0"/>
                <a:cs typeface="Times New Roman" panose="02020603050405020304" pitchFamily="18" charset="0"/>
              </a:rPr>
              <a:t>c  d</a:t>
            </a:r>
            <a:endParaRPr lang="cs-CZ" sz="5100" dirty="0">
              <a:latin typeface="Times New Roman" panose="02020603050405020304" pitchFamily="18" charset="0"/>
              <a:cs typeface="Times New Roman" panose="02020603050405020304" pitchFamily="18" charset="0"/>
            </a:endParaRPr>
          </a:p>
          <a:p>
            <a:pPr marL="0" indent="0">
              <a:buNone/>
            </a:pPr>
            <a:r>
              <a:rPr lang="cs-CZ" sz="2400" b="1" dirty="0"/>
              <a:t> </a:t>
            </a:r>
            <a:endParaRPr lang="cs-CZ" sz="2400" dirty="0"/>
          </a:p>
          <a:p>
            <a:endParaRPr lang="cs-CZ" dirty="0"/>
          </a:p>
        </p:txBody>
      </p:sp>
    </p:spTree>
    <p:extLst>
      <p:ext uri="{BB962C8B-B14F-4D97-AF65-F5344CB8AC3E}">
        <p14:creationId xmlns:p14="http://schemas.microsoft.com/office/powerpoint/2010/main" val="666050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1600" y="41900"/>
            <a:ext cx="7106532" cy="6715516"/>
          </a:xfrm>
        </p:spPr>
      </p:pic>
    </p:spTree>
    <p:extLst>
      <p:ext uri="{BB962C8B-B14F-4D97-AF65-F5344CB8AC3E}">
        <p14:creationId xmlns:p14="http://schemas.microsoft.com/office/powerpoint/2010/main" val="223349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872" y="822960"/>
            <a:ext cx="11951208" cy="45720"/>
          </a:xfrm>
        </p:spPr>
        <p:txBody>
          <a:bodyPr>
            <a:normAutofit fontScale="90000"/>
          </a:bodyPr>
          <a:lstStyle/>
          <a:p>
            <a:r>
              <a:rPr lang="cs-CZ" sz="2800" b="1" dirty="0" smtClean="0"/>
              <a:t>Síťová mapa Československa (systém KFME). </a:t>
            </a:r>
            <a:r>
              <a:rPr lang="cs-CZ" sz="2800" dirty="0" smtClean="0"/>
              <a:t/>
            </a:r>
            <a:br>
              <a:rPr lang="cs-CZ" sz="2800" dirty="0" smtClean="0"/>
            </a:br>
            <a:r>
              <a:rPr lang="cs-CZ" sz="2800" dirty="0" smtClean="0"/>
              <a:t>Na obou osách jsou jak geografické souřadnice, tak i čísla faunistických polí. Faunistická pole nejsou čtverce, ale sférické lichoběžníky. Jejich strany kopírují rovnoběžky a poledníky. Číslo každého čtverce je čtyřmístné (nejprve č. svislé řady, potom vodorovné řady). Např. Praha má č.5952).</a:t>
            </a:r>
            <a:endParaRPr lang="cs-CZ" sz="28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2330" b="1145"/>
          <a:stretch/>
        </p:blipFill>
        <p:spPr>
          <a:xfrm rot="5400000">
            <a:off x="3522938" y="-303826"/>
            <a:ext cx="5248231" cy="9075420"/>
          </a:xfrm>
        </p:spPr>
      </p:pic>
    </p:spTree>
    <p:extLst>
      <p:ext uri="{BB962C8B-B14F-4D97-AF65-F5344CB8AC3E}">
        <p14:creationId xmlns:p14="http://schemas.microsoft.com/office/powerpoint/2010/main" val="189014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5632" y="365125"/>
            <a:ext cx="10515600" cy="512699"/>
          </a:xfrm>
        </p:spPr>
        <p:txBody>
          <a:bodyPr>
            <a:normAutofit/>
          </a:bodyPr>
          <a:lstStyle/>
          <a:p>
            <a:r>
              <a:rPr lang="cs-CZ" sz="2800" b="1" dirty="0" smtClean="0"/>
              <a:t>                              Síťová mapa ČR (systém KFME)</a:t>
            </a:r>
            <a:endParaRPr lang="cs-CZ" sz="28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5632" y="760140"/>
            <a:ext cx="9668256" cy="6581275"/>
          </a:xfrm>
        </p:spPr>
      </p:pic>
    </p:spTree>
    <p:extLst>
      <p:ext uri="{BB962C8B-B14F-4D97-AF65-F5344CB8AC3E}">
        <p14:creationId xmlns:p14="http://schemas.microsoft.com/office/powerpoint/2010/main" val="33498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100" b="1" dirty="0"/>
              <a:t>Síťové mapování (KFME) – materiály pro ČR dostupné na internetu</a:t>
            </a:r>
            <a:r>
              <a:rPr lang="cs-CZ" dirty="0"/>
              <a:t/>
            </a:r>
            <a:br>
              <a:rPr lang="cs-CZ" dirty="0"/>
            </a:br>
            <a:endParaRPr lang="cs-CZ" dirty="0"/>
          </a:p>
        </p:txBody>
      </p:sp>
      <p:sp>
        <p:nvSpPr>
          <p:cNvPr id="3" name="Zástupný symbol pro obsah 2"/>
          <p:cNvSpPr>
            <a:spLocks noGrp="1"/>
          </p:cNvSpPr>
          <p:nvPr>
            <p:ph idx="1"/>
          </p:nvPr>
        </p:nvSpPr>
        <p:spPr>
          <a:xfrm>
            <a:off x="566928" y="1188720"/>
            <a:ext cx="10707624" cy="5559552"/>
          </a:xfrm>
        </p:spPr>
        <p:txBody>
          <a:bodyPr>
            <a:normAutofit/>
          </a:bodyPr>
          <a:lstStyle/>
          <a:p>
            <a:r>
              <a:rPr lang="cs-CZ" b="1" i="1" dirty="0"/>
              <a:t>Faunistická </a:t>
            </a:r>
            <a:r>
              <a:rPr lang="cs-CZ" b="1" i="1" dirty="0" smtClean="0"/>
              <a:t>mapa </a:t>
            </a:r>
            <a:r>
              <a:rPr lang="cs-CZ" b="1" i="1" dirty="0"/>
              <a:t>ČR s možností zobrazit fyzické mapy jednotlivých polí</a:t>
            </a:r>
            <a:r>
              <a:rPr lang="cs-CZ" b="1" i="1" dirty="0" smtClean="0"/>
              <a:t>:</a:t>
            </a:r>
            <a:r>
              <a:rPr lang="cs-CZ" b="1" i="1" dirty="0"/>
              <a:t> </a:t>
            </a:r>
            <a:endParaRPr lang="cs-CZ" dirty="0"/>
          </a:p>
          <a:p>
            <a:r>
              <a:rPr lang="cs-CZ" sz="2400" b="1" u="sng" dirty="0">
                <a:hlinkClick r:id="rId2"/>
              </a:rPr>
              <a:t>http://www.biblioteka.cz/Pages/Lokality/MapovaPole_MapaSiteCR.aspx</a:t>
            </a:r>
            <a:endParaRPr lang="cs-CZ" sz="2400" dirty="0"/>
          </a:p>
          <a:p>
            <a:pPr marL="0" indent="0">
              <a:buNone/>
            </a:pPr>
            <a:r>
              <a:rPr lang="cs-CZ" b="1" dirty="0"/>
              <a:t> </a:t>
            </a:r>
            <a:r>
              <a:rPr lang="cs-CZ" dirty="0"/>
              <a:t> </a:t>
            </a:r>
          </a:p>
          <a:p>
            <a:r>
              <a:rPr lang="cs-CZ" b="1" i="1" dirty="0"/>
              <a:t>Zobrazení faunistického pole pomocí jeho čísla nebo geografických souřadnic</a:t>
            </a:r>
            <a:r>
              <a:rPr lang="cs-CZ" b="1" i="1" dirty="0" smtClean="0"/>
              <a:t>:</a:t>
            </a:r>
            <a:r>
              <a:rPr lang="cs-CZ" b="1" i="1" dirty="0"/>
              <a:t> </a:t>
            </a:r>
            <a:endParaRPr lang="cs-CZ" dirty="0"/>
          </a:p>
          <a:p>
            <a:r>
              <a:rPr lang="cs-CZ" b="1" u="sng" dirty="0">
                <a:hlinkClick r:id="rId3"/>
              </a:rPr>
              <a:t>http://www.biolib.cz/cz/toolKFME/</a:t>
            </a:r>
            <a:endParaRPr lang="cs-CZ" dirty="0"/>
          </a:p>
          <a:p>
            <a:pPr marL="0" indent="0">
              <a:buNone/>
            </a:pPr>
            <a:r>
              <a:rPr lang="cs-CZ" b="1" i="1" dirty="0"/>
              <a:t> </a:t>
            </a:r>
            <a:r>
              <a:rPr lang="cs-CZ" dirty="0"/>
              <a:t> </a:t>
            </a:r>
          </a:p>
          <a:p>
            <a:r>
              <a:rPr lang="cs-CZ" b="1" i="1" dirty="0"/>
              <a:t>Zde lze </a:t>
            </a:r>
            <a:r>
              <a:rPr lang="cs-CZ" b="1" i="1" dirty="0" err="1"/>
              <a:t>stahnout</a:t>
            </a:r>
            <a:r>
              <a:rPr lang="cs-CZ" b="1" i="1" dirty="0"/>
              <a:t> různé typy síťové mapy pro ČR a SR</a:t>
            </a:r>
            <a:r>
              <a:rPr lang="cs-CZ" b="1" i="1" dirty="0" smtClean="0"/>
              <a:t>:</a:t>
            </a:r>
            <a:r>
              <a:rPr lang="cs-CZ" b="1" i="1" dirty="0"/>
              <a:t> </a:t>
            </a:r>
            <a:endParaRPr lang="cs-CZ" dirty="0"/>
          </a:p>
          <a:p>
            <a:r>
              <a:rPr lang="cs-CZ" b="1" u="sng" dirty="0">
                <a:hlinkClick r:id="rId4"/>
              </a:rPr>
              <a:t>https://www.entospol.cz/sit-mapovych-ctvercu/</a:t>
            </a:r>
            <a:endParaRPr lang="cs-CZ" dirty="0"/>
          </a:p>
        </p:txBody>
      </p:sp>
    </p:spTree>
    <p:extLst>
      <p:ext uri="{BB962C8B-B14F-4D97-AF65-F5344CB8AC3E}">
        <p14:creationId xmlns:p14="http://schemas.microsoft.com/office/powerpoint/2010/main" val="1138981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2931"/>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43" t="2595" r="10086"/>
          <a:stretch/>
        </p:blipFill>
        <p:spPr>
          <a:xfrm>
            <a:off x="1327083" y="630936"/>
            <a:ext cx="7605759" cy="6117336"/>
          </a:xfrm>
        </p:spPr>
      </p:pic>
    </p:spTree>
    <p:extLst>
      <p:ext uri="{BB962C8B-B14F-4D97-AF65-F5344CB8AC3E}">
        <p14:creationId xmlns:p14="http://schemas.microsoft.com/office/powerpoint/2010/main" val="844574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9507"/>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85"/>
          <a:stretch/>
        </p:blipFill>
        <p:spPr>
          <a:xfrm>
            <a:off x="1299047" y="804672"/>
            <a:ext cx="8064409" cy="5970096"/>
          </a:xfrm>
        </p:spPr>
      </p:pic>
    </p:spTree>
    <p:extLst>
      <p:ext uri="{BB962C8B-B14F-4D97-AF65-F5344CB8AC3E}">
        <p14:creationId xmlns:p14="http://schemas.microsoft.com/office/powerpoint/2010/main" val="2449703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41299"/>
          </a:xfrm>
        </p:spPr>
        <p:txBody>
          <a:bodyPr/>
          <a:lstStyle/>
          <a:p>
            <a:r>
              <a:rPr lang="cs-CZ" dirty="0" smtClean="0"/>
              <a:t>            Myšivka horská (</a:t>
            </a:r>
            <a:r>
              <a:rPr lang="cs-CZ" i="1" dirty="0" err="1" smtClean="0"/>
              <a:t>Sicista</a:t>
            </a:r>
            <a:r>
              <a:rPr lang="cs-CZ" i="1" dirty="0" smtClean="0"/>
              <a:t> </a:t>
            </a:r>
            <a:r>
              <a:rPr lang="cs-CZ" i="1" dirty="0" err="1" smtClean="0"/>
              <a:t>betulina</a:t>
            </a:r>
            <a:r>
              <a:rPr lang="cs-CZ" dirty="0" smtClean="0"/>
              <a:t>)</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5602" y="1207696"/>
            <a:ext cx="7187356" cy="5520408"/>
          </a:xfrm>
        </p:spPr>
      </p:pic>
    </p:spTree>
    <p:extLst>
      <p:ext uri="{BB962C8B-B14F-4D97-AF65-F5344CB8AC3E}">
        <p14:creationId xmlns:p14="http://schemas.microsoft.com/office/powerpoint/2010/main" val="421753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1219"/>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001" b="1499"/>
          <a:stretch/>
        </p:blipFill>
        <p:spPr>
          <a:xfrm>
            <a:off x="1431889" y="466344"/>
            <a:ext cx="8546500" cy="6053328"/>
          </a:xfrm>
        </p:spPr>
      </p:pic>
    </p:spTree>
    <p:extLst>
      <p:ext uri="{BB962C8B-B14F-4D97-AF65-F5344CB8AC3E}">
        <p14:creationId xmlns:p14="http://schemas.microsoft.com/office/powerpoint/2010/main" val="178209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3200" b="1" dirty="0" smtClean="0"/>
              <a:t>Přírodovědci se často pokoušejí zjistit jak se současné areály rozšíření jednotlivých taxonů (druhů, rodů apod.) vyvíjely v minulosti. Jde tedy o podobné cíle  jaké si klade  historická zoogeografie. Často se to pokoušeli odvodit z polohy současných areálů rozšíření.</a:t>
            </a:r>
          </a:p>
          <a:p>
            <a:r>
              <a:rPr lang="cs-CZ" sz="3200" b="1" dirty="0" smtClean="0"/>
              <a:t>Jedním z nich byl venezuelský přírodovědec León </a:t>
            </a:r>
            <a:r>
              <a:rPr lang="cs-CZ" sz="3200" b="1" dirty="0" err="1" smtClean="0"/>
              <a:t>Croizat</a:t>
            </a:r>
            <a:r>
              <a:rPr lang="cs-CZ" sz="3200" b="1" dirty="0"/>
              <a:t> </a:t>
            </a:r>
            <a:r>
              <a:rPr lang="cs-CZ" sz="3200" b="1" dirty="0" smtClean="0"/>
              <a:t>(publikace v letech 1952 – 1964) který si všiml, že rozšíření mnoha živočišných i rostlinných druhů vykazuje podobné disjunkce.</a:t>
            </a:r>
          </a:p>
          <a:p>
            <a:endParaRPr lang="cs-CZ" dirty="0" smtClean="0"/>
          </a:p>
          <a:p>
            <a:pPr marL="0" indent="0">
              <a:buNone/>
            </a:pPr>
            <a:endParaRPr lang="cs-CZ" dirty="0" smtClean="0"/>
          </a:p>
        </p:txBody>
      </p:sp>
    </p:spTree>
    <p:extLst>
      <p:ext uri="{BB962C8B-B14F-4D97-AF65-F5344CB8AC3E}">
        <p14:creationId xmlns:p14="http://schemas.microsoft.com/office/powerpoint/2010/main" val="2477136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8827"/>
            <a:ext cx="10515600" cy="1032386"/>
          </a:xfrm>
        </p:spPr>
        <p:txBody>
          <a:bodyPr>
            <a:normAutofit/>
          </a:bodyPr>
          <a:lstStyle/>
          <a:p>
            <a:r>
              <a:rPr lang="cs-CZ" sz="3200" b="1" dirty="0" smtClean="0"/>
              <a:t>                             Norek americký (</a:t>
            </a:r>
            <a:r>
              <a:rPr lang="cs-CZ" sz="3200" b="1" i="1" dirty="0" err="1" smtClean="0"/>
              <a:t>Neovison</a:t>
            </a:r>
            <a:r>
              <a:rPr lang="cs-CZ" sz="3200" b="1" i="1" dirty="0" smtClean="0"/>
              <a:t> </a:t>
            </a:r>
            <a:r>
              <a:rPr lang="cs-CZ" sz="3200" b="1" i="1" dirty="0" err="1" smtClean="0"/>
              <a:t>vison</a:t>
            </a:r>
            <a:r>
              <a:rPr lang="cs-CZ" sz="3200" b="1" dirty="0" smtClean="0"/>
              <a:t>)</a:t>
            </a:r>
            <a:endParaRPr lang="cs-CZ" sz="3200" b="1" dirty="0"/>
          </a:p>
        </p:txBody>
      </p:sp>
      <p:pic>
        <p:nvPicPr>
          <p:cNvPr id="4" name="Zástupný symbol pro obsah 3"/>
          <p:cNvPicPr>
            <a:picLocks noGrp="1" noChangeAspect="1"/>
          </p:cNvPicPr>
          <p:nvPr>
            <p:ph idx="1"/>
          </p:nvPr>
        </p:nvPicPr>
        <p:blipFill rotWithShape="1">
          <a:blip r:embed="rId2"/>
          <a:srcRect b="13310"/>
          <a:stretch/>
        </p:blipFill>
        <p:spPr>
          <a:xfrm>
            <a:off x="1036677" y="1101213"/>
            <a:ext cx="9357045" cy="5397910"/>
          </a:xfrm>
          <a:prstGeom prst="rect">
            <a:avLst/>
          </a:prstGeom>
        </p:spPr>
      </p:pic>
    </p:spTree>
    <p:extLst>
      <p:ext uri="{BB962C8B-B14F-4D97-AF65-F5344CB8AC3E}">
        <p14:creationId xmlns:p14="http://schemas.microsoft.com/office/powerpoint/2010/main" val="136099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974" y="68826"/>
            <a:ext cx="11798710" cy="747251"/>
          </a:xfrm>
        </p:spPr>
        <p:txBody>
          <a:bodyPr/>
          <a:lstStyle/>
          <a:p>
            <a:r>
              <a:rPr lang="cs-CZ" b="1" dirty="0" smtClean="0"/>
              <a:t>Rozšíření norka amerického (</a:t>
            </a:r>
            <a:r>
              <a:rPr lang="cs-CZ" b="1" i="1" dirty="0" err="1" smtClean="0"/>
              <a:t>Neovison</a:t>
            </a:r>
            <a:r>
              <a:rPr lang="cs-CZ" b="1" i="1" dirty="0" smtClean="0"/>
              <a:t> </a:t>
            </a:r>
            <a:r>
              <a:rPr lang="cs-CZ" b="1" i="1" dirty="0" err="1" smtClean="0"/>
              <a:t>vison</a:t>
            </a:r>
            <a:r>
              <a:rPr lang="cs-CZ" b="1" dirty="0" smtClean="0"/>
              <a:t>) v ČR</a:t>
            </a:r>
            <a:endParaRPr lang="cs-CZ" b="1" dirty="0"/>
          </a:p>
        </p:txBody>
      </p:sp>
      <p:pic>
        <p:nvPicPr>
          <p:cNvPr id="4" name="Zástupný symbol pro obsah 3"/>
          <p:cNvPicPr>
            <a:picLocks noGrp="1" noChangeAspect="1"/>
          </p:cNvPicPr>
          <p:nvPr>
            <p:ph idx="1"/>
          </p:nvPr>
        </p:nvPicPr>
        <p:blipFill>
          <a:blip r:embed="rId2"/>
          <a:stretch>
            <a:fillRect/>
          </a:stretch>
        </p:blipFill>
        <p:spPr>
          <a:xfrm>
            <a:off x="1345842" y="943898"/>
            <a:ext cx="8758773" cy="5584722"/>
          </a:xfrm>
          <a:prstGeom prst="rect">
            <a:avLst/>
          </a:prstGeom>
        </p:spPr>
      </p:pic>
    </p:spTree>
    <p:extLst>
      <p:ext uri="{BB962C8B-B14F-4D97-AF65-F5344CB8AC3E}">
        <p14:creationId xmlns:p14="http://schemas.microsoft.com/office/powerpoint/2010/main" val="2150192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 y="1"/>
            <a:ext cx="11896344" cy="813816"/>
          </a:xfrm>
        </p:spPr>
        <p:txBody>
          <a:bodyPr>
            <a:normAutofit fontScale="90000"/>
          </a:bodyPr>
          <a:lstStyle/>
          <a:p>
            <a:r>
              <a:rPr lang="cs-CZ" sz="1800" dirty="0" smtClean="0"/>
              <a:t>Fuchs R., Škopek J., Formánek J. &amp; Exnerová A. 2002: Atlas hnízdního rozšíření ptáků Prahy.  </a:t>
            </a:r>
            <a:br>
              <a:rPr lang="cs-CZ" sz="1800" dirty="0" smtClean="0"/>
            </a:br>
            <a:r>
              <a:rPr lang="cs-CZ" sz="1800" dirty="0" smtClean="0"/>
              <a:t>Jedno standardní pole KFME (cca 12,0 x 11,2 km) je zde rozděleno na 64 polí (cca 1,5 x 1,25 km).</a:t>
            </a:r>
            <a:br>
              <a:rPr lang="cs-CZ" sz="1800" dirty="0" smtClean="0"/>
            </a:br>
            <a:r>
              <a:rPr lang="cs-CZ" sz="1800" dirty="0" smtClean="0"/>
              <a:t>Dolní mapa ukazuje odhad počtu hnízdících párů (1 až 4).   Kalous ušatý (</a:t>
            </a:r>
            <a:r>
              <a:rPr lang="cs-CZ" sz="1800" i="1" dirty="0" err="1" smtClean="0"/>
              <a:t>Asio</a:t>
            </a:r>
            <a:r>
              <a:rPr lang="cs-CZ" sz="1800" i="1" dirty="0" smtClean="0"/>
              <a:t> </a:t>
            </a:r>
            <a:r>
              <a:rPr lang="cs-CZ" sz="1800" i="1" dirty="0" err="1" smtClean="0"/>
              <a:t>otus</a:t>
            </a:r>
            <a:r>
              <a:rPr lang="cs-CZ" sz="1800" dirty="0" smtClean="0"/>
              <a:t>).</a:t>
            </a:r>
            <a:endParaRPr lang="cs-CZ" sz="1800" dirty="0"/>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83" b="20914"/>
          <a:stretch/>
        </p:blipFill>
        <p:spPr>
          <a:xfrm>
            <a:off x="2443386" y="886968"/>
            <a:ext cx="5777737" cy="5971032"/>
          </a:xfrm>
        </p:spPr>
      </p:pic>
    </p:spTree>
    <p:extLst>
      <p:ext uri="{BB962C8B-B14F-4D97-AF65-F5344CB8AC3E}">
        <p14:creationId xmlns:p14="http://schemas.microsoft.com/office/powerpoint/2010/main" val="2881896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 y="100585"/>
            <a:ext cx="11932920" cy="877823"/>
          </a:xfrm>
        </p:spPr>
        <p:txBody>
          <a:bodyPr>
            <a:normAutofit fontScale="90000"/>
          </a:bodyPr>
          <a:lstStyle/>
          <a:p>
            <a:r>
              <a:rPr lang="cs-CZ" sz="2200" dirty="0" err="1" smtClean="0"/>
              <a:t>Flousek</a:t>
            </a:r>
            <a:r>
              <a:rPr lang="cs-CZ" sz="2200" dirty="0" smtClean="0"/>
              <a:t> J. &amp; </a:t>
            </a:r>
            <a:r>
              <a:rPr lang="cs-CZ" sz="2200" dirty="0" err="1" smtClean="0"/>
              <a:t>Gramsz</a:t>
            </a:r>
            <a:r>
              <a:rPr lang="cs-CZ" sz="2200" dirty="0" smtClean="0"/>
              <a:t> 1999: Atlas hnízdního rozšíření ptáků Krkonoš.</a:t>
            </a:r>
            <a:br>
              <a:rPr lang="cs-CZ" sz="2200" dirty="0" smtClean="0"/>
            </a:br>
            <a:r>
              <a:rPr lang="cs-CZ" sz="2200" dirty="0"/>
              <a:t>Jedno standardní pole KFME (cca 12,0 x 11,2 km) je zde rozděleno na </a:t>
            </a:r>
            <a:r>
              <a:rPr lang="cs-CZ" sz="2200" dirty="0" smtClean="0"/>
              <a:t>16 </a:t>
            </a:r>
            <a:r>
              <a:rPr lang="cs-CZ" sz="2200" dirty="0"/>
              <a:t>polí (cca </a:t>
            </a:r>
            <a:r>
              <a:rPr lang="cs-CZ" sz="2200" dirty="0" smtClean="0"/>
              <a:t>2,9 </a:t>
            </a:r>
            <a:r>
              <a:rPr lang="cs-CZ" sz="2200" dirty="0"/>
              <a:t>x </a:t>
            </a:r>
            <a:r>
              <a:rPr lang="cs-CZ" sz="2200" dirty="0" smtClean="0"/>
              <a:t>2,8 </a:t>
            </a:r>
            <a:r>
              <a:rPr lang="cs-CZ" sz="2200" dirty="0"/>
              <a:t>km</a:t>
            </a:r>
            <a:r>
              <a:rPr lang="cs-CZ" sz="2200" dirty="0" smtClean="0"/>
              <a:t>).</a:t>
            </a:r>
            <a:br>
              <a:rPr lang="cs-CZ" sz="2200" dirty="0" smtClean="0"/>
            </a:br>
            <a:r>
              <a:rPr lang="cs-CZ" sz="2200" dirty="0" smtClean="0"/>
              <a:t>Tetřev hlušec (</a:t>
            </a:r>
            <a:r>
              <a:rPr lang="cs-CZ" sz="2200" i="1" dirty="0" err="1" smtClean="0"/>
              <a:t>Tetrao</a:t>
            </a:r>
            <a:r>
              <a:rPr lang="cs-CZ" sz="2200" i="1" dirty="0" smtClean="0"/>
              <a:t> </a:t>
            </a:r>
            <a:r>
              <a:rPr lang="cs-CZ" sz="2200" i="1" dirty="0" err="1" smtClean="0"/>
              <a:t>urogallus</a:t>
            </a:r>
            <a:r>
              <a:rPr lang="cs-CZ" sz="2200" dirty="0" smtClean="0"/>
              <a:t>).</a:t>
            </a:r>
            <a:r>
              <a:rPr lang="cs-CZ" sz="1800" dirty="0" smtClean="0"/>
              <a:t/>
            </a:r>
            <a:br>
              <a:rPr lang="cs-CZ" sz="1800" dirty="0" smtClean="0"/>
            </a:br>
            <a:endParaRPr lang="cs-CZ" sz="18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387" t="8682" r="24909" b="15294"/>
          <a:stretch/>
        </p:blipFill>
        <p:spPr>
          <a:xfrm rot="5400000">
            <a:off x="2680235" y="-1104340"/>
            <a:ext cx="5715003" cy="10026804"/>
          </a:xfrm>
        </p:spPr>
      </p:pic>
    </p:spTree>
    <p:extLst>
      <p:ext uri="{BB962C8B-B14F-4D97-AF65-F5344CB8AC3E}">
        <p14:creationId xmlns:p14="http://schemas.microsoft.com/office/powerpoint/2010/main" val="413505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584" y="365125"/>
            <a:ext cx="11960352" cy="311531"/>
          </a:xfrm>
        </p:spPr>
        <p:txBody>
          <a:bodyPr>
            <a:noAutofit/>
          </a:bodyPr>
          <a:lstStyle/>
          <a:p>
            <a:r>
              <a:rPr lang="cs-CZ" sz="2000" dirty="0" err="1" smtClean="0"/>
              <a:t>Mitchell</a:t>
            </a:r>
            <a:r>
              <a:rPr lang="cs-CZ" sz="2000" dirty="0" smtClean="0"/>
              <a:t>-Jones et al. 1999: </a:t>
            </a:r>
            <a:r>
              <a:rPr lang="cs-CZ" sz="2000" dirty="0" err="1" smtClean="0"/>
              <a:t>The</a:t>
            </a:r>
            <a:r>
              <a:rPr lang="cs-CZ" sz="2000" dirty="0" smtClean="0"/>
              <a:t> Atlas </a:t>
            </a:r>
            <a:r>
              <a:rPr lang="cs-CZ" sz="2000" dirty="0" err="1" smtClean="0"/>
              <a:t>of</a:t>
            </a:r>
            <a:r>
              <a:rPr lang="cs-CZ" sz="2000" dirty="0" smtClean="0"/>
              <a:t> </a:t>
            </a:r>
            <a:r>
              <a:rPr lang="cs-CZ" sz="2000" dirty="0" err="1" smtClean="0"/>
              <a:t>European</a:t>
            </a:r>
            <a:r>
              <a:rPr lang="cs-CZ" sz="2000" dirty="0" smtClean="0"/>
              <a:t> </a:t>
            </a:r>
            <a:r>
              <a:rPr lang="cs-CZ" sz="2000" dirty="0" err="1" smtClean="0"/>
              <a:t>mammals</a:t>
            </a:r>
            <a:r>
              <a:rPr lang="cs-CZ" sz="2000" dirty="0" smtClean="0"/>
              <a:t>. (systém UTM, „sférické čtverce“ 50 x 50 km)</a:t>
            </a:r>
            <a:endParaRPr lang="cs-CZ" sz="20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0196"/>
          <a:stretch/>
        </p:blipFill>
        <p:spPr>
          <a:xfrm>
            <a:off x="3209544" y="768096"/>
            <a:ext cx="5707482" cy="6092565"/>
          </a:xfrm>
        </p:spPr>
      </p:pic>
    </p:spTree>
    <p:extLst>
      <p:ext uri="{BB962C8B-B14F-4D97-AF65-F5344CB8AC3E}">
        <p14:creationId xmlns:p14="http://schemas.microsoft.com/office/powerpoint/2010/main" val="2492617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 y="1"/>
            <a:ext cx="11933412" cy="599767"/>
          </a:xfrm>
        </p:spPr>
        <p:txBody>
          <a:bodyPr>
            <a:normAutofit/>
          </a:bodyPr>
          <a:lstStyle/>
          <a:p>
            <a:r>
              <a:rPr lang="cs-CZ" sz="2000" dirty="0"/>
              <a:t> </a:t>
            </a:r>
            <a:r>
              <a:rPr lang="cs-CZ" sz="2200" b="1" dirty="0" smtClean="0"/>
              <a:t>Sumarizací druhových map lze vytvořit mapu druhového bohatství určitého území (zde jsou evropští savci). </a:t>
            </a:r>
            <a:endParaRPr lang="cs-CZ" sz="2200" b="1" dirty="0"/>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928" t="13449" r="9232" b="4943"/>
          <a:stretch/>
        </p:blipFill>
        <p:spPr>
          <a:xfrm>
            <a:off x="1203095" y="599768"/>
            <a:ext cx="9061783" cy="6209476"/>
          </a:xfrm>
        </p:spPr>
      </p:pic>
    </p:spTree>
    <p:extLst>
      <p:ext uri="{BB962C8B-B14F-4D97-AF65-F5344CB8AC3E}">
        <p14:creationId xmlns:p14="http://schemas.microsoft.com/office/powerpoint/2010/main" val="3104443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490" y="88491"/>
            <a:ext cx="11965858" cy="294967"/>
          </a:xfrm>
        </p:spPr>
        <p:txBody>
          <a:bodyPr>
            <a:noAutofit/>
          </a:bodyPr>
          <a:lstStyle/>
          <a:p>
            <a:r>
              <a:rPr lang="cs-CZ" sz="3600" b="1" dirty="0" smtClean="0"/>
              <a:t> </a:t>
            </a:r>
            <a:endParaRPr lang="cs-CZ" sz="3600" b="1" dirty="0"/>
          </a:p>
        </p:txBody>
      </p:sp>
      <p:sp>
        <p:nvSpPr>
          <p:cNvPr id="3" name="Zástupný symbol pro obsah 2"/>
          <p:cNvSpPr>
            <a:spLocks noGrp="1"/>
          </p:cNvSpPr>
          <p:nvPr>
            <p:ph idx="1"/>
          </p:nvPr>
        </p:nvSpPr>
        <p:spPr>
          <a:xfrm>
            <a:off x="698090" y="1150374"/>
            <a:ext cx="10631129" cy="4908602"/>
          </a:xfrm>
        </p:spPr>
        <p:txBody>
          <a:bodyPr>
            <a:normAutofit/>
          </a:bodyPr>
          <a:lstStyle/>
          <a:p>
            <a:r>
              <a:rPr lang="cs-CZ" sz="3200" b="1" dirty="0"/>
              <a:t>Existuje veřejně přístupná Nálezová databáze ochrany přírody (NDOP), kterou spravuje Agentura ochrany přírody a krajiny ČR na adrese  </a:t>
            </a:r>
            <a:r>
              <a:rPr lang="cs-CZ" sz="3200" b="1" dirty="0" smtClean="0"/>
              <a:t>   </a:t>
            </a:r>
            <a:r>
              <a:rPr lang="cs-CZ" sz="3200" b="1" dirty="0">
                <a:hlinkClick r:id="rId2"/>
              </a:rPr>
              <a:t>https://portal.nature.cz/nd</a:t>
            </a:r>
            <a:r>
              <a:rPr lang="cs-CZ" sz="3200" b="1" dirty="0" smtClean="0">
                <a:hlinkClick r:id="rId2"/>
              </a:rPr>
              <a:t>/</a:t>
            </a:r>
            <a:r>
              <a:rPr lang="cs-CZ" sz="3200" b="1" dirty="0" smtClean="0"/>
              <a:t>  </a:t>
            </a:r>
          </a:p>
          <a:p>
            <a:r>
              <a:rPr lang="cs-CZ" sz="3200" b="1" dirty="0" smtClean="0"/>
              <a:t> </a:t>
            </a:r>
          </a:p>
          <a:p>
            <a:r>
              <a:rPr lang="cs-CZ" sz="3200" b="1" dirty="0" smtClean="0"/>
              <a:t>Tam lze zadat české nebo latinské jméno libovolného živočicha nebo rostliny, vyskytující se na území ČR. Nepřihlášený zájemce uvidí mapu rozšíření zadaného druhu, pro další informace (konkrétní lokalita, informátor příp. literární zdroj) je třeba požádat o přístup do databáze.</a:t>
            </a:r>
            <a:endParaRPr lang="cs-CZ" sz="3200" b="1" dirty="0"/>
          </a:p>
          <a:p>
            <a:endParaRPr lang="cs-CZ" sz="3200" dirty="0"/>
          </a:p>
        </p:txBody>
      </p:sp>
    </p:spTree>
    <p:extLst>
      <p:ext uri="{BB962C8B-B14F-4D97-AF65-F5344CB8AC3E}">
        <p14:creationId xmlns:p14="http://schemas.microsoft.com/office/powerpoint/2010/main" val="141930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3457" y="1"/>
            <a:ext cx="11533239" cy="1317522"/>
          </a:xfrm>
        </p:spPr>
        <p:txBody>
          <a:bodyPr>
            <a:normAutofit fontScale="90000"/>
          </a:bodyPr>
          <a:lstStyle/>
          <a:p>
            <a:r>
              <a:rPr lang="cs-CZ" b="1" dirty="0"/>
              <a:t>Výskyt vlka (</a:t>
            </a:r>
            <a:r>
              <a:rPr lang="cs-CZ" b="1" i="1" dirty="0" err="1"/>
              <a:t>Canis</a:t>
            </a:r>
            <a:r>
              <a:rPr lang="cs-CZ" b="1" i="1" dirty="0"/>
              <a:t> lupus</a:t>
            </a:r>
            <a:r>
              <a:rPr lang="cs-CZ" b="1" dirty="0"/>
              <a:t>) v ČR podle záznamů v NDOP</a:t>
            </a:r>
            <a:br>
              <a:rPr lang="cs-CZ" b="1" dirty="0"/>
            </a:br>
            <a:r>
              <a:rPr lang="cs-CZ" b="1" dirty="0"/>
              <a:t>                          (stav k  </a:t>
            </a:r>
            <a:r>
              <a:rPr lang="cs-CZ" b="1" dirty="0" smtClean="0"/>
              <a:t>29. </a:t>
            </a:r>
            <a:r>
              <a:rPr lang="cs-CZ" b="1" dirty="0"/>
              <a:t>11. </a:t>
            </a:r>
            <a:r>
              <a:rPr lang="cs-CZ" b="1" dirty="0" smtClean="0"/>
              <a:t>2022)</a:t>
            </a:r>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95" t="10241" b="8187"/>
          <a:stretch/>
        </p:blipFill>
        <p:spPr>
          <a:xfrm>
            <a:off x="965522" y="1317523"/>
            <a:ext cx="10005362" cy="5540477"/>
          </a:xfrm>
        </p:spPr>
      </p:pic>
    </p:spTree>
    <p:extLst>
      <p:ext uri="{BB962C8B-B14F-4D97-AF65-F5344CB8AC3E}">
        <p14:creationId xmlns:p14="http://schemas.microsoft.com/office/powerpoint/2010/main" val="2446285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         Citizen Science (občanská věda)</a:t>
            </a:r>
            <a:endParaRPr lang="cs-CZ" b="1" dirty="0"/>
          </a:p>
        </p:txBody>
      </p:sp>
      <p:sp>
        <p:nvSpPr>
          <p:cNvPr id="3" name="Zástupný symbol pro obsah 2"/>
          <p:cNvSpPr>
            <a:spLocks noGrp="1"/>
          </p:cNvSpPr>
          <p:nvPr>
            <p:ph idx="1"/>
          </p:nvPr>
        </p:nvSpPr>
        <p:spPr>
          <a:xfrm>
            <a:off x="314631" y="1543665"/>
            <a:ext cx="11385755" cy="5142270"/>
          </a:xfrm>
        </p:spPr>
        <p:txBody>
          <a:bodyPr/>
          <a:lstStyle/>
          <a:p>
            <a:r>
              <a:rPr lang="cs-CZ" dirty="0" smtClean="0"/>
              <a:t>V 90-tých letech 20. stol. začalo být v západní Evropě velmi populární mapování výskytu živočichů a rostlin amatérskými přírodovědci. Ti zasílali výsledky svých pozorování do specializovaných databází. Nejčastěji se jednalo ornitology, vznikaly ale i databáze pro mapování výskytu plazů, obojživelníků, motýlů nebo nápadnějších druhů savců. V posledních letech stoupá zájem o mapování výskytu živočichů a rostlin i v ČR.</a:t>
            </a:r>
          </a:p>
          <a:p>
            <a:r>
              <a:rPr lang="cs-CZ" dirty="0" smtClean="0"/>
              <a:t>Problémem někdy bývá správnost druhového určení pozorovaného objektu, avšak s pokrokem ve vývoji mobilních telefonů umožňujících pořídit fotografie bylo umožněno následné ověření specialisty. </a:t>
            </a:r>
          </a:p>
          <a:p>
            <a:r>
              <a:rPr lang="cs-CZ" dirty="0" smtClean="0"/>
              <a:t>V ČR je mimo NDOP nejznámější takovou databází </a:t>
            </a:r>
            <a:r>
              <a:rPr lang="cs-CZ" dirty="0" err="1" smtClean="0"/>
              <a:t>BioLib</a:t>
            </a:r>
            <a:r>
              <a:rPr lang="cs-CZ" dirty="0"/>
              <a:t> </a:t>
            </a:r>
            <a:r>
              <a:rPr lang="cs-CZ" dirty="0">
                <a:hlinkClick r:id="rId2"/>
              </a:rPr>
              <a:t>https://www.biolib.cz</a:t>
            </a:r>
            <a:r>
              <a:rPr lang="cs-CZ" dirty="0" smtClean="0">
                <a:hlinkClick r:id="rId2"/>
              </a:rPr>
              <a:t>/</a:t>
            </a:r>
            <a:r>
              <a:rPr lang="cs-CZ" dirty="0" smtClean="0"/>
              <a:t>  kde probíhá mapování výskytu savců, plazů, obojživelníků, vybraných druhů ryb a některých bezobratlých živočichů.</a:t>
            </a:r>
            <a:endParaRPr lang="cs-CZ" dirty="0"/>
          </a:p>
        </p:txBody>
      </p:sp>
    </p:spTree>
    <p:extLst>
      <p:ext uri="{BB962C8B-B14F-4D97-AF65-F5344CB8AC3E}">
        <p14:creationId xmlns:p14="http://schemas.microsoft.com/office/powerpoint/2010/main" val="3388757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88604"/>
          </a:xfrm>
        </p:spPr>
        <p:txBody>
          <a:bodyPr>
            <a:normAutofit fontScale="90000"/>
          </a:bodyPr>
          <a:lstStyle/>
          <a:p>
            <a:r>
              <a:rPr lang="cs-CZ" dirty="0" smtClean="0"/>
              <a:t>              Roháč </a:t>
            </a:r>
            <a:r>
              <a:rPr lang="cs-CZ" dirty="0"/>
              <a:t>obecný (</a:t>
            </a:r>
            <a:r>
              <a:rPr lang="cs-CZ" i="1" dirty="0" err="1"/>
              <a:t>Lucanus</a:t>
            </a:r>
            <a:r>
              <a:rPr lang="cs-CZ" i="1" dirty="0"/>
              <a:t> </a:t>
            </a:r>
            <a:r>
              <a:rPr lang="cs-CZ" i="1" dirty="0" err="1"/>
              <a:t>cervus</a:t>
            </a:r>
            <a:r>
              <a:rPr lang="cs-CZ" dirty="0"/>
              <a:t>)</a:t>
            </a:r>
          </a:p>
        </p:txBody>
      </p:sp>
      <p:pic>
        <p:nvPicPr>
          <p:cNvPr id="4" name="Zástupný symbol pro obsah 3"/>
          <p:cNvPicPr>
            <a:picLocks noGrp="1" noChangeAspect="1"/>
          </p:cNvPicPr>
          <p:nvPr>
            <p:ph idx="1"/>
          </p:nvPr>
        </p:nvPicPr>
        <p:blipFill>
          <a:blip r:embed="rId2"/>
          <a:stretch>
            <a:fillRect/>
          </a:stretch>
        </p:blipFill>
        <p:spPr>
          <a:xfrm>
            <a:off x="1762168" y="1288026"/>
            <a:ext cx="7993411" cy="5319251"/>
          </a:xfrm>
          <a:prstGeom prst="rect">
            <a:avLst/>
          </a:prstGeom>
        </p:spPr>
      </p:pic>
    </p:spTree>
    <p:extLst>
      <p:ext uri="{BB962C8B-B14F-4D97-AF65-F5344CB8AC3E}">
        <p14:creationId xmlns:p14="http://schemas.microsoft.com/office/powerpoint/2010/main" val="91730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4129" y="365125"/>
            <a:ext cx="11503742" cy="1325563"/>
          </a:xfrm>
        </p:spPr>
        <p:txBody>
          <a:bodyPr/>
          <a:lstStyle/>
          <a:p>
            <a:r>
              <a:rPr lang="cs-CZ" b="1" dirty="0" smtClean="0"/>
              <a:t>Kos horský (</a:t>
            </a:r>
            <a:r>
              <a:rPr lang="cs-CZ" b="1" i="1" dirty="0" err="1" smtClean="0"/>
              <a:t>Turdus</a:t>
            </a:r>
            <a:r>
              <a:rPr lang="cs-CZ" b="1" i="1" dirty="0" smtClean="0"/>
              <a:t> </a:t>
            </a:r>
            <a:r>
              <a:rPr lang="cs-CZ" b="1" i="1" dirty="0" err="1" smtClean="0"/>
              <a:t>torquatus</a:t>
            </a:r>
            <a:r>
              <a:rPr lang="cs-CZ" b="1" dirty="0" smtClean="0"/>
              <a:t>) bývá používán jako učebnicový příklad disjunktního rozšíření.</a:t>
            </a:r>
            <a:endParaRPr lang="cs-CZ" b="1" dirty="0"/>
          </a:p>
        </p:txBody>
      </p:sp>
      <p:pic>
        <p:nvPicPr>
          <p:cNvPr id="4" name="Zástupný symbol pro obsah 3"/>
          <p:cNvPicPr>
            <a:picLocks noGrp="1" noChangeAspect="1"/>
          </p:cNvPicPr>
          <p:nvPr>
            <p:ph idx="1"/>
          </p:nvPr>
        </p:nvPicPr>
        <p:blipFill>
          <a:blip r:embed="rId2"/>
          <a:stretch>
            <a:fillRect/>
          </a:stretch>
        </p:blipFill>
        <p:spPr>
          <a:xfrm>
            <a:off x="2380599" y="1690688"/>
            <a:ext cx="6800179" cy="5093570"/>
          </a:xfrm>
          <a:prstGeom prst="rect">
            <a:avLst/>
          </a:prstGeom>
        </p:spPr>
      </p:pic>
    </p:spTree>
    <p:extLst>
      <p:ext uri="{BB962C8B-B14F-4D97-AF65-F5344CB8AC3E}">
        <p14:creationId xmlns:p14="http://schemas.microsoft.com/office/powerpoint/2010/main" val="1303416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5806" y="68827"/>
            <a:ext cx="11503742" cy="1386347"/>
          </a:xfrm>
        </p:spPr>
        <p:txBody>
          <a:bodyPr>
            <a:normAutofit/>
          </a:bodyPr>
          <a:lstStyle/>
          <a:p>
            <a:r>
              <a:rPr lang="cs-CZ" sz="4000" b="1" dirty="0" smtClean="0"/>
              <a:t>   Rozšíření roháče obecného (</a:t>
            </a:r>
            <a:r>
              <a:rPr lang="cs-CZ" sz="4000" b="1" i="1" dirty="0" err="1" smtClean="0"/>
              <a:t>Lucanus</a:t>
            </a:r>
            <a:r>
              <a:rPr lang="cs-CZ" sz="4000" b="1" i="1" dirty="0" smtClean="0"/>
              <a:t> </a:t>
            </a:r>
            <a:r>
              <a:rPr lang="cs-CZ" sz="4000" b="1" i="1" dirty="0" err="1" smtClean="0"/>
              <a:t>cervus</a:t>
            </a:r>
            <a:r>
              <a:rPr lang="cs-CZ" sz="4000" b="1" dirty="0" smtClean="0"/>
              <a:t>) v ČR</a:t>
            </a:r>
            <a:br>
              <a:rPr lang="cs-CZ" sz="4000" b="1" dirty="0" smtClean="0"/>
            </a:br>
            <a:r>
              <a:rPr lang="cs-CZ" sz="4000" b="1" dirty="0"/>
              <a:t> </a:t>
            </a:r>
            <a:r>
              <a:rPr lang="cs-CZ" sz="4000" b="1" dirty="0" smtClean="0"/>
              <a:t>             (zdroj: </a:t>
            </a:r>
            <a:r>
              <a:rPr lang="cs-CZ" sz="4000" b="1" dirty="0" err="1" smtClean="0"/>
              <a:t>BioLib</a:t>
            </a:r>
            <a:r>
              <a:rPr lang="cs-CZ" sz="4000" b="1" dirty="0" smtClean="0"/>
              <a:t>  stav k 11. 11. 2021)</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985926" y="1661652"/>
            <a:ext cx="8107679" cy="5024283"/>
          </a:xfrm>
          <a:prstGeom prst="rect">
            <a:avLst/>
          </a:prstGeom>
        </p:spPr>
      </p:pic>
    </p:spTree>
    <p:extLst>
      <p:ext uri="{BB962C8B-B14F-4D97-AF65-F5344CB8AC3E}">
        <p14:creationId xmlns:p14="http://schemas.microsoft.com/office/powerpoint/2010/main" val="291299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872" y="109729"/>
            <a:ext cx="11996928" cy="1133855"/>
          </a:xfrm>
        </p:spPr>
        <p:txBody>
          <a:bodyPr>
            <a:normAutofit/>
          </a:bodyPr>
          <a:lstStyle/>
          <a:p>
            <a:r>
              <a:rPr lang="cs-CZ" sz="3600" dirty="0" err="1" smtClean="0"/>
              <a:t>Arkto</a:t>
            </a:r>
            <a:r>
              <a:rPr lang="cs-CZ" sz="3600" dirty="0" smtClean="0"/>
              <a:t>-alpinská disjunkce rozšíření kosa horského (</a:t>
            </a:r>
            <a:r>
              <a:rPr lang="cs-CZ" sz="3600" dirty="0" err="1" smtClean="0"/>
              <a:t>kolohřivce</a:t>
            </a:r>
            <a:r>
              <a:rPr lang="cs-CZ" sz="3600" dirty="0" smtClean="0"/>
              <a:t>)</a:t>
            </a:r>
            <a:br>
              <a:rPr lang="cs-CZ" sz="3600" dirty="0" smtClean="0"/>
            </a:br>
            <a:r>
              <a:rPr lang="cs-CZ" sz="3200" dirty="0" smtClean="0"/>
              <a:t>(obývá biotopy na rozhraní lesa a alpinských luk)</a:t>
            </a:r>
            <a:endParaRPr lang="cs-CZ" sz="32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3431" b="8691"/>
          <a:stretch/>
        </p:blipFill>
        <p:spPr>
          <a:xfrm>
            <a:off x="2714098" y="1161288"/>
            <a:ext cx="5852287" cy="5696712"/>
          </a:xfrm>
        </p:spPr>
      </p:pic>
    </p:spTree>
    <p:extLst>
      <p:ext uri="{BB962C8B-B14F-4D97-AF65-F5344CB8AC3E}">
        <p14:creationId xmlns:p14="http://schemas.microsoft.com/office/powerpoint/2010/main" val="186307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Příklady disjunktivních areálů rozšíření:</a:t>
            </a:r>
            <a:endParaRPr lang="cs-CZ" dirty="0"/>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0126"/>
          <a:stretch/>
        </p:blipFill>
        <p:spPr>
          <a:xfrm>
            <a:off x="190042" y="1472012"/>
            <a:ext cx="11811916" cy="5278743"/>
          </a:xfrm>
        </p:spPr>
      </p:pic>
    </p:spTree>
    <p:extLst>
      <p:ext uri="{BB962C8B-B14F-4D97-AF65-F5344CB8AC3E}">
        <p14:creationId xmlns:p14="http://schemas.microsoft.com/office/powerpoint/2010/main" val="417824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21897"/>
          </a:xfrm>
        </p:spPr>
        <p:txBody>
          <a:bodyPr>
            <a:normAutofit fontScale="90000"/>
          </a:bodyPr>
          <a:lstStyle/>
          <a:p>
            <a:endParaRPr lang="cs-CZ" dirty="0"/>
          </a:p>
        </p:txBody>
      </p:sp>
      <p:sp>
        <p:nvSpPr>
          <p:cNvPr id="3" name="Zástupný symbol pro obsah 2"/>
          <p:cNvSpPr>
            <a:spLocks noGrp="1"/>
          </p:cNvSpPr>
          <p:nvPr>
            <p:ph idx="1"/>
          </p:nvPr>
        </p:nvSpPr>
        <p:spPr>
          <a:xfrm>
            <a:off x="838200" y="778933"/>
            <a:ext cx="10515600" cy="5398030"/>
          </a:xfrm>
        </p:spPr>
        <p:txBody>
          <a:bodyPr/>
          <a:lstStyle/>
          <a:p>
            <a:r>
              <a:rPr lang="cs-CZ" dirty="0" err="1" smtClean="0"/>
              <a:t>Croizat</a:t>
            </a:r>
            <a:r>
              <a:rPr lang="cs-CZ" dirty="0" smtClean="0"/>
              <a:t> proto vytvářel mapy do kterých zakresloval linie spojující příbuzné, ale geograficky vzdálené taxony (předpokládané disjunkce). Pro tento přístup zavedl termín </a:t>
            </a:r>
            <a:r>
              <a:rPr lang="cs-CZ" b="1" dirty="0" err="1" smtClean="0"/>
              <a:t>panbiogeografie</a:t>
            </a:r>
            <a:r>
              <a:rPr lang="cs-CZ" dirty="0" smtClean="0"/>
              <a:t>.</a:t>
            </a:r>
          </a:p>
          <a:p>
            <a:r>
              <a:rPr lang="cs-CZ" dirty="0" err="1"/>
              <a:t>Croizat</a:t>
            </a:r>
            <a:r>
              <a:rPr lang="cs-CZ" dirty="0"/>
              <a:t> kategoricky odmítal možnost disperze organismů na větší vzdálenosti a možnost, že by při tom překonávali geografické bariéry. Předpokládal, že disjunkce vznikly pouze rozpadem původně souvislého areálu rozšíření.</a:t>
            </a:r>
          </a:p>
          <a:p>
            <a:r>
              <a:rPr lang="cs-CZ" dirty="0"/>
              <a:t>Připouštěl také pouze </a:t>
            </a:r>
            <a:r>
              <a:rPr lang="cs-CZ" b="1" dirty="0"/>
              <a:t>štěpnou alopatrickou </a:t>
            </a:r>
            <a:r>
              <a:rPr lang="cs-CZ" b="1" dirty="0" err="1"/>
              <a:t>speciaci</a:t>
            </a:r>
            <a:r>
              <a:rPr lang="cs-CZ" b="1" dirty="0"/>
              <a:t> </a:t>
            </a:r>
            <a:r>
              <a:rPr lang="cs-CZ" dirty="0"/>
              <a:t>– nový taxon vznikne poté co je nějaká populace oddělena od původního taxonu nově vzniklou geografickou bariérou (např. řeka, moře, pohoří apod.). </a:t>
            </a:r>
          </a:p>
          <a:p>
            <a:endParaRPr lang="cs-CZ" dirty="0"/>
          </a:p>
        </p:txBody>
      </p:sp>
    </p:spTree>
    <p:extLst>
      <p:ext uri="{BB962C8B-B14F-4D97-AF65-F5344CB8AC3E}">
        <p14:creationId xmlns:p14="http://schemas.microsoft.com/office/powerpoint/2010/main" val="16753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890"/>
          <a:stretch/>
        </p:blipFill>
        <p:spPr>
          <a:xfrm>
            <a:off x="2237867" y="-22756"/>
            <a:ext cx="7925255" cy="6880756"/>
          </a:xfrm>
        </p:spPr>
      </p:pic>
    </p:spTree>
    <p:extLst>
      <p:ext uri="{BB962C8B-B14F-4D97-AF65-F5344CB8AC3E}">
        <p14:creationId xmlns:p14="http://schemas.microsoft.com/office/powerpoint/2010/main" val="14388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r>
            <a:br>
              <a:rPr lang="cs-CZ" dirty="0" smtClean="0"/>
            </a:br>
            <a:endParaRPr lang="cs-CZ" dirty="0"/>
          </a:p>
        </p:txBody>
      </p:sp>
      <p:sp>
        <p:nvSpPr>
          <p:cNvPr id="3" name="Zástupný symbol pro obsah 2"/>
          <p:cNvSpPr>
            <a:spLocks noGrp="1"/>
          </p:cNvSpPr>
          <p:nvPr>
            <p:ph idx="1"/>
          </p:nvPr>
        </p:nvSpPr>
        <p:spPr>
          <a:xfrm>
            <a:off x="838200" y="1309511"/>
            <a:ext cx="10515600" cy="4867452"/>
          </a:xfrm>
        </p:spPr>
        <p:txBody>
          <a:bodyPr/>
          <a:lstStyle/>
          <a:p>
            <a:r>
              <a:rPr lang="cs-CZ" sz="4000" b="1" dirty="0" err="1" smtClean="0"/>
              <a:t>Willi</a:t>
            </a:r>
            <a:r>
              <a:rPr lang="cs-CZ" sz="4000" b="1" dirty="0" smtClean="0"/>
              <a:t> </a:t>
            </a:r>
            <a:r>
              <a:rPr lang="cs-CZ" sz="4000" b="1" dirty="0" err="1"/>
              <a:t>Hennig</a:t>
            </a:r>
            <a:r>
              <a:rPr lang="cs-CZ" sz="4000" dirty="0"/>
              <a:t> (1950) – </a:t>
            </a:r>
            <a:r>
              <a:rPr lang="cs-CZ" sz="4000" b="1" dirty="0"/>
              <a:t>kladistika</a:t>
            </a:r>
            <a:r>
              <a:rPr lang="cs-CZ" sz="4000" dirty="0"/>
              <a:t>  (= fylogenetická systematika</a:t>
            </a:r>
            <a:r>
              <a:rPr lang="cs-CZ" sz="4000" dirty="0" smtClean="0"/>
              <a:t>)</a:t>
            </a:r>
          </a:p>
          <a:p>
            <a:endParaRPr lang="cs-CZ" sz="4000" dirty="0"/>
          </a:p>
          <a:p>
            <a:r>
              <a:rPr lang="cs-CZ" dirty="0"/>
              <a:t>Fylogenetická metoda umožňující stanovit vzájemné příbuzenské vztahy jednotlivých taxonů. Příbuznost taxonů je vyjádřena graficky pomocí</a:t>
            </a:r>
            <a:r>
              <a:rPr lang="cs-CZ" b="1" dirty="0"/>
              <a:t> kladogramu</a:t>
            </a:r>
            <a:r>
              <a:rPr lang="cs-CZ" dirty="0"/>
              <a:t>.</a:t>
            </a:r>
          </a:p>
          <a:p>
            <a:endParaRPr lang="cs-CZ" dirty="0"/>
          </a:p>
        </p:txBody>
      </p:sp>
    </p:spTree>
    <p:extLst>
      <p:ext uri="{BB962C8B-B14F-4D97-AF65-F5344CB8AC3E}">
        <p14:creationId xmlns:p14="http://schemas.microsoft.com/office/powerpoint/2010/main" val="211139063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1487</Words>
  <Application>Microsoft Office PowerPoint</Application>
  <PresentationFormat>Širokoúhlá obrazovka</PresentationFormat>
  <Paragraphs>86</Paragraphs>
  <Slides>40</Slides>
  <Notes>6</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40</vt:i4>
      </vt:variant>
    </vt:vector>
  </HeadingPairs>
  <TitlesOfParts>
    <vt:vector size="45" baseType="lpstr">
      <vt:lpstr>Arial</vt:lpstr>
      <vt:lpstr>Calibri</vt:lpstr>
      <vt:lpstr>Calibri Light</vt:lpstr>
      <vt:lpstr>Times New Roman</vt:lpstr>
      <vt:lpstr>Motiv Office</vt:lpstr>
      <vt:lpstr>               ZOOGEOGRAFIE                                 Přednáška 5 </vt:lpstr>
      <vt:lpstr>  VIKARIANČNÍ ZOOGEOGRAFIE </vt:lpstr>
      <vt:lpstr>Prezentace aplikace PowerPoint</vt:lpstr>
      <vt:lpstr>Kos horský (Turdus torquatus) bývá používán jako učebnicový příklad disjunktního rozšíření.</vt:lpstr>
      <vt:lpstr>Arkto-alpinská disjunkce rozšíření kosa horského (kolohřivce) (obývá biotopy na rozhraní lesa a alpinských luk)</vt:lpstr>
      <vt:lpstr>Příklady disjunktivních areálů rozšíření:</vt:lpstr>
      <vt:lpstr>Prezentace aplikace PowerPoint</vt:lpstr>
      <vt:lpstr>Prezentace aplikace PowerPoint</vt:lpstr>
      <vt:lpstr> </vt:lpstr>
      <vt:lpstr>Prezentace aplikace PowerPoint</vt:lpstr>
      <vt:lpstr>Monofyletický taxon – zahrnuje společného předka a všechny jeho potomky. Parafyletický taxon – nezahrnuje společného předka a všechny jeho potomky.</vt:lpstr>
      <vt:lpstr>Prezentace aplikace PowerPoint</vt:lpstr>
      <vt:lpstr>Prezentace aplikace PowerPoint</vt:lpstr>
      <vt:lpstr>Skutečnost zahrnující opakované disperze a extinkce však mohla být             (v souladu s disperzní hypotézou) daleko složitější.</vt:lpstr>
      <vt:lpstr>Prezentace aplikace PowerPoint</vt:lpstr>
      <vt:lpstr>Prezentace aplikace PowerPoint</vt:lpstr>
      <vt:lpstr>Prezentace aplikace PowerPoint</vt:lpstr>
      <vt:lpstr>     Slavík obecný (Luscinia megarhynchos) - vlevo          slavík tmavý (Luscinia luscinia) – vpravo</vt:lpstr>
      <vt:lpstr>Částečně se překrývající areály rozšíření slavíka obecného (Luscinia megarhynchos) – prázdné kroužky a slavíka tmavého (L. luscinia) – plné kroužky. Území překryvu jejich areálů (sympatrický výskyt) se táhne ze severu Německa do středního Polska.  </vt:lpstr>
      <vt:lpstr>Prezentace aplikace PowerPoint</vt:lpstr>
      <vt:lpstr>                               Síťové mapování</vt:lpstr>
      <vt:lpstr>Prezentace aplikace PowerPoint</vt:lpstr>
      <vt:lpstr>Síťová mapa Československa (systém KFME).  Na obou osách jsou jak geografické souřadnice, tak i čísla faunistických polí. Faunistická pole nejsou čtverce, ale sférické lichoběžníky. Jejich strany kopírují rovnoběžky a poledníky. Číslo každého čtverce je čtyřmístné (nejprve č. svislé řady, potom vodorovné řady). Např. Praha má č.5952).</vt:lpstr>
      <vt:lpstr>                              Síťová mapa ČR (systém KFME)</vt:lpstr>
      <vt:lpstr>Síťové mapování (KFME) – materiály pro ČR dostupné na internetu </vt:lpstr>
      <vt:lpstr>Prezentace aplikace PowerPoint</vt:lpstr>
      <vt:lpstr>Prezentace aplikace PowerPoint</vt:lpstr>
      <vt:lpstr>            Myšivka horská (Sicista betulina)</vt:lpstr>
      <vt:lpstr>Prezentace aplikace PowerPoint</vt:lpstr>
      <vt:lpstr>                             Norek americký (Neovison vison)</vt:lpstr>
      <vt:lpstr>Rozšíření norka amerického (Neovison vison) v ČR</vt:lpstr>
      <vt:lpstr>Fuchs R., Škopek J., Formánek J. &amp; Exnerová A. 2002: Atlas hnízdního rozšíření ptáků Prahy.   Jedno standardní pole KFME (cca 12,0 x 11,2 km) je zde rozděleno na 64 polí (cca 1,5 x 1,25 km). Dolní mapa ukazuje odhad počtu hnízdících párů (1 až 4).   Kalous ušatý (Asio otus).</vt:lpstr>
      <vt:lpstr>Flousek J. &amp; Gramsz 1999: Atlas hnízdního rozšíření ptáků Krkonoš. Jedno standardní pole KFME (cca 12,0 x 11,2 km) je zde rozděleno na 16 polí (cca 2,9 x 2,8 km). Tetřev hlušec (Tetrao urogallus). </vt:lpstr>
      <vt:lpstr>Mitchell-Jones et al. 1999: The Atlas of European mammals. (systém UTM, „sférické čtverce“ 50 x 50 km)</vt:lpstr>
      <vt:lpstr> Sumarizací druhových map lze vytvořit mapu druhového bohatství určitého území (zde jsou evropští savci). </vt:lpstr>
      <vt:lpstr> </vt:lpstr>
      <vt:lpstr>Výskyt vlka (Canis lupus) v ČR podle záznamů v NDOP                           (stav k  29. 11. 2022)</vt:lpstr>
      <vt:lpstr>         Citizen Science (občanská věda)</vt:lpstr>
      <vt:lpstr>              Roháč obecný (Lucanus cervus)</vt:lpstr>
      <vt:lpstr>   Rozšíření roháče obecného (Lucanus cervus) v ČR               (zdroj: BioLib  stav k 11. 11.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ZOOGEOGRAFIE                                 Přednáška 5 </dc:title>
  <dc:creator>Vohralík</dc:creator>
  <cp:lastModifiedBy>Vohralík</cp:lastModifiedBy>
  <cp:revision>90</cp:revision>
  <dcterms:created xsi:type="dcterms:W3CDTF">2020-10-26T17:14:56Z</dcterms:created>
  <dcterms:modified xsi:type="dcterms:W3CDTF">2022-12-01T14:01:45Z</dcterms:modified>
</cp:coreProperties>
</file>