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8" r:id="rId6"/>
    <p:sldId id="267" r:id="rId7"/>
    <p:sldId id="268" r:id="rId8"/>
    <p:sldId id="265" r:id="rId9"/>
    <p:sldId id="260" r:id="rId10"/>
    <p:sldId id="261" r:id="rId11"/>
    <p:sldId id="269" r:id="rId12"/>
    <p:sldId id="270" r:id="rId13"/>
    <p:sldId id="274" r:id="rId14"/>
    <p:sldId id="303" r:id="rId15"/>
    <p:sldId id="280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301" r:id="rId24"/>
    <p:sldId id="304" r:id="rId25"/>
    <p:sldId id="285" r:id="rId26"/>
    <p:sldId id="300" r:id="rId27"/>
    <p:sldId id="292" r:id="rId28"/>
    <p:sldId id="293" r:id="rId29"/>
    <p:sldId id="294" r:id="rId30"/>
    <p:sldId id="284" r:id="rId31"/>
    <p:sldId id="299" r:id="rId32"/>
    <p:sldId id="291" r:id="rId33"/>
    <p:sldId id="302" r:id="rId34"/>
    <p:sldId id="286" r:id="rId35"/>
    <p:sldId id="295" r:id="rId36"/>
    <p:sldId id="296" r:id="rId37"/>
    <p:sldId id="297" r:id="rId38"/>
    <p:sldId id="288" r:id="rId39"/>
    <p:sldId id="289" r:id="rId40"/>
    <p:sldId id="290" r:id="rId41"/>
    <p:sldId id="298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3307D-D379-47C4-957D-19FCF40E1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2B0FC4-755C-4A91-8B0C-B21DE072A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1D080B-39B2-4CC7-B926-3FD399DF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0CC-A03F-4CDC-A0A0-4D70A09EEBE9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72CF0A-C49C-4DA6-89BF-ABE69F21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6D15C9-A9F1-4972-AC7D-253120CF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69B7-F2A8-47CE-A53E-7914751F8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97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295CF-4E05-4EF2-9EDF-BA498105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5FBD4D-791A-492B-B6FC-8B2863CA9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BD0762-BFF7-4952-BB55-E7EDCAD9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0CC-A03F-4CDC-A0A0-4D70A09EEBE9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5286E-B962-44AB-A3DF-8127B866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BD3187-270F-49B6-9B91-21922BC1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69B7-F2A8-47CE-A53E-7914751F8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9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76F94F-B9C3-4BD2-9282-BC1A6A50E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ED0998-EEC3-45BB-BE39-F8286A29E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43BEC5-83CB-481B-8184-C35A1DD8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0CC-A03F-4CDC-A0A0-4D70A09EEBE9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D20613-B923-4960-BA86-2A7DCA5E4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C38F97-93E2-4D6F-A24E-0F5F4559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69B7-F2A8-47CE-A53E-7914751F8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09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525A1-1002-47BF-9A0F-80ED4CC2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7ECD84-86FD-4326-8B17-9D3796BA4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A59147-8CCC-41D4-AFEB-FD976343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0CC-A03F-4CDC-A0A0-4D70A09EEBE9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3067F2-BC38-4088-9389-0D76B709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593433-E31E-41FF-AE9F-D716901C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69B7-F2A8-47CE-A53E-7914751F8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15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56EF4-A087-423A-97A9-90CC2D7B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A61696-04A2-4544-8AE7-C1C96375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082E48-A580-4593-BA98-94AFB0E30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0CC-A03F-4CDC-A0A0-4D70A09EEBE9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C22415-5FA8-480C-948F-588668E5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B0705-9709-40EB-83BA-0633BA1D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69B7-F2A8-47CE-A53E-7914751F8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91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336A8-6705-40D5-8A28-7E80218B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BEB325-F245-40EB-A3AA-B89CE169F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F76A1C7-9645-4E8F-B77A-C560534A6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2A5FC2-E232-48D2-BCCD-0B91E18D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0CC-A03F-4CDC-A0A0-4D70A09EEBE9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F2BE11-980B-4F55-9AEE-23514A99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015A46-9B21-4B4F-8C57-052A731E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69B7-F2A8-47CE-A53E-7914751F8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93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F7B02-B40C-4B3E-97E6-87B945AB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67003D6-C2A9-436F-805E-F16F6804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CA05962-9FAE-49F6-85CA-CEB155F71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850D90C-17F2-426E-8FF3-4954AEAB6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C920B5B-F469-4BB0-B519-E0F73AF69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033FB85-0608-4AEB-B350-46132797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0CC-A03F-4CDC-A0A0-4D70A09EEBE9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C67CADF-0F09-43A3-8271-43B79B8A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FFCFF8-C54A-458A-8EFB-D649CBB3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69B7-F2A8-47CE-A53E-7914751F8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60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03A34-F147-4F7C-A52C-1F5F4E6B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B70DF67-BE8B-4B3E-973C-965A6268B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0CC-A03F-4CDC-A0A0-4D70A09EEBE9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F6F610-7EAD-40BA-A755-306F9775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0DE743-C742-4429-93DD-3CB8055B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69B7-F2A8-47CE-A53E-7914751F8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1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FE321E9-0EA7-4316-B231-F4A835BE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0CC-A03F-4CDC-A0A0-4D70A09EEBE9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1DBDBF4-ECEC-4995-AA72-883641FB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CC97E9-F022-424B-B622-21523627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69B7-F2A8-47CE-A53E-7914751F8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91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04F0E-EA90-454B-83BF-91FB46FF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96FE77-57C1-4928-829D-5CACE7789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44EA7C7-E93D-4145-BB71-9BE80C28B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0B642E-F17C-4AEB-B519-B5A99437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0CC-A03F-4CDC-A0A0-4D70A09EEBE9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541AFF-CD87-4FBF-B29A-D0D1B2D9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D21C72-9EEB-4DB5-BB2D-E7FEEDC1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69B7-F2A8-47CE-A53E-7914751F8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36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C4129-64C6-472D-B6A2-BFA41A93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7A33C97-4B92-43E9-A6B2-F383085CA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832E4D2-881D-4577-AF5B-399F3820D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37EF90-1445-477B-9992-5F87B6E9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90CC-A03F-4CDC-A0A0-4D70A09EEBE9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2CAD3E-3706-49A2-9920-741B74AD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FE6D62-804D-45BE-89A2-8CB8072A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69B7-F2A8-47CE-A53E-7914751F8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37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087B348-E875-45B6-95E3-41D3C08B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01DA7D5-0057-4066-95D3-8DEF91316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F0C8E8-EEB4-4966-B21E-4CC7B035D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90CC-A03F-4CDC-A0A0-4D70A09EEBE9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EB2AD3-44A5-4305-999A-CD899AA19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025301-4D23-476A-8A40-0702014D2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69B7-F2A8-47CE-A53E-7914751F8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57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86141-E900-4799-A2A9-FC4224D5B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Analýza hlavních komponent jako příklad mnohorozměrné techniky. Standardizace a transformace dat.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E3C80C-7939-4A17-96EB-8C4D1029E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05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6B086-D7E1-4597-854C-A70A3774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92F7BFB-1CD5-44DB-BF0D-9BFAA58ACC7A}"/>
              </a:ext>
            </a:extLst>
          </p:cNvPr>
          <p:cNvCxnSpPr/>
          <p:nvPr/>
        </p:nvCxnSpPr>
        <p:spPr>
          <a:xfrm>
            <a:off x="1510018" y="5629013"/>
            <a:ext cx="43454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5873698-7666-4D99-9DBA-01A68425E902}"/>
              </a:ext>
            </a:extLst>
          </p:cNvPr>
          <p:cNvCxnSpPr/>
          <p:nvPr/>
        </p:nvCxnSpPr>
        <p:spPr>
          <a:xfrm flipV="1">
            <a:off x="1510018" y="2172749"/>
            <a:ext cx="0" cy="3464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A7080E-F144-42B5-87D9-ECDF21B36257}"/>
              </a:ext>
            </a:extLst>
          </p:cNvPr>
          <p:cNvSpPr txBox="1"/>
          <p:nvPr/>
        </p:nvSpPr>
        <p:spPr>
          <a:xfrm>
            <a:off x="5188591" y="5755563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en-US" dirty="0" err="1"/>
              <a:t>ampeli</a:t>
            </a:r>
            <a:r>
              <a:rPr lang="cs-CZ" dirty="0" err="1"/>
              <a:t>ška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15A13E5-893C-41F0-9E8F-596C14593DF5}"/>
              </a:ext>
            </a:extLst>
          </p:cNvPr>
          <p:cNvSpPr txBox="1"/>
          <p:nvPr/>
        </p:nvSpPr>
        <p:spPr>
          <a:xfrm>
            <a:off x="843093" y="1795029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kopřiva</a:t>
            </a:r>
          </a:p>
        </p:txBody>
      </p:sp>
      <p:sp>
        <p:nvSpPr>
          <p:cNvPr id="3" name="Hvězda: pěticípá 2">
            <a:extLst>
              <a:ext uri="{FF2B5EF4-FFF2-40B4-BE49-F238E27FC236}">
                <a16:creationId xmlns:a16="http://schemas.microsoft.com/office/drawing/2014/main" id="{C4FCA2F2-2DBA-4954-8B86-409B941235D1}"/>
              </a:ext>
            </a:extLst>
          </p:cNvPr>
          <p:cNvSpPr/>
          <p:nvPr/>
        </p:nvSpPr>
        <p:spPr>
          <a:xfrm>
            <a:off x="1929468" y="24411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Hvězda: pěticípá 7">
            <a:extLst>
              <a:ext uri="{FF2B5EF4-FFF2-40B4-BE49-F238E27FC236}">
                <a16:creationId xmlns:a16="http://schemas.microsoft.com/office/drawing/2014/main" id="{2E64DA9B-4883-4D8F-B78E-1E85B696856F}"/>
              </a:ext>
            </a:extLst>
          </p:cNvPr>
          <p:cNvSpPr/>
          <p:nvPr/>
        </p:nvSpPr>
        <p:spPr>
          <a:xfrm>
            <a:off x="1935970" y="269279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Hvězda: pěticípá 8">
            <a:extLst>
              <a:ext uri="{FF2B5EF4-FFF2-40B4-BE49-F238E27FC236}">
                <a16:creationId xmlns:a16="http://schemas.microsoft.com/office/drawing/2014/main" id="{ED64E43A-C874-439C-BC04-A024E2DC577F}"/>
              </a:ext>
            </a:extLst>
          </p:cNvPr>
          <p:cNvSpPr/>
          <p:nvPr/>
        </p:nvSpPr>
        <p:spPr>
          <a:xfrm>
            <a:off x="2222662" y="251562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Hvězda: pěticípá 9">
            <a:extLst>
              <a:ext uri="{FF2B5EF4-FFF2-40B4-BE49-F238E27FC236}">
                <a16:creationId xmlns:a16="http://schemas.microsoft.com/office/drawing/2014/main" id="{19BAA1A9-3D00-47DA-98A2-F15AB3DBDBA7}"/>
              </a:ext>
            </a:extLst>
          </p:cNvPr>
          <p:cNvSpPr/>
          <p:nvPr/>
        </p:nvSpPr>
        <p:spPr>
          <a:xfrm>
            <a:off x="2336965" y="264665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Hvězda: pěticípá 11">
            <a:extLst>
              <a:ext uri="{FF2B5EF4-FFF2-40B4-BE49-F238E27FC236}">
                <a16:creationId xmlns:a16="http://schemas.microsoft.com/office/drawing/2014/main" id="{3064291E-2E1B-468E-B777-4FCF10A9803D}"/>
              </a:ext>
            </a:extLst>
          </p:cNvPr>
          <p:cNvSpPr/>
          <p:nvPr/>
        </p:nvSpPr>
        <p:spPr>
          <a:xfrm>
            <a:off x="2176943" y="282234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Hvězda: pěticípá 13">
            <a:extLst>
              <a:ext uri="{FF2B5EF4-FFF2-40B4-BE49-F238E27FC236}">
                <a16:creationId xmlns:a16="http://schemas.microsoft.com/office/drawing/2014/main" id="{E5A317E9-E6D2-4313-B072-27F9E32424D7}"/>
              </a:ext>
            </a:extLst>
          </p:cNvPr>
          <p:cNvSpPr/>
          <p:nvPr/>
        </p:nvSpPr>
        <p:spPr>
          <a:xfrm>
            <a:off x="2382684" y="299264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Hvězda: pěticípá 14">
            <a:extLst>
              <a:ext uri="{FF2B5EF4-FFF2-40B4-BE49-F238E27FC236}">
                <a16:creationId xmlns:a16="http://schemas.microsoft.com/office/drawing/2014/main" id="{76E4E598-6083-4666-923A-C619DD402453}"/>
              </a:ext>
            </a:extLst>
          </p:cNvPr>
          <p:cNvSpPr/>
          <p:nvPr/>
        </p:nvSpPr>
        <p:spPr>
          <a:xfrm>
            <a:off x="2265170" y="316322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Hvězda: pěticípá 15">
            <a:extLst>
              <a:ext uri="{FF2B5EF4-FFF2-40B4-BE49-F238E27FC236}">
                <a16:creationId xmlns:a16="http://schemas.microsoft.com/office/drawing/2014/main" id="{0AB57632-C137-404E-88D1-F6E17562B860}"/>
              </a:ext>
            </a:extLst>
          </p:cNvPr>
          <p:cNvSpPr/>
          <p:nvPr/>
        </p:nvSpPr>
        <p:spPr>
          <a:xfrm>
            <a:off x="2686574" y="306325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Hvězda: pěticípá 16">
            <a:extLst>
              <a:ext uri="{FF2B5EF4-FFF2-40B4-BE49-F238E27FC236}">
                <a16:creationId xmlns:a16="http://schemas.microsoft.com/office/drawing/2014/main" id="{3D856941-925F-46E3-ACF5-57BCBD267C20}"/>
              </a:ext>
            </a:extLst>
          </p:cNvPr>
          <p:cNvSpPr/>
          <p:nvPr/>
        </p:nvSpPr>
        <p:spPr>
          <a:xfrm>
            <a:off x="2640855" y="342887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Hvězda: pěticípá 17">
            <a:extLst>
              <a:ext uri="{FF2B5EF4-FFF2-40B4-BE49-F238E27FC236}">
                <a16:creationId xmlns:a16="http://schemas.microsoft.com/office/drawing/2014/main" id="{15F6B3CE-9F89-4EC5-B750-5C0D1580B59C}"/>
              </a:ext>
            </a:extLst>
          </p:cNvPr>
          <p:cNvSpPr/>
          <p:nvPr/>
        </p:nvSpPr>
        <p:spPr>
          <a:xfrm>
            <a:off x="3061914" y="3488085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Hvězda: pěticípá 18">
            <a:extLst>
              <a:ext uri="{FF2B5EF4-FFF2-40B4-BE49-F238E27FC236}">
                <a16:creationId xmlns:a16="http://schemas.microsoft.com/office/drawing/2014/main" id="{953DD161-54D2-458F-88B7-E33C426A4B94}"/>
              </a:ext>
            </a:extLst>
          </p:cNvPr>
          <p:cNvSpPr/>
          <p:nvPr/>
        </p:nvSpPr>
        <p:spPr>
          <a:xfrm>
            <a:off x="3428301" y="358008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Hvězda: pěticípá 19">
            <a:extLst>
              <a:ext uri="{FF2B5EF4-FFF2-40B4-BE49-F238E27FC236}">
                <a16:creationId xmlns:a16="http://schemas.microsoft.com/office/drawing/2014/main" id="{80F457E0-D422-424C-AFAD-EF85B113F14C}"/>
              </a:ext>
            </a:extLst>
          </p:cNvPr>
          <p:cNvSpPr/>
          <p:nvPr/>
        </p:nvSpPr>
        <p:spPr>
          <a:xfrm>
            <a:off x="3270308" y="407231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Hvězda: pěticípá 20">
            <a:extLst>
              <a:ext uri="{FF2B5EF4-FFF2-40B4-BE49-F238E27FC236}">
                <a16:creationId xmlns:a16="http://schemas.microsoft.com/office/drawing/2014/main" id="{C4932065-AAD8-4190-A3DB-F9ABF392B131}"/>
              </a:ext>
            </a:extLst>
          </p:cNvPr>
          <p:cNvSpPr/>
          <p:nvPr/>
        </p:nvSpPr>
        <p:spPr>
          <a:xfrm>
            <a:off x="3686541" y="443509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Hvězda: pěticípá 21">
            <a:extLst>
              <a:ext uri="{FF2B5EF4-FFF2-40B4-BE49-F238E27FC236}">
                <a16:creationId xmlns:a16="http://schemas.microsoft.com/office/drawing/2014/main" id="{FFA57246-C4E5-45AD-8F11-B08525B7B56F}"/>
              </a:ext>
            </a:extLst>
          </p:cNvPr>
          <p:cNvSpPr/>
          <p:nvPr/>
        </p:nvSpPr>
        <p:spPr>
          <a:xfrm>
            <a:off x="4017349" y="421996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Hvězda: pěticípá 22">
            <a:extLst>
              <a:ext uri="{FF2B5EF4-FFF2-40B4-BE49-F238E27FC236}">
                <a16:creationId xmlns:a16="http://schemas.microsoft.com/office/drawing/2014/main" id="{E9AA95F5-3043-4DD5-9618-308D21E7B3B5}"/>
              </a:ext>
            </a:extLst>
          </p:cNvPr>
          <p:cNvSpPr/>
          <p:nvPr/>
        </p:nvSpPr>
        <p:spPr>
          <a:xfrm>
            <a:off x="4063068" y="45747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Hvězda: pěticípá 23">
            <a:extLst>
              <a:ext uri="{FF2B5EF4-FFF2-40B4-BE49-F238E27FC236}">
                <a16:creationId xmlns:a16="http://schemas.microsoft.com/office/drawing/2014/main" id="{C4163A41-B991-4D6A-B43E-5C00640DF7D2}"/>
              </a:ext>
            </a:extLst>
          </p:cNvPr>
          <p:cNvSpPr/>
          <p:nvPr/>
        </p:nvSpPr>
        <p:spPr>
          <a:xfrm>
            <a:off x="4073344" y="483156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Hvězda: pěticípá 24">
            <a:extLst>
              <a:ext uri="{FF2B5EF4-FFF2-40B4-BE49-F238E27FC236}">
                <a16:creationId xmlns:a16="http://schemas.microsoft.com/office/drawing/2014/main" id="{CD937581-3035-4155-ABEB-AF07A5D6069D}"/>
              </a:ext>
            </a:extLst>
          </p:cNvPr>
          <p:cNvSpPr/>
          <p:nvPr/>
        </p:nvSpPr>
        <p:spPr>
          <a:xfrm>
            <a:off x="4509083" y="482646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Hvězda: pěticípá 25">
            <a:extLst>
              <a:ext uri="{FF2B5EF4-FFF2-40B4-BE49-F238E27FC236}">
                <a16:creationId xmlns:a16="http://schemas.microsoft.com/office/drawing/2014/main" id="{14C65C9A-7B1B-45FE-B212-7F4C11AABDD2}"/>
              </a:ext>
            </a:extLst>
          </p:cNvPr>
          <p:cNvSpPr/>
          <p:nvPr/>
        </p:nvSpPr>
        <p:spPr>
          <a:xfrm>
            <a:off x="4402822" y="514944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Hvězda: pěticípá 26">
            <a:extLst>
              <a:ext uri="{FF2B5EF4-FFF2-40B4-BE49-F238E27FC236}">
                <a16:creationId xmlns:a16="http://schemas.microsoft.com/office/drawing/2014/main" id="{A257931F-D53E-4AFA-A95C-34F1D97788F2}"/>
              </a:ext>
            </a:extLst>
          </p:cNvPr>
          <p:cNvSpPr/>
          <p:nvPr/>
        </p:nvSpPr>
        <p:spPr>
          <a:xfrm>
            <a:off x="4895954" y="517230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Hvězda: pěticípá 27">
            <a:extLst>
              <a:ext uri="{FF2B5EF4-FFF2-40B4-BE49-F238E27FC236}">
                <a16:creationId xmlns:a16="http://schemas.microsoft.com/office/drawing/2014/main" id="{67A53A21-8915-4BEB-8D63-FA1A7C179B92}"/>
              </a:ext>
            </a:extLst>
          </p:cNvPr>
          <p:cNvSpPr/>
          <p:nvPr/>
        </p:nvSpPr>
        <p:spPr>
          <a:xfrm>
            <a:off x="4951460" y="546422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Hvězda: pěticípá 29">
            <a:extLst>
              <a:ext uri="{FF2B5EF4-FFF2-40B4-BE49-F238E27FC236}">
                <a16:creationId xmlns:a16="http://schemas.microsoft.com/office/drawing/2014/main" id="{2D5BD88C-B454-41B8-B68F-14CAED86F401}"/>
              </a:ext>
            </a:extLst>
          </p:cNvPr>
          <p:cNvSpPr/>
          <p:nvPr/>
        </p:nvSpPr>
        <p:spPr>
          <a:xfrm>
            <a:off x="1981689" y="285275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Hvězda: pěticípá 30">
            <a:extLst>
              <a:ext uri="{FF2B5EF4-FFF2-40B4-BE49-F238E27FC236}">
                <a16:creationId xmlns:a16="http://schemas.microsoft.com/office/drawing/2014/main" id="{74EAB4CE-C80B-44C0-9349-60753C3FB4FA}"/>
              </a:ext>
            </a:extLst>
          </p:cNvPr>
          <p:cNvSpPr/>
          <p:nvPr/>
        </p:nvSpPr>
        <p:spPr>
          <a:xfrm>
            <a:off x="2426584" y="281602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Hvězda: pěticípá 31">
            <a:extLst>
              <a:ext uri="{FF2B5EF4-FFF2-40B4-BE49-F238E27FC236}">
                <a16:creationId xmlns:a16="http://schemas.microsoft.com/office/drawing/2014/main" id="{4009A463-94AC-449A-836B-AB26412C23D0}"/>
              </a:ext>
            </a:extLst>
          </p:cNvPr>
          <p:cNvSpPr/>
          <p:nvPr/>
        </p:nvSpPr>
        <p:spPr>
          <a:xfrm>
            <a:off x="3497090" y="429607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Hvězda: pěticípá 32">
            <a:extLst>
              <a:ext uri="{FF2B5EF4-FFF2-40B4-BE49-F238E27FC236}">
                <a16:creationId xmlns:a16="http://schemas.microsoft.com/office/drawing/2014/main" id="{ED87EC01-C8D5-4B52-90F8-FC1C5C73AE4A}"/>
              </a:ext>
            </a:extLst>
          </p:cNvPr>
          <p:cNvSpPr/>
          <p:nvPr/>
        </p:nvSpPr>
        <p:spPr>
          <a:xfrm>
            <a:off x="2467134" y="322732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Hvězda: pěticípá 33">
            <a:extLst>
              <a:ext uri="{FF2B5EF4-FFF2-40B4-BE49-F238E27FC236}">
                <a16:creationId xmlns:a16="http://schemas.microsoft.com/office/drawing/2014/main" id="{942E89DB-5007-4697-9421-8D5237B212F4}"/>
              </a:ext>
            </a:extLst>
          </p:cNvPr>
          <p:cNvSpPr/>
          <p:nvPr/>
        </p:nvSpPr>
        <p:spPr>
          <a:xfrm>
            <a:off x="2885324" y="318629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Hvězda: pěticípá 34">
            <a:extLst>
              <a:ext uri="{FF2B5EF4-FFF2-40B4-BE49-F238E27FC236}">
                <a16:creationId xmlns:a16="http://schemas.microsoft.com/office/drawing/2014/main" id="{0FCEDCAB-1A9B-4DB7-8F8E-1C1DFC799EF2}"/>
              </a:ext>
            </a:extLst>
          </p:cNvPr>
          <p:cNvSpPr/>
          <p:nvPr/>
        </p:nvSpPr>
        <p:spPr>
          <a:xfrm>
            <a:off x="2839605" y="352976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Hvězda: pěticípá 35">
            <a:extLst>
              <a:ext uri="{FF2B5EF4-FFF2-40B4-BE49-F238E27FC236}">
                <a16:creationId xmlns:a16="http://schemas.microsoft.com/office/drawing/2014/main" id="{88C37872-0340-4767-A5CB-5F3251298B79}"/>
              </a:ext>
            </a:extLst>
          </p:cNvPr>
          <p:cNvSpPr/>
          <p:nvPr/>
        </p:nvSpPr>
        <p:spPr>
          <a:xfrm>
            <a:off x="2933561" y="360811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Hvězda: pěticípá 36">
            <a:extLst>
              <a:ext uri="{FF2B5EF4-FFF2-40B4-BE49-F238E27FC236}">
                <a16:creationId xmlns:a16="http://schemas.microsoft.com/office/drawing/2014/main" id="{0AEEC7CF-DA4A-4C0C-AE5E-9DC643AC8688}"/>
              </a:ext>
            </a:extLst>
          </p:cNvPr>
          <p:cNvSpPr/>
          <p:nvPr/>
        </p:nvSpPr>
        <p:spPr>
          <a:xfrm>
            <a:off x="3061913" y="383273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Hvězda: pěticípá 37">
            <a:extLst>
              <a:ext uri="{FF2B5EF4-FFF2-40B4-BE49-F238E27FC236}">
                <a16:creationId xmlns:a16="http://schemas.microsoft.com/office/drawing/2014/main" id="{C28CA6CD-9807-4935-AADB-BEDA387A6B30}"/>
              </a:ext>
            </a:extLst>
          </p:cNvPr>
          <p:cNvSpPr/>
          <p:nvPr/>
        </p:nvSpPr>
        <p:spPr>
          <a:xfrm>
            <a:off x="3497089" y="376303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Hvězda: pěticípá 38">
            <a:extLst>
              <a:ext uri="{FF2B5EF4-FFF2-40B4-BE49-F238E27FC236}">
                <a16:creationId xmlns:a16="http://schemas.microsoft.com/office/drawing/2014/main" id="{36D716F3-9515-4CF6-9CFD-5DD2031499A6}"/>
              </a:ext>
            </a:extLst>
          </p:cNvPr>
          <p:cNvSpPr/>
          <p:nvPr/>
        </p:nvSpPr>
        <p:spPr>
          <a:xfrm>
            <a:off x="3453468" y="39651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799F457-FE6C-4FE8-B60C-16681BFCBADF}"/>
              </a:ext>
            </a:extLst>
          </p:cNvPr>
          <p:cNvCxnSpPr>
            <a:endCxn id="28" idx="4"/>
          </p:cNvCxnSpPr>
          <p:nvPr/>
        </p:nvCxnSpPr>
        <p:spPr>
          <a:xfrm>
            <a:off x="1669409" y="2273417"/>
            <a:ext cx="3327770" cy="3208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08F47E9-08D8-4297-A52F-06BC67AC8B78}"/>
              </a:ext>
            </a:extLst>
          </p:cNvPr>
          <p:cNvSpPr txBox="1"/>
          <p:nvPr/>
        </p:nvSpPr>
        <p:spPr>
          <a:xfrm>
            <a:off x="1873202" y="1905690"/>
            <a:ext cx="183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1. ordinační osa</a:t>
            </a:r>
          </a:p>
        </p:txBody>
      </p:sp>
    </p:spTree>
    <p:extLst>
      <p:ext uri="{BB962C8B-B14F-4D97-AF65-F5344CB8AC3E}">
        <p14:creationId xmlns:p14="http://schemas.microsoft.com/office/powerpoint/2010/main" val="378592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6B086-D7E1-4597-854C-A70A3774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92F7BFB-1CD5-44DB-BF0D-9BFAA58ACC7A}"/>
              </a:ext>
            </a:extLst>
          </p:cNvPr>
          <p:cNvCxnSpPr/>
          <p:nvPr/>
        </p:nvCxnSpPr>
        <p:spPr>
          <a:xfrm>
            <a:off x="1510018" y="5629013"/>
            <a:ext cx="43454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5873698-7666-4D99-9DBA-01A68425E902}"/>
              </a:ext>
            </a:extLst>
          </p:cNvPr>
          <p:cNvCxnSpPr/>
          <p:nvPr/>
        </p:nvCxnSpPr>
        <p:spPr>
          <a:xfrm flipV="1">
            <a:off x="1510018" y="2172749"/>
            <a:ext cx="0" cy="3464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A7080E-F144-42B5-87D9-ECDF21B36257}"/>
              </a:ext>
            </a:extLst>
          </p:cNvPr>
          <p:cNvSpPr txBox="1"/>
          <p:nvPr/>
        </p:nvSpPr>
        <p:spPr>
          <a:xfrm>
            <a:off x="5188591" y="5755563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en-US" dirty="0" err="1"/>
              <a:t>ampeli</a:t>
            </a:r>
            <a:r>
              <a:rPr lang="cs-CZ" dirty="0" err="1"/>
              <a:t>ška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15A13E5-893C-41F0-9E8F-596C14593DF5}"/>
              </a:ext>
            </a:extLst>
          </p:cNvPr>
          <p:cNvSpPr txBox="1"/>
          <p:nvPr/>
        </p:nvSpPr>
        <p:spPr>
          <a:xfrm>
            <a:off x="843093" y="1795029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kopřiva</a:t>
            </a:r>
          </a:p>
        </p:txBody>
      </p:sp>
      <p:sp>
        <p:nvSpPr>
          <p:cNvPr id="3" name="Hvězda: pěticípá 2">
            <a:extLst>
              <a:ext uri="{FF2B5EF4-FFF2-40B4-BE49-F238E27FC236}">
                <a16:creationId xmlns:a16="http://schemas.microsoft.com/office/drawing/2014/main" id="{C4FCA2F2-2DBA-4954-8B86-409B941235D1}"/>
              </a:ext>
            </a:extLst>
          </p:cNvPr>
          <p:cNvSpPr/>
          <p:nvPr/>
        </p:nvSpPr>
        <p:spPr>
          <a:xfrm>
            <a:off x="1929468" y="24411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Hvězda: pěticípá 7">
            <a:extLst>
              <a:ext uri="{FF2B5EF4-FFF2-40B4-BE49-F238E27FC236}">
                <a16:creationId xmlns:a16="http://schemas.microsoft.com/office/drawing/2014/main" id="{2E64DA9B-4883-4D8F-B78E-1E85B696856F}"/>
              </a:ext>
            </a:extLst>
          </p:cNvPr>
          <p:cNvSpPr/>
          <p:nvPr/>
        </p:nvSpPr>
        <p:spPr>
          <a:xfrm>
            <a:off x="1935970" y="269279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Hvězda: pěticípá 8">
            <a:extLst>
              <a:ext uri="{FF2B5EF4-FFF2-40B4-BE49-F238E27FC236}">
                <a16:creationId xmlns:a16="http://schemas.microsoft.com/office/drawing/2014/main" id="{ED64E43A-C874-439C-BC04-A024E2DC577F}"/>
              </a:ext>
            </a:extLst>
          </p:cNvPr>
          <p:cNvSpPr/>
          <p:nvPr/>
        </p:nvSpPr>
        <p:spPr>
          <a:xfrm>
            <a:off x="2222662" y="251562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Hvězda: pěticípá 9">
            <a:extLst>
              <a:ext uri="{FF2B5EF4-FFF2-40B4-BE49-F238E27FC236}">
                <a16:creationId xmlns:a16="http://schemas.microsoft.com/office/drawing/2014/main" id="{19BAA1A9-3D00-47DA-98A2-F15AB3DBDBA7}"/>
              </a:ext>
            </a:extLst>
          </p:cNvPr>
          <p:cNvSpPr/>
          <p:nvPr/>
        </p:nvSpPr>
        <p:spPr>
          <a:xfrm>
            <a:off x="2336965" y="264665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Hvězda: pěticípá 11">
            <a:extLst>
              <a:ext uri="{FF2B5EF4-FFF2-40B4-BE49-F238E27FC236}">
                <a16:creationId xmlns:a16="http://schemas.microsoft.com/office/drawing/2014/main" id="{3064291E-2E1B-468E-B777-4FCF10A9803D}"/>
              </a:ext>
            </a:extLst>
          </p:cNvPr>
          <p:cNvSpPr/>
          <p:nvPr/>
        </p:nvSpPr>
        <p:spPr>
          <a:xfrm>
            <a:off x="2176943" y="282234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Hvězda: pěticípá 13">
            <a:extLst>
              <a:ext uri="{FF2B5EF4-FFF2-40B4-BE49-F238E27FC236}">
                <a16:creationId xmlns:a16="http://schemas.microsoft.com/office/drawing/2014/main" id="{E5A317E9-E6D2-4313-B072-27F9E32424D7}"/>
              </a:ext>
            </a:extLst>
          </p:cNvPr>
          <p:cNvSpPr/>
          <p:nvPr/>
        </p:nvSpPr>
        <p:spPr>
          <a:xfrm>
            <a:off x="2382684" y="299264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Hvězda: pěticípá 14">
            <a:extLst>
              <a:ext uri="{FF2B5EF4-FFF2-40B4-BE49-F238E27FC236}">
                <a16:creationId xmlns:a16="http://schemas.microsoft.com/office/drawing/2014/main" id="{76E4E598-6083-4666-923A-C619DD402453}"/>
              </a:ext>
            </a:extLst>
          </p:cNvPr>
          <p:cNvSpPr/>
          <p:nvPr/>
        </p:nvSpPr>
        <p:spPr>
          <a:xfrm>
            <a:off x="2265170" y="316322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Hvězda: pěticípá 15">
            <a:extLst>
              <a:ext uri="{FF2B5EF4-FFF2-40B4-BE49-F238E27FC236}">
                <a16:creationId xmlns:a16="http://schemas.microsoft.com/office/drawing/2014/main" id="{0AB57632-C137-404E-88D1-F6E17562B860}"/>
              </a:ext>
            </a:extLst>
          </p:cNvPr>
          <p:cNvSpPr/>
          <p:nvPr/>
        </p:nvSpPr>
        <p:spPr>
          <a:xfrm>
            <a:off x="2686574" y="306325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Hvězda: pěticípá 16">
            <a:extLst>
              <a:ext uri="{FF2B5EF4-FFF2-40B4-BE49-F238E27FC236}">
                <a16:creationId xmlns:a16="http://schemas.microsoft.com/office/drawing/2014/main" id="{3D856941-925F-46E3-ACF5-57BCBD267C20}"/>
              </a:ext>
            </a:extLst>
          </p:cNvPr>
          <p:cNvSpPr/>
          <p:nvPr/>
        </p:nvSpPr>
        <p:spPr>
          <a:xfrm>
            <a:off x="2640855" y="342887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Hvězda: pěticípá 17">
            <a:extLst>
              <a:ext uri="{FF2B5EF4-FFF2-40B4-BE49-F238E27FC236}">
                <a16:creationId xmlns:a16="http://schemas.microsoft.com/office/drawing/2014/main" id="{15F6B3CE-9F89-4EC5-B750-5C0D1580B59C}"/>
              </a:ext>
            </a:extLst>
          </p:cNvPr>
          <p:cNvSpPr/>
          <p:nvPr/>
        </p:nvSpPr>
        <p:spPr>
          <a:xfrm>
            <a:off x="3061914" y="3488085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Hvězda: pěticípá 18">
            <a:extLst>
              <a:ext uri="{FF2B5EF4-FFF2-40B4-BE49-F238E27FC236}">
                <a16:creationId xmlns:a16="http://schemas.microsoft.com/office/drawing/2014/main" id="{953DD161-54D2-458F-88B7-E33C426A4B94}"/>
              </a:ext>
            </a:extLst>
          </p:cNvPr>
          <p:cNvSpPr/>
          <p:nvPr/>
        </p:nvSpPr>
        <p:spPr>
          <a:xfrm>
            <a:off x="3428301" y="358008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Hvězda: pěticípá 19">
            <a:extLst>
              <a:ext uri="{FF2B5EF4-FFF2-40B4-BE49-F238E27FC236}">
                <a16:creationId xmlns:a16="http://schemas.microsoft.com/office/drawing/2014/main" id="{80F457E0-D422-424C-AFAD-EF85B113F14C}"/>
              </a:ext>
            </a:extLst>
          </p:cNvPr>
          <p:cNvSpPr/>
          <p:nvPr/>
        </p:nvSpPr>
        <p:spPr>
          <a:xfrm>
            <a:off x="3270308" y="407231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Hvězda: pěticípá 20">
            <a:extLst>
              <a:ext uri="{FF2B5EF4-FFF2-40B4-BE49-F238E27FC236}">
                <a16:creationId xmlns:a16="http://schemas.microsoft.com/office/drawing/2014/main" id="{C4932065-AAD8-4190-A3DB-F9ABF392B131}"/>
              </a:ext>
            </a:extLst>
          </p:cNvPr>
          <p:cNvSpPr/>
          <p:nvPr/>
        </p:nvSpPr>
        <p:spPr>
          <a:xfrm>
            <a:off x="3686541" y="443509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Hvězda: pěticípá 21">
            <a:extLst>
              <a:ext uri="{FF2B5EF4-FFF2-40B4-BE49-F238E27FC236}">
                <a16:creationId xmlns:a16="http://schemas.microsoft.com/office/drawing/2014/main" id="{FFA57246-C4E5-45AD-8F11-B08525B7B56F}"/>
              </a:ext>
            </a:extLst>
          </p:cNvPr>
          <p:cNvSpPr/>
          <p:nvPr/>
        </p:nvSpPr>
        <p:spPr>
          <a:xfrm>
            <a:off x="4017349" y="421996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Hvězda: pěticípá 22">
            <a:extLst>
              <a:ext uri="{FF2B5EF4-FFF2-40B4-BE49-F238E27FC236}">
                <a16:creationId xmlns:a16="http://schemas.microsoft.com/office/drawing/2014/main" id="{E9AA95F5-3043-4DD5-9618-308D21E7B3B5}"/>
              </a:ext>
            </a:extLst>
          </p:cNvPr>
          <p:cNvSpPr/>
          <p:nvPr/>
        </p:nvSpPr>
        <p:spPr>
          <a:xfrm>
            <a:off x="4063068" y="45747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Hvězda: pěticípá 23">
            <a:extLst>
              <a:ext uri="{FF2B5EF4-FFF2-40B4-BE49-F238E27FC236}">
                <a16:creationId xmlns:a16="http://schemas.microsoft.com/office/drawing/2014/main" id="{C4163A41-B991-4D6A-B43E-5C00640DF7D2}"/>
              </a:ext>
            </a:extLst>
          </p:cNvPr>
          <p:cNvSpPr/>
          <p:nvPr/>
        </p:nvSpPr>
        <p:spPr>
          <a:xfrm>
            <a:off x="4073344" y="483156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Hvězda: pěticípá 24">
            <a:extLst>
              <a:ext uri="{FF2B5EF4-FFF2-40B4-BE49-F238E27FC236}">
                <a16:creationId xmlns:a16="http://schemas.microsoft.com/office/drawing/2014/main" id="{CD937581-3035-4155-ABEB-AF07A5D6069D}"/>
              </a:ext>
            </a:extLst>
          </p:cNvPr>
          <p:cNvSpPr/>
          <p:nvPr/>
        </p:nvSpPr>
        <p:spPr>
          <a:xfrm>
            <a:off x="4509083" y="482646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Hvězda: pěticípá 25">
            <a:extLst>
              <a:ext uri="{FF2B5EF4-FFF2-40B4-BE49-F238E27FC236}">
                <a16:creationId xmlns:a16="http://schemas.microsoft.com/office/drawing/2014/main" id="{14C65C9A-7B1B-45FE-B212-7F4C11AABDD2}"/>
              </a:ext>
            </a:extLst>
          </p:cNvPr>
          <p:cNvSpPr/>
          <p:nvPr/>
        </p:nvSpPr>
        <p:spPr>
          <a:xfrm>
            <a:off x="4402822" y="514944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Hvězda: pěticípá 26">
            <a:extLst>
              <a:ext uri="{FF2B5EF4-FFF2-40B4-BE49-F238E27FC236}">
                <a16:creationId xmlns:a16="http://schemas.microsoft.com/office/drawing/2014/main" id="{A257931F-D53E-4AFA-A95C-34F1D97788F2}"/>
              </a:ext>
            </a:extLst>
          </p:cNvPr>
          <p:cNvSpPr/>
          <p:nvPr/>
        </p:nvSpPr>
        <p:spPr>
          <a:xfrm>
            <a:off x="4895954" y="517230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Hvězda: pěticípá 27">
            <a:extLst>
              <a:ext uri="{FF2B5EF4-FFF2-40B4-BE49-F238E27FC236}">
                <a16:creationId xmlns:a16="http://schemas.microsoft.com/office/drawing/2014/main" id="{67A53A21-8915-4BEB-8D63-FA1A7C179B92}"/>
              </a:ext>
            </a:extLst>
          </p:cNvPr>
          <p:cNvSpPr/>
          <p:nvPr/>
        </p:nvSpPr>
        <p:spPr>
          <a:xfrm>
            <a:off x="4951460" y="546422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Hvězda: pěticípá 29">
            <a:extLst>
              <a:ext uri="{FF2B5EF4-FFF2-40B4-BE49-F238E27FC236}">
                <a16:creationId xmlns:a16="http://schemas.microsoft.com/office/drawing/2014/main" id="{2D5BD88C-B454-41B8-B68F-14CAED86F401}"/>
              </a:ext>
            </a:extLst>
          </p:cNvPr>
          <p:cNvSpPr/>
          <p:nvPr/>
        </p:nvSpPr>
        <p:spPr>
          <a:xfrm>
            <a:off x="1981689" y="285275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Hvězda: pěticípá 30">
            <a:extLst>
              <a:ext uri="{FF2B5EF4-FFF2-40B4-BE49-F238E27FC236}">
                <a16:creationId xmlns:a16="http://schemas.microsoft.com/office/drawing/2014/main" id="{74EAB4CE-C80B-44C0-9349-60753C3FB4FA}"/>
              </a:ext>
            </a:extLst>
          </p:cNvPr>
          <p:cNvSpPr/>
          <p:nvPr/>
        </p:nvSpPr>
        <p:spPr>
          <a:xfrm>
            <a:off x="2426584" y="281602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Hvězda: pěticípá 31">
            <a:extLst>
              <a:ext uri="{FF2B5EF4-FFF2-40B4-BE49-F238E27FC236}">
                <a16:creationId xmlns:a16="http://schemas.microsoft.com/office/drawing/2014/main" id="{4009A463-94AC-449A-836B-AB26412C23D0}"/>
              </a:ext>
            </a:extLst>
          </p:cNvPr>
          <p:cNvSpPr/>
          <p:nvPr/>
        </p:nvSpPr>
        <p:spPr>
          <a:xfrm>
            <a:off x="3497090" y="429607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Hvězda: pěticípá 32">
            <a:extLst>
              <a:ext uri="{FF2B5EF4-FFF2-40B4-BE49-F238E27FC236}">
                <a16:creationId xmlns:a16="http://schemas.microsoft.com/office/drawing/2014/main" id="{ED87EC01-C8D5-4B52-90F8-FC1C5C73AE4A}"/>
              </a:ext>
            </a:extLst>
          </p:cNvPr>
          <p:cNvSpPr/>
          <p:nvPr/>
        </p:nvSpPr>
        <p:spPr>
          <a:xfrm>
            <a:off x="2467134" y="322732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Hvězda: pěticípá 33">
            <a:extLst>
              <a:ext uri="{FF2B5EF4-FFF2-40B4-BE49-F238E27FC236}">
                <a16:creationId xmlns:a16="http://schemas.microsoft.com/office/drawing/2014/main" id="{942E89DB-5007-4697-9421-8D5237B212F4}"/>
              </a:ext>
            </a:extLst>
          </p:cNvPr>
          <p:cNvSpPr/>
          <p:nvPr/>
        </p:nvSpPr>
        <p:spPr>
          <a:xfrm>
            <a:off x="2885324" y="318629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Hvězda: pěticípá 34">
            <a:extLst>
              <a:ext uri="{FF2B5EF4-FFF2-40B4-BE49-F238E27FC236}">
                <a16:creationId xmlns:a16="http://schemas.microsoft.com/office/drawing/2014/main" id="{0FCEDCAB-1A9B-4DB7-8F8E-1C1DFC799EF2}"/>
              </a:ext>
            </a:extLst>
          </p:cNvPr>
          <p:cNvSpPr/>
          <p:nvPr/>
        </p:nvSpPr>
        <p:spPr>
          <a:xfrm>
            <a:off x="2839605" y="352976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Hvězda: pěticípá 35">
            <a:extLst>
              <a:ext uri="{FF2B5EF4-FFF2-40B4-BE49-F238E27FC236}">
                <a16:creationId xmlns:a16="http://schemas.microsoft.com/office/drawing/2014/main" id="{88C37872-0340-4767-A5CB-5F3251298B79}"/>
              </a:ext>
            </a:extLst>
          </p:cNvPr>
          <p:cNvSpPr/>
          <p:nvPr/>
        </p:nvSpPr>
        <p:spPr>
          <a:xfrm>
            <a:off x="2933561" y="360811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Hvězda: pěticípá 36">
            <a:extLst>
              <a:ext uri="{FF2B5EF4-FFF2-40B4-BE49-F238E27FC236}">
                <a16:creationId xmlns:a16="http://schemas.microsoft.com/office/drawing/2014/main" id="{0AEEC7CF-DA4A-4C0C-AE5E-9DC643AC8688}"/>
              </a:ext>
            </a:extLst>
          </p:cNvPr>
          <p:cNvSpPr/>
          <p:nvPr/>
        </p:nvSpPr>
        <p:spPr>
          <a:xfrm>
            <a:off x="3061913" y="383273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Hvězda: pěticípá 37">
            <a:extLst>
              <a:ext uri="{FF2B5EF4-FFF2-40B4-BE49-F238E27FC236}">
                <a16:creationId xmlns:a16="http://schemas.microsoft.com/office/drawing/2014/main" id="{C28CA6CD-9807-4935-AADB-BEDA387A6B30}"/>
              </a:ext>
            </a:extLst>
          </p:cNvPr>
          <p:cNvSpPr/>
          <p:nvPr/>
        </p:nvSpPr>
        <p:spPr>
          <a:xfrm>
            <a:off x="3497089" y="376303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Hvězda: pěticípá 38">
            <a:extLst>
              <a:ext uri="{FF2B5EF4-FFF2-40B4-BE49-F238E27FC236}">
                <a16:creationId xmlns:a16="http://schemas.microsoft.com/office/drawing/2014/main" id="{36D716F3-9515-4CF6-9CFD-5DD2031499A6}"/>
              </a:ext>
            </a:extLst>
          </p:cNvPr>
          <p:cNvSpPr/>
          <p:nvPr/>
        </p:nvSpPr>
        <p:spPr>
          <a:xfrm>
            <a:off x="3453468" y="39651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799F457-FE6C-4FE8-B60C-16681BFCBADF}"/>
              </a:ext>
            </a:extLst>
          </p:cNvPr>
          <p:cNvCxnSpPr>
            <a:endCxn id="28" idx="4"/>
          </p:cNvCxnSpPr>
          <p:nvPr/>
        </p:nvCxnSpPr>
        <p:spPr>
          <a:xfrm>
            <a:off x="1669409" y="2273417"/>
            <a:ext cx="3327770" cy="3208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08F47E9-08D8-4297-A52F-06BC67AC8B78}"/>
              </a:ext>
            </a:extLst>
          </p:cNvPr>
          <p:cNvSpPr txBox="1"/>
          <p:nvPr/>
        </p:nvSpPr>
        <p:spPr>
          <a:xfrm>
            <a:off x="2245521" y="1952000"/>
            <a:ext cx="532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1. ordinační osa</a:t>
            </a:r>
            <a:r>
              <a:rPr lang="en-US" dirty="0">
                <a:solidFill>
                  <a:srgbClr val="FF0000"/>
                </a:solidFill>
              </a:rPr>
              <a:t> - % </a:t>
            </a:r>
            <a:r>
              <a:rPr lang="en-US" dirty="0" err="1">
                <a:solidFill>
                  <a:srgbClr val="FF0000"/>
                </a:solidFill>
              </a:rPr>
              <a:t>vysv</a:t>
            </a:r>
            <a:r>
              <a:rPr lang="cs-CZ" dirty="0" err="1">
                <a:solidFill>
                  <a:srgbClr val="FF0000"/>
                </a:solidFill>
              </a:rPr>
              <a:t>ětlené</a:t>
            </a:r>
            <a:r>
              <a:rPr lang="cs-CZ" dirty="0">
                <a:solidFill>
                  <a:srgbClr val="FF0000"/>
                </a:solidFill>
              </a:rPr>
              <a:t> variability danou osou</a:t>
            </a:r>
          </a:p>
        </p:txBody>
      </p:sp>
    </p:spTree>
    <p:extLst>
      <p:ext uri="{BB962C8B-B14F-4D97-AF65-F5344CB8AC3E}">
        <p14:creationId xmlns:p14="http://schemas.microsoft.com/office/powerpoint/2010/main" val="286582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6B086-D7E1-4597-854C-A70A3774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92F7BFB-1CD5-44DB-BF0D-9BFAA58ACC7A}"/>
              </a:ext>
            </a:extLst>
          </p:cNvPr>
          <p:cNvCxnSpPr/>
          <p:nvPr/>
        </p:nvCxnSpPr>
        <p:spPr>
          <a:xfrm>
            <a:off x="1510018" y="5629013"/>
            <a:ext cx="43454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5873698-7666-4D99-9DBA-01A68425E902}"/>
              </a:ext>
            </a:extLst>
          </p:cNvPr>
          <p:cNvCxnSpPr/>
          <p:nvPr/>
        </p:nvCxnSpPr>
        <p:spPr>
          <a:xfrm flipV="1">
            <a:off x="1510018" y="2172749"/>
            <a:ext cx="0" cy="3464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A7080E-F144-42B5-87D9-ECDF21B36257}"/>
              </a:ext>
            </a:extLst>
          </p:cNvPr>
          <p:cNvSpPr txBox="1"/>
          <p:nvPr/>
        </p:nvSpPr>
        <p:spPr>
          <a:xfrm>
            <a:off x="5188591" y="5755563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en-US" dirty="0" err="1"/>
              <a:t>ampeli</a:t>
            </a:r>
            <a:r>
              <a:rPr lang="cs-CZ" dirty="0" err="1"/>
              <a:t>ška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15A13E5-893C-41F0-9E8F-596C14593DF5}"/>
              </a:ext>
            </a:extLst>
          </p:cNvPr>
          <p:cNvSpPr txBox="1"/>
          <p:nvPr/>
        </p:nvSpPr>
        <p:spPr>
          <a:xfrm>
            <a:off x="843093" y="1795029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kopřiva</a:t>
            </a:r>
          </a:p>
        </p:txBody>
      </p:sp>
      <p:sp>
        <p:nvSpPr>
          <p:cNvPr id="3" name="Hvězda: pěticípá 2">
            <a:extLst>
              <a:ext uri="{FF2B5EF4-FFF2-40B4-BE49-F238E27FC236}">
                <a16:creationId xmlns:a16="http://schemas.microsoft.com/office/drawing/2014/main" id="{C4FCA2F2-2DBA-4954-8B86-409B941235D1}"/>
              </a:ext>
            </a:extLst>
          </p:cNvPr>
          <p:cNvSpPr/>
          <p:nvPr/>
        </p:nvSpPr>
        <p:spPr>
          <a:xfrm>
            <a:off x="1929468" y="24411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Hvězda: pěticípá 7">
            <a:extLst>
              <a:ext uri="{FF2B5EF4-FFF2-40B4-BE49-F238E27FC236}">
                <a16:creationId xmlns:a16="http://schemas.microsoft.com/office/drawing/2014/main" id="{2E64DA9B-4883-4D8F-B78E-1E85B696856F}"/>
              </a:ext>
            </a:extLst>
          </p:cNvPr>
          <p:cNvSpPr/>
          <p:nvPr/>
        </p:nvSpPr>
        <p:spPr>
          <a:xfrm>
            <a:off x="1935970" y="269279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Hvězda: pěticípá 8">
            <a:extLst>
              <a:ext uri="{FF2B5EF4-FFF2-40B4-BE49-F238E27FC236}">
                <a16:creationId xmlns:a16="http://schemas.microsoft.com/office/drawing/2014/main" id="{ED64E43A-C874-439C-BC04-A024E2DC577F}"/>
              </a:ext>
            </a:extLst>
          </p:cNvPr>
          <p:cNvSpPr/>
          <p:nvPr/>
        </p:nvSpPr>
        <p:spPr>
          <a:xfrm>
            <a:off x="2222662" y="251562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Hvězda: pěticípá 9">
            <a:extLst>
              <a:ext uri="{FF2B5EF4-FFF2-40B4-BE49-F238E27FC236}">
                <a16:creationId xmlns:a16="http://schemas.microsoft.com/office/drawing/2014/main" id="{19BAA1A9-3D00-47DA-98A2-F15AB3DBDBA7}"/>
              </a:ext>
            </a:extLst>
          </p:cNvPr>
          <p:cNvSpPr/>
          <p:nvPr/>
        </p:nvSpPr>
        <p:spPr>
          <a:xfrm>
            <a:off x="2336965" y="264665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Hvězda: pěticípá 11">
            <a:extLst>
              <a:ext uri="{FF2B5EF4-FFF2-40B4-BE49-F238E27FC236}">
                <a16:creationId xmlns:a16="http://schemas.microsoft.com/office/drawing/2014/main" id="{3064291E-2E1B-468E-B777-4FCF10A9803D}"/>
              </a:ext>
            </a:extLst>
          </p:cNvPr>
          <p:cNvSpPr/>
          <p:nvPr/>
        </p:nvSpPr>
        <p:spPr>
          <a:xfrm>
            <a:off x="2176943" y="282234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Hvězda: pěticípá 13">
            <a:extLst>
              <a:ext uri="{FF2B5EF4-FFF2-40B4-BE49-F238E27FC236}">
                <a16:creationId xmlns:a16="http://schemas.microsoft.com/office/drawing/2014/main" id="{E5A317E9-E6D2-4313-B072-27F9E32424D7}"/>
              </a:ext>
            </a:extLst>
          </p:cNvPr>
          <p:cNvSpPr/>
          <p:nvPr/>
        </p:nvSpPr>
        <p:spPr>
          <a:xfrm>
            <a:off x="2382684" y="299264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Hvězda: pěticípá 14">
            <a:extLst>
              <a:ext uri="{FF2B5EF4-FFF2-40B4-BE49-F238E27FC236}">
                <a16:creationId xmlns:a16="http://schemas.microsoft.com/office/drawing/2014/main" id="{76E4E598-6083-4666-923A-C619DD402453}"/>
              </a:ext>
            </a:extLst>
          </p:cNvPr>
          <p:cNvSpPr/>
          <p:nvPr/>
        </p:nvSpPr>
        <p:spPr>
          <a:xfrm>
            <a:off x="2265170" y="316322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Hvězda: pěticípá 15">
            <a:extLst>
              <a:ext uri="{FF2B5EF4-FFF2-40B4-BE49-F238E27FC236}">
                <a16:creationId xmlns:a16="http://schemas.microsoft.com/office/drawing/2014/main" id="{0AB57632-C137-404E-88D1-F6E17562B860}"/>
              </a:ext>
            </a:extLst>
          </p:cNvPr>
          <p:cNvSpPr/>
          <p:nvPr/>
        </p:nvSpPr>
        <p:spPr>
          <a:xfrm>
            <a:off x="2686574" y="306325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Hvězda: pěticípá 16">
            <a:extLst>
              <a:ext uri="{FF2B5EF4-FFF2-40B4-BE49-F238E27FC236}">
                <a16:creationId xmlns:a16="http://schemas.microsoft.com/office/drawing/2014/main" id="{3D856941-925F-46E3-ACF5-57BCBD267C20}"/>
              </a:ext>
            </a:extLst>
          </p:cNvPr>
          <p:cNvSpPr/>
          <p:nvPr/>
        </p:nvSpPr>
        <p:spPr>
          <a:xfrm>
            <a:off x="2640855" y="342887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Hvězda: pěticípá 17">
            <a:extLst>
              <a:ext uri="{FF2B5EF4-FFF2-40B4-BE49-F238E27FC236}">
                <a16:creationId xmlns:a16="http://schemas.microsoft.com/office/drawing/2014/main" id="{15F6B3CE-9F89-4EC5-B750-5C0D1580B59C}"/>
              </a:ext>
            </a:extLst>
          </p:cNvPr>
          <p:cNvSpPr/>
          <p:nvPr/>
        </p:nvSpPr>
        <p:spPr>
          <a:xfrm>
            <a:off x="3061914" y="3488085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Hvězda: pěticípá 18">
            <a:extLst>
              <a:ext uri="{FF2B5EF4-FFF2-40B4-BE49-F238E27FC236}">
                <a16:creationId xmlns:a16="http://schemas.microsoft.com/office/drawing/2014/main" id="{953DD161-54D2-458F-88B7-E33C426A4B94}"/>
              </a:ext>
            </a:extLst>
          </p:cNvPr>
          <p:cNvSpPr/>
          <p:nvPr/>
        </p:nvSpPr>
        <p:spPr>
          <a:xfrm>
            <a:off x="3428301" y="358008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Hvězda: pěticípá 19">
            <a:extLst>
              <a:ext uri="{FF2B5EF4-FFF2-40B4-BE49-F238E27FC236}">
                <a16:creationId xmlns:a16="http://schemas.microsoft.com/office/drawing/2014/main" id="{80F457E0-D422-424C-AFAD-EF85B113F14C}"/>
              </a:ext>
            </a:extLst>
          </p:cNvPr>
          <p:cNvSpPr/>
          <p:nvPr/>
        </p:nvSpPr>
        <p:spPr>
          <a:xfrm>
            <a:off x="3270308" y="407231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Hvězda: pěticípá 20">
            <a:extLst>
              <a:ext uri="{FF2B5EF4-FFF2-40B4-BE49-F238E27FC236}">
                <a16:creationId xmlns:a16="http://schemas.microsoft.com/office/drawing/2014/main" id="{C4932065-AAD8-4190-A3DB-F9ABF392B131}"/>
              </a:ext>
            </a:extLst>
          </p:cNvPr>
          <p:cNvSpPr/>
          <p:nvPr/>
        </p:nvSpPr>
        <p:spPr>
          <a:xfrm>
            <a:off x="3686541" y="443509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Hvězda: pěticípá 21">
            <a:extLst>
              <a:ext uri="{FF2B5EF4-FFF2-40B4-BE49-F238E27FC236}">
                <a16:creationId xmlns:a16="http://schemas.microsoft.com/office/drawing/2014/main" id="{FFA57246-C4E5-45AD-8F11-B08525B7B56F}"/>
              </a:ext>
            </a:extLst>
          </p:cNvPr>
          <p:cNvSpPr/>
          <p:nvPr/>
        </p:nvSpPr>
        <p:spPr>
          <a:xfrm>
            <a:off x="4017349" y="421996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Hvězda: pěticípá 22">
            <a:extLst>
              <a:ext uri="{FF2B5EF4-FFF2-40B4-BE49-F238E27FC236}">
                <a16:creationId xmlns:a16="http://schemas.microsoft.com/office/drawing/2014/main" id="{E9AA95F5-3043-4DD5-9618-308D21E7B3B5}"/>
              </a:ext>
            </a:extLst>
          </p:cNvPr>
          <p:cNvSpPr/>
          <p:nvPr/>
        </p:nvSpPr>
        <p:spPr>
          <a:xfrm>
            <a:off x="4063068" y="45747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Hvězda: pěticípá 23">
            <a:extLst>
              <a:ext uri="{FF2B5EF4-FFF2-40B4-BE49-F238E27FC236}">
                <a16:creationId xmlns:a16="http://schemas.microsoft.com/office/drawing/2014/main" id="{C4163A41-B991-4D6A-B43E-5C00640DF7D2}"/>
              </a:ext>
            </a:extLst>
          </p:cNvPr>
          <p:cNvSpPr/>
          <p:nvPr/>
        </p:nvSpPr>
        <p:spPr>
          <a:xfrm>
            <a:off x="4073344" y="483156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Hvězda: pěticípá 24">
            <a:extLst>
              <a:ext uri="{FF2B5EF4-FFF2-40B4-BE49-F238E27FC236}">
                <a16:creationId xmlns:a16="http://schemas.microsoft.com/office/drawing/2014/main" id="{CD937581-3035-4155-ABEB-AF07A5D6069D}"/>
              </a:ext>
            </a:extLst>
          </p:cNvPr>
          <p:cNvSpPr/>
          <p:nvPr/>
        </p:nvSpPr>
        <p:spPr>
          <a:xfrm>
            <a:off x="4509083" y="482646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Hvězda: pěticípá 25">
            <a:extLst>
              <a:ext uri="{FF2B5EF4-FFF2-40B4-BE49-F238E27FC236}">
                <a16:creationId xmlns:a16="http://schemas.microsoft.com/office/drawing/2014/main" id="{14C65C9A-7B1B-45FE-B212-7F4C11AABDD2}"/>
              </a:ext>
            </a:extLst>
          </p:cNvPr>
          <p:cNvSpPr/>
          <p:nvPr/>
        </p:nvSpPr>
        <p:spPr>
          <a:xfrm>
            <a:off x="4402822" y="514944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Hvězda: pěticípá 26">
            <a:extLst>
              <a:ext uri="{FF2B5EF4-FFF2-40B4-BE49-F238E27FC236}">
                <a16:creationId xmlns:a16="http://schemas.microsoft.com/office/drawing/2014/main" id="{A257931F-D53E-4AFA-A95C-34F1D97788F2}"/>
              </a:ext>
            </a:extLst>
          </p:cNvPr>
          <p:cNvSpPr/>
          <p:nvPr/>
        </p:nvSpPr>
        <p:spPr>
          <a:xfrm>
            <a:off x="4895954" y="517230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Hvězda: pěticípá 27">
            <a:extLst>
              <a:ext uri="{FF2B5EF4-FFF2-40B4-BE49-F238E27FC236}">
                <a16:creationId xmlns:a16="http://schemas.microsoft.com/office/drawing/2014/main" id="{67A53A21-8915-4BEB-8D63-FA1A7C179B92}"/>
              </a:ext>
            </a:extLst>
          </p:cNvPr>
          <p:cNvSpPr/>
          <p:nvPr/>
        </p:nvSpPr>
        <p:spPr>
          <a:xfrm>
            <a:off x="4951460" y="546422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Hvězda: pěticípá 29">
            <a:extLst>
              <a:ext uri="{FF2B5EF4-FFF2-40B4-BE49-F238E27FC236}">
                <a16:creationId xmlns:a16="http://schemas.microsoft.com/office/drawing/2014/main" id="{2D5BD88C-B454-41B8-B68F-14CAED86F401}"/>
              </a:ext>
            </a:extLst>
          </p:cNvPr>
          <p:cNvSpPr/>
          <p:nvPr/>
        </p:nvSpPr>
        <p:spPr>
          <a:xfrm>
            <a:off x="1981689" y="285275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Hvězda: pěticípá 30">
            <a:extLst>
              <a:ext uri="{FF2B5EF4-FFF2-40B4-BE49-F238E27FC236}">
                <a16:creationId xmlns:a16="http://schemas.microsoft.com/office/drawing/2014/main" id="{74EAB4CE-C80B-44C0-9349-60753C3FB4FA}"/>
              </a:ext>
            </a:extLst>
          </p:cNvPr>
          <p:cNvSpPr/>
          <p:nvPr/>
        </p:nvSpPr>
        <p:spPr>
          <a:xfrm>
            <a:off x="2426584" y="281602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Hvězda: pěticípá 31">
            <a:extLst>
              <a:ext uri="{FF2B5EF4-FFF2-40B4-BE49-F238E27FC236}">
                <a16:creationId xmlns:a16="http://schemas.microsoft.com/office/drawing/2014/main" id="{4009A463-94AC-449A-836B-AB26412C23D0}"/>
              </a:ext>
            </a:extLst>
          </p:cNvPr>
          <p:cNvSpPr/>
          <p:nvPr/>
        </p:nvSpPr>
        <p:spPr>
          <a:xfrm>
            <a:off x="3497090" y="429607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Hvězda: pěticípá 32">
            <a:extLst>
              <a:ext uri="{FF2B5EF4-FFF2-40B4-BE49-F238E27FC236}">
                <a16:creationId xmlns:a16="http://schemas.microsoft.com/office/drawing/2014/main" id="{ED87EC01-C8D5-4B52-90F8-FC1C5C73AE4A}"/>
              </a:ext>
            </a:extLst>
          </p:cNvPr>
          <p:cNvSpPr/>
          <p:nvPr/>
        </p:nvSpPr>
        <p:spPr>
          <a:xfrm>
            <a:off x="2467134" y="322732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Hvězda: pěticípá 33">
            <a:extLst>
              <a:ext uri="{FF2B5EF4-FFF2-40B4-BE49-F238E27FC236}">
                <a16:creationId xmlns:a16="http://schemas.microsoft.com/office/drawing/2014/main" id="{942E89DB-5007-4697-9421-8D5237B212F4}"/>
              </a:ext>
            </a:extLst>
          </p:cNvPr>
          <p:cNvSpPr/>
          <p:nvPr/>
        </p:nvSpPr>
        <p:spPr>
          <a:xfrm>
            <a:off x="2885324" y="318629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Hvězda: pěticípá 34">
            <a:extLst>
              <a:ext uri="{FF2B5EF4-FFF2-40B4-BE49-F238E27FC236}">
                <a16:creationId xmlns:a16="http://schemas.microsoft.com/office/drawing/2014/main" id="{0FCEDCAB-1A9B-4DB7-8F8E-1C1DFC799EF2}"/>
              </a:ext>
            </a:extLst>
          </p:cNvPr>
          <p:cNvSpPr/>
          <p:nvPr/>
        </p:nvSpPr>
        <p:spPr>
          <a:xfrm>
            <a:off x="2839605" y="352976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Hvězda: pěticípá 35">
            <a:extLst>
              <a:ext uri="{FF2B5EF4-FFF2-40B4-BE49-F238E27FC236}">
                <a16:creationId xmlns:a16="http://schemas.microsoft.com/office/drawing/2014/main" id="{88C37872-0340-4767-A5CB-5F3251298B79}"/>
              </a:ext>
            </a:extLst>
          </p:cNvPr>
          <p:cNvSpPr/>
          <p:nvPr/>
        </p:nvSpPr>
        <p:spPr>
          <a:xfrm>
            <a:off x="2933561" y="360811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Hvězda: pěticípá 36">
            <a:extLst>
              <a:ext uri="{FF2B5EF4-FFF2-40B4-BE49-F238E27FC236}">
                <a16:creationId xmlns:a16="http://schemas.microsoft.com/office/drawing/2014/main" id="{0AEEC7CF-DA4A-4C0C-AE5E-9DC643AC8688}"/>
              </a:ext>
            </a:extLst>
          </p:cNvPr>
          <p:cNvSpPr/>
          <p:nvPr/>
        </p:nvSpPr>
        <p:spPr>
          <a:xfrm>
            <a:off x="3061913" y="383273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Hvězda: pěticípá 37">
            <a:extLst>
              <a:ext uri="{FF2B5EF4-FFF2-40B4-BE49-F238E27FC236}">
                <a16:creationId xmlns:a16="http://schemas.microsoft.com/office/drawing/2014/main" id="{C28CA6CD-9807-4935-AADB-BEDA387A6B30}"/>
              </a:ext>
            </a:extLst>
          </p:cNvPr>
          <p:cNvSpPr/>
          <p:nvPr/>
        </p:nvSpPr>
        <p:spPr>
          <a:xfrm>
            <a:off x="3497089" y="376303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Hvězda: pěticípá 38">
            <a:extLst>
              <a:ext uri="{FF2B5EF4-FFF2-40B4-BE49-F238E27FC236}">
                <a16:creationId xmlns:a16="http://schemas.microsoft.com/office/drawing/2014/main" id="{36D716F3-9515-4CF6-9CFD-5DD2031499A6}"/>
              </a:ext>
            </a:extLst>
          </p:cNvPr>
          <p:cNvSpPr/>
          <p:nvPr/>
        </p:nvSpPr>
        <p:spPr>
          <a:xfrm>
            <a:off x="3453468" y="39651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799F457-FE6C-4FE8-B60C-16681BFCBADF}"/>
              </a:ext>
            </a:extLst>
          </p:cNvPr>
          <p:cNvCxnSpPr>
            <a:endCxn id="28" idx="4"/>
          </p:cNvCxnSpPr>
          <p:nvPr/>
        </p:nvCxnSpPr>
        <p:spPr>
          <a:xfrm>
            <a:off x="1669409" y="2273417"/>
            <a:ext cx="3327770" cy="3208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08F47E9-08D8-4297-A52F-06BC67AC8B78}"/>
              </a:ext>
            </a:extLst>
          </p:cNvPr>
          <p:cNvSpPr txBox="1"/>
          <p:nvPr/>
        </p:nvSpPr>
        <p:spPr>
          <a:xfrm>
            <a:off x="2245521" y="1952000"/>
            <a:ext cx="532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1. ordinační osa</a:t>
            </a:r>
            <a:r>
              <a:rPr lang="en-US" dirty="0">
                <a:solidFill>
                  <a:srgbClr val="FF0000"/>
                </a:solidFill>
              </a:rPr>
              <a:t> - % </a:t>
            </a:r>
            <a:r>
              <a:rPr lang="en-US" dirty="0" err="1">
                <a:solidFill>
                  <a:srgbClr val="FF0000"/>
                </a:solidFill>
              </a:rPr>
              <a:t>vysv</a:t>
            </a:r>
            <a:r>
              <a:rPr lang="cs-CZ" dirty="0" err="1">
                <a:solidFill>
                  <a:srgbClr val="FF0000"/>
                </a:solidFill>
              </a:rPr>
              <a:t>ětlené</a:t>
            </a:r>
            <a:r>
              <a:rPr lang="cs-CZ" dirty="0">
                <a:solidFill>
                  <a:srgbClr val="FF0000"/>
                </a:solidFill>
              </a:rPr>
              <a:t> variability danou osou</a:t>
            </a: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3A9D670C-1A75-4CD6-ABC5-A750A0B00E8D}"/>
              </a:ext>
            </a:extLst>
          </p:cNvPr>
          <p:cNvCxnSpPr>
            <a:endCxn id="19" idx="2"/>
          </p:cNvCxnSpPr>
          <p:nvPr/>
        </p:nvCxnSpPr>
        <p:spPr>
          <a:xfrm flipV="1">
            <a:off x="3061913" y="3625805"/>
            <a:ext cx="375120" cy="33939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C0A1DF66-A5A4-40FB-8B8D-641B3421802E}"/>
              </a:ext>
            </a:extLst>
          </p:cNvPr>
          <p:cNvSpPr txBox="1"/>
          <p:nvPr/>
        </p:nvSpPr>
        <p:spPr>
          <a:xfrm>
            <a:off x="5855516" y="2738518"/>
            <a:ext cx="46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2. </a:t>
            </a:r>
            <a:r>
              <a:rPr lang="en-US" dirty="0" err="1">
                <a:solidFill>
                  <a:srgbClr val="00B050"/>
                </a:solidFill>
              </a:rPr>
              <a:t>Ordina</a:t>
            </a:r>
            <a:r>
              <a:rPr lang="cs-CZ" dirty="0">
                <a:solidFill>
                  <a:srgbClr val="00B050"/>
                </a:solidFill>
              </a:rPr>
              <a:t>ční osa – nezávislá (kolmá) na </a:t>
            </a:r>
            <a:r>
              <a:rPr lang="en-US" dirty="0">
                <a:solidFill>
                  <a:srgbClr val="00B050"/>
                </a:solidFill>
              </a:rPr>
              <a:t>1. </a:t>
            </a:r>
            <a:r>
              <a:rPr lang="en-US" dirty="0" err="1">
                <a:solidFill>
                  <a:srgbClr val="00B050"/>
                </a:solidFill>
              </a:rPr>
              <a:t>osu</a:t>
            </a:r>
            <a:r>
              <a:rPr lang="en-US" dirty="0">
                <a:solidFill>
                  <a:srgbClr val="00B050"/>
                </a:solidFill>
              </a:rPr>
              <a:t>. </a:t>
            </a:r>
            <a:r>
              <a:rPr lang="en-US" dirty="0" err="1">
                <a:solidFill>
                  <a:srgbClr val="00B050"/>
                </a:solidFill>
              </a:rPr>
              <a:t>Vysv</a:t>
            </a:r>
            <a:r>
              <a:rPr lang="cs-CZ" dirty="0" err="1">
                <a:solidFill>
                  <a:srgbClr val="00B050"/>
                </a:solidFill>
              </a:rPr>
              <a:t>ětluje</a:t>
            </a:r>
            <a:r>
              <a:rPr lang="cs-CZ" dirty="0">
                <a:solidFill>
                  <a:srgbClr val="00B050"/>
                </a:solidFill>
              </a:rPr>
              <a:t> maximum ze zbylé variability dat. </a:t>
            </a:r>
          </a:p>
        </p:txBody>
      </p:sp>
    </p:spTree>
    <p:extLst>
      <p:ext uri="{BB962C8B-B14F-4D97-AF65-F5344CB8AC3E}">
        <p14:creationId xmlns:p14="http://schemas.microsoft.com/office/powerpoint/2010/main" val="243557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6B086-D7E1-4597-854C-A70A3774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92F7BFB-1CD5-44DB-BF0D-9BFAA58ACC7A}"/>
              </a:ext>
            </a:extLst>
          </p:cNvPr>
          <p:cNvCxnSpPr/>
          <p:nvPr/>
        </p:nvCxnSpPr>
        <p:spPr>
          <a:xfrm>
            <a:off x="1510018" y="5629013"/>
            <a:ext cx="43454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5873698-7666-4D99-9DBA-01A68425E902}"/>
              </a:ext>
            </a:extLst>
          </p:cNvPr>
          <p:cNvCxnSpPr/>
          <p:nvPr/>
        </p:nvCxnSpPr>
        <p:spPr>
          <a:xfrm flipV="1">
            <a:off x="1510018" y="2172749"/>
            <a:ext cx="0" cy="3464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A7080E-F144-42B5-87D9-ECDF21B36257}"/>
              </a:ext>
            </a:extLst>
          </p:cNvPr>
          <p:cNvSpPr txBox="1"/>
          <p:nvPr/>
        </p:nvSpPr>
        <p:spPr>
          <a:xfrm>
            <a:off x="5188591" y="5755563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en-US" dirty="0" err="1"/>
              <a:t>ampeli</a:t>
            </a:r>
            <a:r>
              <a:rPr lang="cs-CZ" dirty="0" err="1"/>
              <a:t>ška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15A13E5-893C-41F0-9E8F-596C14593DF5}"/>
              </a:ext>
            </a:extLst>
          </p:cNvPr>
          <p:cNvSpPr txBox="1"/>
          <p:nvPr/>
        </p:nvSpPr>
        <p:spPr>
          <a:xfrm>
            <a:off x="843093" y="1795029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kopřiva</a:t>
            </a:r>
          </a:p>
        </p:txBody>
      </p:sp>
      <p:sp>
        <p:nvSpPr>
          <p:cNvPr id="3" name="Hvězda: pěticípá 2">
            <a:extLst>
              <a:ext uri="{FF2B5EF4-FFF2-40B4-BE49-F238E27FC236}">
                <a16:creationId xmlns:a16="http://schemas.microsoft.com/office/drawing/2014/main" id="{C4FCA2F2-2DBA-4954-8B86-409B941235D1}"/>
              </a:ext>
            </a:extLst>
          </p:cNvPr>
          <p:cNvSpPr/>
          <p:nvPr/>
        </p:nvSpPr>
        <p:spPr>
          <a:xfrm>
            <a:off x="1929468" y="24411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Hvězda: pěticípá 7">
            <a:extLst>
              <a:ext uri="{FF2B5EF4-FFF2-40B4-BE49-F238E27FC236}">
                <a16:creationId xmlns:a16="http://schemas.microsoft.com/office/drawing/2014/main" id="{2E64DA9B-4883-4D8F-B78E-1E85B696856F}"/>
              </a:ext>
            </a:extLst>
          </p:cNvPr>
          <p:cNvSpPr/>
          <p:nvPr/>
        </p:nvSpPr>
        <p:spPr>
          <a:xfrm>
            <a:off x="1935970" y="269279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Hvězda: pěticípá 8">
            <a:extLst>
              <a:ext uri="{FF2B5EF4-FFF2-40B4-BE49-F238E27FC236}">
                <a16:creationId xmlns:a16="http://schemas.microsoft.com/office/drawing/2014/main" id="{ED64E43A-C874-439C-BC04-A024E2DC577F}"/>
              </a:ext>
            </a:extLst>
          </p:cNvPr>
          <p:cNvSpPr/>
          <p:nvPr/>
        </p:nvSpPr>
        <p:spPr>
          <a:xfrm>
            <a:off x="2222662" y="251562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Hvězda: pěticípá 9">
            <a:extLst>
              <a:ext uri="{FF2B5EF4-FFF2-40B4-BE49-F238E27FC236}">
                <a16:creationId xmlns:a16="http://schemas.microsoft.com/office/drawing/2014/main" id="{19BAA1A9-3D00-47DA-98A2-F15AB3DBDBA7}"/>
              </a:ext>
            </a:extLst>
          </p:cNvPr>
          <p:cNvSpPr/>
          <p:nvPr/>
        </p:nvSpPr>
        <p:spPr>
          <a:xfrm>
            <a:off x="2336965" y="264665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Hvězda: pěticípá 11">
            <a:extLst>
              <a:ext uri="{FF2B5EF4-FFF2-40B4-BE49-F238E27FC236}">
                <a16:creationId xmlns:a16="http://schemas.microsoft.com/office/drawing/2014/main" id="{3064291E-2E1B-468E-B777-4FCF10A9803D}"/>
              </a:ext>
            </a:extLst>
          </p:cNvPr>
          <p:cNvSpPr/>
          <p:nvPr/>
        </p:nvSpPr>
        <p:spPr>
          <a:xfrm>
            <a:off x="2176943" y="282234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Hvězda: pěticípá 13">
            <a:extLst>
              <a:ext uri="{FF2B5EF4-FFF2-40B4-BE49-F238E27FC236}">
                <a16:creationId xmlns:a16="http://schemas.microsoft.com/office/drawing/2014/main" id="{E5A317E9-E6D2-4313-B072-27F9E32424D7}"/>
              </a:ext>
            </a:extLst>
          </p:cNvPr>
          <p:cNvSpPr/>
          <p:nvPr/>
        </p:nvSpPr>
        <p:spPr>
          <a:xfrm>
            <a:off x="2382684" y="299264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Hvězda: pěticípá 14">
            <a:extLst>
              <a:ext uri="{FF2B5EF4-FFF2-40B4-BE49-F238E27FC236}">
                <a16:creationId xmlns:a16="http://schemas.microsoft.com/office/drawing/2014/main" id="{76E4E598-6083-4666-923A-C619DD402453}"/>
              </a:ext>
            </a:extLst>
          </p:cNvPr>
          <p:cNvSpPr/>
          <p:nvPr/>
        </p:nvSpPr>
        <p:spPr>
          <a:xfrm>
            <a:off x="2265170" y="316322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Hvězda: pěticípá 15">
            <a:extLst>
              <a:ext uri="{FF2B5EF4-FFF2-40B4-BE49-F238E27FC236}">
                <a16:creationId xmlns:a16="http://schemas.microsoft.com/office/drawing/2014/main" id="{0AB57632-C137-404E-88D1-F6E17562B860}"/>
              </a:ext>
            </a:extLst>
          </p:cNvPr>
          <p:cNvSpPr/>
          <p:nvPr/>
        </p:nvSpPr>
        <p:spPr>
          <a:xfrm>
            <a:off x="2686574" y="306325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Hvězda: pěticípá 16">
            <a:extLst>
              <a:ext uri="{FF2B5EF4-FFF2-40B4-BE49-F238E27FC236}">
                <a16:creationId xmlns:a16="http://schemas.microsoft.com/office/drawing/2014/main" id="{3D856941-925F-46E3-ACF5-57BCBD267C20}"/>
              </a:ext>
            </a:extLst>
          </p:cNvPr>
          <p:cNvSpPr/>
          <p:nvPr/>
        </p:nvSpPr>
        <p:spPr>
          <a:xfrm>
            <a:off x="2640855" y="342887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Hvězda: pěticípá 17">
            <a:extLst>
              <a:ext uri="{FF2B5EF4-FFF2-40B4-BE49-F238E27FC236}">
                <a16:creationId xmlns:a16="http://schemas.microsoft.com/office/drawing/2014/main" id="{15F6B3CE-9F89-4EC5-B750-5C0D1580B59C}"/>
              </a:ext>
            </a:extLst>
          </p:cNvPr>
          <p:cNvSpPr/>
          <p:nvPr/>
        </p:nvSpPr>
        <p:spPr>
          <a:xfrm>
            <a:off x="3061914" y="3488085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Hvězda: pěticípá 18">
            <a:extLst>
              <a:ext uri="{FF2B5EF4-FFF2-40B4-BE49-F238E27FC236}">
                <a16:creationId xmlns:a16="http://schemas.microsoft.com/office/drawing/2014/main" id="{953DD161-54D2-458F-88B7-E33C426A4B94}"/>
              </a:ext>
            </a:extLst>
          </p:cNvPr>
          <p:cNvSpPr/>
          <p:nvPr/>
        </p:nvSpPr>
        <p:spPr>
          <a:xfrm>
            <a:off x="3428301" y="358008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Hvězda: pěticípá 19">
            <a:extLst>
              <a:ext uri="{FF2B5EF4-FFF2-40B4-BE49-F238E27FC236}">
                <a16:creationId xmlns:a16="http://schemas.microsoft.com/office/drawing/2014/main" id="{80F457E0-D422-424C-AFAD-EF85B113F14C}"/>
              </a:ext>
            </a:extLst>
          </p:cNvPr>
          <p:cNvSpPr/>
          <p:nvPr/>
        </p:nvSpPr>
        <p:spPr>
          <a:xfrm>
            <a:off x="3270308" y="407231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Hvězda: pěticípá 20">
            <a:extLst>
              <a:ext uri="{FF2B5EF4-FFF2-40B4-BE49-F238E27FC236}">
                <a16:creationId xmlns:a16="http://schemas.microsoft.com/office/drawing/2014/main" id="{C4932065-AAD8-4190-A3DB-F9ABF392B131}"/>
              </a:ext>
            </a:extLst>
          </p:cNvPr>
          <p:cNvSpPr/>
          <p:nvPr/>
        </p:nvSpPr>
        <p:spPr>
          <a:xfrm>
            <a:off x="3686541" y="443509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Hvězda: pěticípá 21">
            <a:extLst>
              <a:ext uri="{FF2B5EF4-FFF2-40B4-BE49-F238E27FC236}">
                <a16:creationId xmlns:a16="http://schemas.microsoft.com/office/drawing/2014/main" id="{FFA57246-C4E5-45AD-8F11-B08525B7B56F}"/>
              </a:ext>
            </a:extLst>
          </p:cNvPr>
          <p:cNvSpPr/>
          <p:nvPr/>
        </p:nvSpPr>
        <p:spPr>
          <a:xfrm>
            <a:off x="4017349" y="421996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Hvězda: pěticípá 22">
            <a:extLst>
              <a:ext uri="{FF2B5EF4-FFF2-40B4-BE49-F238E27FC236}">
                <a16:creationId xmlns:a16="http://schemas.microsoft.com/office/drawing/2014/main" id="{E9AA95F5-3043-4DD5-9618-308D21E7B3B5}"/>
              </a:ext>
            </a:extLst>
          </p:cNvPr>
          <p:cNvSpPr/>
          <p:nvPr/>
        </p:nvSpPr>
        <p:spPr>
          <a:xfrm>
            <a:off x="4063068" y="45747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Hvězda: pěticípá 23">
            <a:extLst>
              <a:ext uri="{FF2B5EF4-FFF2-40B4-BE49-F238E27FC236}">
                <a16:creationId xmlns:a16="http://schemas.microsoft.com/office/drawing/2014/main" id="{C4163A41-B991-4D6A-B43E-5C00640DF7D2}"/>
              </a:ext>
            </a:extLst>
          </p:cNvPr>
          <p:cNvSpPr/>
          <p:nvPr/>
        </p:nvSpPr>
        <p:spPr>
          <a:xfrm>
            <a:off x="4073344" y="483156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Hvězda: pěticípá 24">
            <a:extLst>
              <a:ext uri="{FF2B5EF4-FFF2-40B4-BE49-F238E27FC236}">
                <a16:creationId xmlns:a16="http://schemas.microsoft.com/office/drawing/2014/main" id="{CD937581-3035-4155-ABEB-AF07A5D6069D}"/>
              </a:ext>
            </a:extLst>
          </p:cNvPr>
          <p:cNvSpPr/>
          <p:nvPr/>
        </p:nvSpPr>
        <p:spPr>
          <a:xfrm>
            <a:off x="4509083" y="482646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Hvězda: pěticípá 25">
            <a:extLst>
              <a:ext uri="{FF2B5EF4-FFF2-40B4-BE49-F238E27FC236}">
                <a16:creationId xmlns:a16="http://schemas.microsoft.com/office/drawing/2014/main" id="{14C65C9A-7B1B-45FE-B212-7F4C11AABDD2}"/>
              </a:ext>
            </a:extLst>
          </p:cNvPr>
          <p:cNvSpPr/>
          <p:nvPr/>
        </p:nvSpPr>
        <p:spPr>
          <a:xfrm>
            <a:off x="4402822" y="514944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Hvězda: pěticípá 26">
            <a:extLst>
              <a:ext uri="{FF2B5EF4-FFF2-40B4-BE49-F238E27FC236}">
                <a16:creationId xmlns:a16="http://schemas.microsoft.com/office/drawing/2014/main" id="{A257931F-D53E-4AFA-A95C-34F1D97788F2}"/>
              </a:ext>
            </a:extLst>
          </p:cNvPr>
          <p:cNvSpPr/>
          <p:nvPr/>
        </p:nvSpPr>
        <p:spPr>
          <a:xfrm>
            <a:off x="4895954" y="517230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Hvězda: pěticípá 27">
            <a:extLst>
              <a:ext uri="{FF2B5EF4-FFF2-40B4-BE49-F238E27FC236}">
                <a16:creationId xmlns:a16="http://schemas.microsoft.com/office/drawing/2014/main" id="{67A53A21-8915-4BEB-8D63-FA1A7C179B92}"/>
              </a:ext>
            </a:extLst>
          </p:cNvPr>
          <p:cNvSpPr/>
          <p:nvPr/>
        </p:nvSpPr>
        <p:spPr>
          <a:xfrm>
            <a:off x="4951460" y="546422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Hvězda: pěticípá 29">
            <a:extLst>
              <a:ext uri="{FF2B5EF4-FFF2-40B4-BE49-F238E27FC236}">
                <a16:creationId xmlns:a16="http://schemas.microsoft.com/office/drawing/2014/main" id="{2D5BD88C-B454-41B8-B68F-14CAED86F401}"/>
              </a:ext>
            </a:extLst>
          </p:cNvPr>
          <p:cNvSpPr/>
          <p:nvPr/>
        </p:nvSpPr>
        <p:spPr>
          <a:xfrm>
            <a:off x="1981689" y="285275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Hvězda: pěticípá 30">
            <a:extLst>
              <a:ext uri="{FF2B5EF4-FFF2-40B4-BE49-F238E27FC236}">
                <a16:creationId xmlns:a16="http://schemas.microsoft.com/office/drawing/2014/main" id="{74EAB4CE-C80B-44C0-9349-60753C3FB4FA}"/>
              </a:ext>
            </a:extLst>
          </p:cNvPr>
          <p:cNvSpPr/>
          <p:nvPr/>
        </p:nvSpPr>
        <p:spPr>
          <a:xfrm>
            <a:off x="2426584" y="281602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Hvězda: pěticípá 31">
            <a:extLst>
              <a:ext uri="{FF2B5EF4-FFF2-40B4-BE49-F238E27FC236}">
                <a16:creationId xmlns:a16="http://schemas.microsoft.com/office/drawing/2014/main" id="{4009A463-94AC-449A-836B-AB26412C23D0}"/>
              </a:ext>
            </a:extLst>
          </p:cNvPr>
          <p:cNvSpPr/>
          <p:nvPr/>
        </p:nvSpPr>
        <p:spPr>
          <a:xfrm>
            <a:off x="3497090" y="429607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Hvězda: pěticípá 32">
            <a:extLst>
              <a:ext uri="{FF2B5EF4-FFF2-40B4-BE49-F238E27FC236}">
                <a16:creationId xmlns:a16="http://schemas.microsoft.com/office/drawing/2014/main" id="{ED87EC01-C8D5-4B52-90F8-FC1C5C73AE4A}"/>
              </a:ext>
            </a:extLst>
          </p:cNvPr>
          <p:cNvSpPr/>
          <p:nvPr/>
        </p:nvSpPr>
        <p:spPr>
          <a:xfrm>
            <a:off x="2467134" y="322732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Hvězda: pěticípá 33">
            <a:extLst>
              <a:ext uri="{FF2B5EF4-FFF2-40B4-BE49-F238E27FC236}">
                <a16:creationId xmlns:a16="http://schemas.microsoft.com/office/drawing/2014/main" id="{942E89DB-5007-4697-9421-8D5237B212F4}"/>
              </a:ext>
            </a:extLst>
          </p:cNvPr>
          <p:cNvSpPr/>
          <p:nvPr/>
        </p:nvSpPr>
        <p:spPr>
          <a:xfrm>
            <a:off x="2885324" y="318629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Hvězda: pěticípá 34">
            <a:extLst>
              <a:ext uri="{FF2B5EF4-FFF2-40B4-BE49-F238E27FC236}">
                <a16:creationId xmlns:a16="http://schemas.microsoft.com/office/drawing/2014/main" id="{0FCEDCAB-1A9B-4DB7-8F8E-1C1DFC799EF2}"/>
              </a:ext>
            </a:extLst>
          </p:cNvPr>
          <p:cNvSpPr/>
          <p:nvPr/>
        </p:nvSpPr>
        <p:spPr>
          <a:xfrm>
            <a:off x="2839605" y="352976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Hvězda: pěticípá 35">
            <a:extLst>
              <a:ext uri="{FF2B5EF4-FFF2-40B4-BE49-F238E27FC236}">
                <a16:creationId xmlns:a16="http://schemas.microsoft.com/office/drawing/2014/main" id="{88C37872-0340-4767-A5CB-5F3251298B79}"/>
              </a:ext>
            </a:extLst>
          </p:cNvPr>
          <p:cNvSpPr/>
          <p:nvPr/>
        </p:nvSpPr>
        <p:spPr>
          <a:xfrm>
            <a:off x="2933561" y="360811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Hvězda: pěticípá 36">
            <a:extLst>
              <a:ext uri="{FF2B5EF4-FFF2-40B4-BE49-F238E27FC236}">
                <a16:creationId xmlns:a16="http://schemas.microsoft.com/office/drawing/2014/main" id="{0AEEC7CF-DA4A-4C0C-AE5E-9DC643AC8688}"/>
              </a:ext>
            </a:extLst>
          </p:cNvPr>
          <p:cNvSpPr/>
          <p:nvPr/>
        </p:nvSpPr>
        <p:spPr>
          <a:xfrm>
            <a:off x="3061913" y="383273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Hvězda: pěticípá 37">
            <a:extLst>
              <a:ext uri="{FF2B5EF4-FFF2-40B4-BE49-F238E27FC236}">
                <a16:creationId xmlns:a16="http://schemas.microsoft.com/office/drawing/2014/main" id="{C28CA6CD-9807-4935-AADB-BEDA387A6B30}"/>
              </a:ext>
            </a:extLst>
          </p:cNvPr>
          <p:cNvSpPr/>
          <p:nvPr/>
        </p:nvSpPr>
        <p:spPr>
          <a:xfrm>
            <a:off x="3497089" y="376303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Hvězda: pěticípá 38">
            <a:extLst>
              <a:ext uri="{FF2B5EF4-FFF2-40B4-BE49-F238E27FC236}">
                <a16:creationId xmlns:a16="http://schemas.microsoft.com/office/drawing/2014/main" id="{36D716F3-9515-4CF6-9CFD-5DD2031499A6}"/>
              </a:ext>
            </a:extLst>
          </p:cNvPr>
          <p:cNvSpPr/>
          <p:nvPr/>
        </p:nvSpPr>
        <p:spPr>
          <a:xfrm>
            <a:off x="3453468" y="39651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799F457-FE6C-4FE8-B60C-16681BFCBADF}"/>
              </a:ext>
            </a:extLst>
          </p:cNvPr>
          <p:cNvCxnSpPr>
            <a:endCxn id="28" idx="4"/>
          </p:cNvCxnSpPr>
          <p:nvPr/>
        </p:nvCxnSpPr>
        <p:spPr>
          <a:xfrm>
            <a:off x="1669409" y="2273417"/>
            <a:ext cx="3327770" cy="3208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08F47E9-08D8-4297-A52F-06BC67AC8B78}"/>
              </a:ext>
            </a:extLst>
          </p:cNvPr>
          <p:cNvSpPr txBox="1"/>
          <p:nvPr/>
        </p:nvSpPr>
        <p:spPr>
          <a:xfrm>
            <a:off x="2245521" y="1952000"/>
            <a:ext cx="532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1. ordinační osa</a:t>
            </a:r>
            <a:r>
              <a:rPr lang="en-US" dirty="0">
                <a:solidFill>
                  <a:srgbClr val="FF0000"/>
                </a:solidFill>
              </a:rPr>
              <a:t> - % </a:t>
            </a:r>
            <a:r>
              <a:rPr lang="en-US" dirty="0" err="1">
                <a:solidFill>
                  <a:srgbClr val="FF0000"/>
                </a:solidFill>
              </a:rPr>
              <a:t>vysv</a:t>
            </a:r>
            <a:r>
              <a:rPr lang="cs-CZ" dirty="0" err="1">
                <a:solidFill>
                  <a:srgbClr val="FF0000"/>
                </a:solidFill>
              </a:rPr>
              <a:t>ětlené</a:t>
            </a:r>
            <a:r>
              <a:rPr lang="cs-CZ" dirty="0">
                <a:solidFill>
                  <a:srgbClr val="FF0000"/>
                </a:solidFill>
              </a:rPr>
              <a:t> variability danou osou</a:t>
            </a: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3A9D670C-1A75-4CD6-ABC5-A750A0B00E8D}"/>
              </a:ext>
            </a:extLst>
          </p:cNvPr>
          <p:cNvCxnSpPr>
            <a:endCxn id="19" idx="2"/>
          </p:cNvCxnSpPr>
          <p:nvPr/>
        </p:nvCxnSpPr>
        <p:spPr>
          <a:xfrm flipV="1">
            <a:off x="3061913" y="3625805"/>
            <a:ext cx="375120" cy="33939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C0A1DF66-A5A4-40FB-8B8D-641B3421802E}"/>
              </a:ext>
            </a:extLst>
          </p:cNvPr>
          <p:cNvSpPr txBox="1"/>
          <p:nvPr/>
        </p:nvSpPr>
        <p:spPr>
          <a:xfrm>
            <a:off x="5855516" y="2738518"/>
            <a:ext cx="46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2. </a:t>
            </a:r>
            <a:r>
              <a:rPr lang="en-US" dirty="0" err="1">
                <a:solidFill>
                  <a:srgbClr val="00B050"/>
                </a:solidFill>
              </a:rPr>
              <a:t>Ordina</a:t>
            </a:r>
            <a:r>
              <a:rPr lang="cs-CZ" dirty="0">
                <a:solidFill>
                  <a:srgbClr val="00B050"/>
                </a:solidFill>
              </a:rPr>
              <a:t>ční osa – nezávislá (kolmá) na </a:t>
            </a:r>
            <a:r>
              <a:rPr lang="en-US" dirty="0">
                <a:solidFill>
                  <a:srgbClr val="00B050"/>
                </a:solidFill>
              </a:rPr>
              <a:t>1. </a:t>
            </a:r>
            <a:r>
              <a:rPr lang="en-US" dirty="0" err="1">
                <a:solidFill>
                  <a:srgbClr val="00B050"/>
                </a:solidFill>
              </a:rPr>
              <a:t>osu</a:t>
            </a:r>
            <a:r>
              <a:rPr lang="en-US" dirty="0">
                <a:solidFill>
                  <a:srgbClr val="00B050"/>
                </a:solidFill>
              </a:rPr>
              <a:t>. </a:t>
            </a:r>
            <a:r>
              <a:rPr lang="en-US" dirty="0" err="1">
                <a:solidFill>
                  <a:srgbClr val="00B050"/>
                </a:solidFill>
              </a:rPr>
              <a:t>Vysv</a:t>
            </a:r>
            <a:r>
              <a:rPr lang="cs-CZ" dirty="0" err="1">
                <a:solidFill>
                  <a:srgbClr val="00B050"/>
                </a:solidFill>
              </a:rPr>
              <a:t>ětluje</a:t>
            </a:r>
            <a:r>
              <a:rPr lang="cs-CZ" dirty="0">
                <a:solidFill>
                  <a:srgbClr val="00B050"/>
                </a:solidFill>
              </a:rPr>
              <a:t> maximum ze zbylé variability dat. 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1CD0E0CC-628B-4DBE-AF15-2B2E4C09FA00}"/>
              </a:ext>
            </a:extLst>
          </p:cNvPr>
          <p:cNvSpPr txBox="1"/>
          <p:nvPr/>
        </p:nvSpPr>
        <p:spPr>
          <a:xfrm>
            <a:off x="6740165" y="4118036"/>
            <a:ext cx="492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Počet ordinačních os = počet závislých proměnných (či vzorků</a:t>
            </a:r>
            <a:r>
              <a:rPr lang="en-US" dirty="0"/>
              <a:t>-1</a:t>
            </a:r>
            <a:r>
              <a:rPr lang="cs-CZ" dirty="0"/>
              <a:t> pokud méně)</a:t>
            </a:r>
          </a:p>
        </p:txBody>
      </p:sp>
    </p:spTree>
    <p:extLst>
      <p:ext uri="{BB962C8B-B14F-4D97-AF65-F5344CB8AC3E}">
        <p14:creationId xmlns:p14="http://schemas.microsoft.com/office/powerpoint/2010/main" val="423299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ACEA5-5BCB-4902-BD46-50EAFF9B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6B0A2F-F352-4939-BD49-1132D850B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PCA - </a:t>
            </a:r>
            <a:r>
              <a:rPr lang="cs-CZ" dirty="0" err="1"/>
              <a:t>Principal</a:t>
            </a:r>
            <a:r>
              <a:rPr lang="cs-CZ" dirty="0"/>
              <a:t> </a:t>
            </a:r>
            <a:r>
              <a:rPr lang="cs-CZ" dirty="0" err="1"/>
              <a:t>component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- analýza hlavních komponent </a:t>
            </a:r>
          </a:p>
          <a:p>
            <a:r>
              <a:rPr lang="cs-CZ" dirty="0"/>
              <a:t>Nepřímá lineární analýza</a:t>
            </a:r>
          </a:p>
        </p:txBody>
      </p:sp>
    </p:spTree>
    <p:extLst>
      <p:ext uri="{BB962C8B-B14F-4D97-AF65-F5344CB8AC3E}">
        <p14:creationId xmlns:p14="http://schemas.microsoft.com/office/powerpoint/2010/main" val="399837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6B086-D7E1-4597-854C-A70A3774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92F7BFB-1CD5-44DB-BF0D-9BFAA58ACC7A}"/>
              </a:ext>
            </a:extLst>
          </p:cNvPr>
          <p:cNvCxnSpPr/>
          <p:nvPr/>
        </p:nvCxnSpPr>
        <p:spPr>
          <a:xfrm>
            <a:off x="1510018" y="5637402"/>
            <a:ext cx="43454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5873698-7666-4D99-9DBA-01A68425E902}"/>
              </a:ext>
            </a:extLst>
          </p:cNvPr>
          <p:cNvCxnSpPr/>
          <p:nvPr/>
        </p:nvCxnSpPr>
        <p:spPr>
          <a:xfrm flipV="1">
            <a:off x="1510018" y="2172749"/>
            <a:ext cx="0" cy="3464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A7080E-F144-42B5-87D9-ECDF21B36257}"/>
              </a:ext>
            </a:extLst>
          </p:cNvPr>
          <p:cNvSpPr txBox="1"/>
          <p:nvPr/>
        </p:nvSpPr>
        <p:spPr>
          <a:xfrm>
            <a:off x="5188591" y="5755563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en-US" dirty="0" err="1"/>
              <a:t>ampeli</a:t>
            </a:r>
            <a:r>
              <a:rPr lang="cs-CZ" dirty="0" err="1"/>
              <a:t>ška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15A13E5-893C-41F0-9E8F-596C14593DF5}"/>
              </a:ext>
            </a:extLst>
          </p:cNvPr>
          <p:cNvSpPr txBox="1"/>
          <p:nvPr/>
        </p:nvSpPr>
        <p:spPr>
          <a:xfrm>
            <a:off x="843093" y="1795029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kopřiva</a:t>
            </a:r>
          </a:p>
        </p:txBody>
      </p:sp>
      <p:sp>
        <p:nvSpPr>
          <p:cNvPr id="3" name="Hvězda: pěticípá 2">
            <a:extLst>
              <a:ext uri="{FF2B5EF4-FFF2-40B4-BE49-F238E27FC236}">
                <a16:creationId xmlns:a16="http://schemas.microsoft.com/office/drawing/2014/main" id="{C4FCA2F2-2DBA-4954-8B86-409B941235D1}"/>
              </a:ext>
            </a:extLst>
          </p:cNvPr>
          <p:cNvSpPr/>
          <p:nvPr/>
        </p:nvSpPr>
        <p:spPr>
          <a:xfrm>
            <a:off x="1929468" y="24411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Hvězda: pěticípá 7">
            <a:extLst>
              <a:ext uri="{FF2B5EF4-FFF2-40B4-BE49-F238E27FC236}">
                <a16:creationId xmlns:a16="http://schemas.microsoft.com/office/drawing/2014/main" id="{2E64DA9B-4883-4D8F-B78E-1E85B696856F}"/>
              </a:ext>
            </a:extLst>
          </p:cNvPr>
          <p:cNvSpPr/>
          <p:nvPr/>
        </p:nvSpPr>
        <p:spPr>
          <a:xfrm>
            <a:off x="1682011" y="342900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Hvězda: pěticípá 8">
            <a:extLst>
              <a:ext uri="{FF2B5EF4-FFF2-40B4-BE49-F238E27FC236}">
                <a16:creationId xmlns:a16="http://schemas.microsoft.com/office/drawing/2014/main" id="{ED64E43A-C874-439C-BC04-A024E2DC577F}"/>
              </a:ext>
            </a:extLst>
          </p:cNvPr>
          <p:cNvSpPr/>
          <p:nvPr/>
        </p:nvSpPr>
        <p:spPr>
          <a:xfrm>
            <a:off x="2806543" y="2888428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Hvězda: pěticípá 9">
            <a:extLst>
              <a:ext uri="{FF2B5EF4-FFF2-40B4-BE49-F238E27FC236}">
                <a16:creationId xmlns:a16="http://schemas.microsoft.com/office/drawing/2014/main" id="{19BAA1A9-3D00-47DA-98A2-F15AB3DBDBA7}"/>
              </a:ext>
            </a:extLst>
          </p:cNvPr>
          <p:cNvSpPr/>
          <p:nvPr/>
        </p:nvSpPr>
        <p:spPr>
          <a:xfrm>
            <a:off x="2349249" y="219001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Hvězda: pěticípá 11">
            <a:extLst>
              <a:ext uri="{FF2B5EF4-FFF2-40B4-BE49-F238E27FC236}">
                <a16:creationId xmlns:a16="http://schemas.microsoft.com/office/drawing/2014/main" id="{3064291E-2E1B-468E-B777-4FCF10A9803D}"/>
              </a:ext>
            </a:extLst>
          </p:cNvPr>
          <p:cNvSpPr/>
          <p:nvPr/>
        </p:nvSpPr>
        <p:spPr>
          <a:xfrm>
            <a:off x="2176943" y="282234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Hvězda: pěticípá 13">
            <a:extLst>
              <a:ext uri="{FF2B5EF4-FFF2-40B4-BE49-F238E27FC236}">
                <a16:creationId xmlns:a16="http://schemas.microsoft.com/office/drawing/2014/main" id="{E5A317E9-E6D2-4313-B072-27F9E32424D7}"/>
              </a:ext>
            </a:extLst>
          </p:cNvPr>
          <p:cNvSpPr/>
          <p:nvPr/>
        </p:nvSpPr>
        <p:spPr>
          <a:xfrm>
            <a:off x="2068243" y="328970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Hvězda: pěticípá 14">
            <a:extLst>
              <a:ext uri="{FF2B5EF4-FFF2-40B4-BE49-F238E27FC236}">
                <a16:creationId xmlns:a16="http://schemas.microsoft.com/office/drawing/2014/main" id="{76E4E598-6083-4666-923A-C619DD402453}"/>
              </a:ext>
            </a:extLst>
          </p:cNvPr>
          <p:cNvSpPr/>
          <p:nvPr/>
        </p:nvSpPr>
        <p:spPr>
          <a:xfrm>
            <a:off x="1945442" y="363433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Hvězda: pěticípá 15">
            <a:extLst>
              <a:ext uri="{FF2B5EF4-FFF2-40B4-BE49-F238E27FC236}">
                <a16:creationId xmlns:a16="http://schemas.microsoft.com/office/drawing/2014/main" id="{0AB57632-C137-404E-88D1-F6E17562B860}"/>
              </a:ext>
            </a:extLst>
          </p:cNvPr>
          <p:cNvSpPr/>
          <p:nvPr/>
        </p:nvSpPr>
        <p:spPr>
          <a:xfrm>
            <a:off x="3542808" y="271652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Hvězda: pěticípá 16">
            <a:extLst>
              <a:ext uri="{FF2B5EF4-FFF2-40B4-BE49-F238E27FC236}">
                <a16:creationId xmlns:a16="http://schemas.microsoft.com/office/drawing/2014/main" id="{3D856941-925F-46E3-ACF5-57BCBD267C20}"/>
              </a:ext>
            </a:extLst>
          </p:cNvPr>
          <p:cNvSpPr/>
          <p:nvPr/>
        </p:nvSpPr>
        <p:spPr>
          <a:xfrm>
            <a:off x="2045384" y="447149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Hvězda: pěticípá 17">
            <a:extLst>
              <a:ext uri="{FF2B5EF4-FFF2-40B4-BE49-F238E27FC236}">
                <a16:creationId xmlns:a16="http://schemas.microsoft.com/office/drawing/2014/main" id="{15F6B3CE-9F89-4EC5-B750-5C0D1580B59C}"/>
              </a:ext>
            </a:extLst>
          </p:cNvPr>
          <p:cNvSpPr/>
          <p:nvPr/>
        </p:nvSpPr>
        <p:spPr>
          <a:xfrm>
            <a:off x="3061914" y="3488085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Hvězda: pěticípá 18">
            <a:extLst>
              <a:ext uri="{FF2B5EF4-FFF2-40B4-BE49-F238E27FC236}">
                <a16:creationId xmlns:a16="http://schemas.microsoft.com/office/drawing/2014/main" id="{953DD161-54D2-458F-88B7-E33C426A4B94}"/>
              </a:ext>
            </a:extLst>
          </p:cNvPr>
          <p:cNvSpPr/>
          <p:nvPr/>
        </p:nvSpPr>
        <p:spPr>
          <a:xfrm>
            <a:off x="4303861" y="3488085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Hvězda: pěticípá 19">
            <a:extLst>
              <a:ext uri="{FF2B5EF4-FFF2-40B4-BE49-F238E27FC236}">
                <a16:creationId xmlns:a16="http://schemas.microsoft.com/office/drawing/2014/main" id="{80F457E0-D422-424C-AFAD-EF85B113F14C}"/>
              </a:ext>
            </a:extLst>
          </p:cNvPr>
          <p:cNvSpPr/>
          <p:nvPr/>
        </p:nvSpPr>
        <p:spPr>
          <a:xfrm>
            <a:off x="3917741" y="384051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Hvězda: pěticípá 20">
            <a:extLst>
              <a:ext uri="{FF2B5EF4-FFF2-40B4-BE49-F238E27FC236}">
                <a16:creationId xmlns:a16="http://schemas.microsoft.com/office/drawing/2014/main" id="{C4932065-AAD8-4190-A3DB-F9ABF392B131}"/>
              </a:ext>
            </a:extLst>
          </p:cNvPr>
          <p:cNvSpPr/>
          <p:nvPr/>
        </p:nvSpPr>
        <p:spPr>
          <a:xfrm>
            <a:off x="3686541" y="443509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Hvězda: pěticípá 21">
            <a:extLst>
              <a:ext uri="{FF2B5EF4-FFF2-40B4-BE49-F238E27FC236}">
                <a16:creationId xmlns:a16="http://schemas.microsoft.com/office/drawing/2014/main" id="{FFA57246-C4E5-45AD-8F11-B08525B7B56F}"/>
              </a:ext>
            </a:extLst>
          </p:cNvPr>
          <p:cNvSpPr/>
          <p:nvPr/>
        </p:nvSpPr>
        <p:spPr>
          <a:xfrm>
            <a:off x="4017349" y="421996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Hvězda: pěticípá 22">
            <a:extLst>
              <a:ext uri="{FF2B5EF4-FFF2-40B4-BE49-F238E27FC236}">
                <a16:creationId xmlns:a16="http://schemas.microsoft.com/office/drawing/2014/main" id="{E9AA95F5-3043-4DD5-9618-308D21E7B3B5}"/>
              </a:ext>
            </a:extLst>
          </p:cNvPr>
          <p:cNvSpPr/>
          <p:nvPr/>
        </p:nvSpPr>
        <p:spPr>
          <a:xfrm>
            <a:off x="3497089" y="517663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Hvězda: pěticípá 23">
            <a:extLst>
              <a:ext uri="{FF2B5EF4-FFF2-40B4-BE49-F238E27FC236}">
                <a16:creationId xmlns:a16="http://schemas.microsoft.com/office/drawing/2014/main" id="{C4163A41-B991-4D6A-B43E-5C00640DF7D2}"/>
              </a:ext>
            </a:extLst>
          </p:cNvPr>
          <p:cNvSpPr/>
          <p:nvPr/>
        </p:nvSpPr>
        <p:spPr>
          <a:xfrm>
            <a:off x="2861300" y="5235218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Hvězda: pěticípá 24">
            <a:extLst>
              <a:ext uri="{FF2B5EF4-FFF2-40B4-BE49-F238E27FC236}">
                <a16:creationId xmlns:a16="http://schemas.microsoft.com/office/drawing/2014/main" id="{CD937581-3035-4155-ABEB-AF07A5D6069D}"/>
              </a:ext>
            </a:extLst>
          </p:cNvPr>
          <p:cNvSpPr/>
          <p:nvPr/>
        </p:nvSpPr>
        <p:spPr>
          <a:xfrm>
            <a:off x="5381919" y="465946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Hvězda: pěticípá 25">
            <a:extLst>
              <a:ext uri="{FF2B5EF4-FFF2-40B4-BE49-F238E27FC236}">
                <a16:creationId xmlns:a16="http://schemas.microsoft.com/office/drawing/2014/main" id="{14C65C9A-7B1B-45FE-B212-7F4C11AABDD2}"/>
              </a:ext>
            </a:extLst>
          </p:cNvPr>
          <p:cNvSpPr/>
          <p:nvPr/>
        </p:nvSpPr>
        <p:spPr>
          <a:xfrm>
            <a:off x="4402822" y="514944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Hvězda: pěticípá 26">
            <a:extLst>
              <a:ext uri="{FF2B5EF4-FFF2-40B4-BE49-F238E27FC236}">
                <a16:creationId xmlns:a16="http://schemas.microsoft.com/office/drawing/2014/main" id="{A257931F-D53E-4AFA-A95C-34F1D97788F2}"/>
              </a:ext>
            </a:extLst>
          </p:cNvPr>
          <p:cNvSpPr/>
          <p:nvPr/>
        </p:nvSpPr>
        <p:spPr>
          <a:xfrm>
            <a:off x="4836312" y="3653035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Hvězda: pěticípá 27">
            <a:extLst>
              <a:ext uri="{FF2B5EF4-FFF2-40B4-BE49-F238E27FC236}">
                <a16:creationId xmlns:a16="http://schemas.microsoft.com/office/drawing/2014/main" id="{67A53A21-8915-4BEB-8D63-FA1A7C179B92}"/>
              </a:ext>
            </a:extLst>
          </p:cNvPr>
          <p:cNvSpPr/>
          <p:nvPr/>
        </p:nvSpPr>
        <p:spPr>
          <a:xfrm>
            <a:off x="4785206" y="471572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Hvězda: pěticípá 29">
            <a:extLst>
              <a:ext uri="{FF2B5EF4-FFF2-40B4-BE49-F238E27FC236}">
                <a16:creationId xmlns:a16="http://schemas.microsoft.com/office/drawing/2014/main" id="{2D5BD88C-B454-41B8-B68F-14CAED86F401}"/>
              </a:ext>
            </a:extLst>
          </p:cNvPr>
          <p:cNvSpPr/>
          <p:nvPr/>
        </p:nvSpPr>
        <p:spPr>
          <a:xfrm>
            <a:off x="1981689" y="285275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Hvězda: pěticípá 30">
            <a:extLst>
              <a:ext uri="{FF2B5EF4-FFF2-40B4-BE49-F238E27FC236}">
                <a16:creationId xmlns:a16="http://schemas.microsoft.com/office/drawing/2014/main" id="{74EAB4CE-C80B-44C0-9349-60753C3FB4FA}"/>
              </a:ext>
            </a:extLst>
          </p:cNvPr>
          <p:cNvSpPr/>
          <p:nvPr/>
        </p:nvSpPr>
        <p:spPr>
          <a:xfrm>
            <a:off x="2717906" y="235093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Hvězda: pěticípá 31">
            <a:extLst>
              <a:ext uri="{FF2B5EF4-FFF2-40B4-BE49-F238E27FC236}">
                <a16:creationId xmlns:a16="http://schemas.microsoft.com/office/drawing/2014/main" id="{4009A463-94AC-449A-836B-AB26412C23D0}"/>
              </a:ext>
            </a:extLst>
          </p:cNvPr>
          <p:cNvSpPr/>
          <p:nvPr/>
        </p:nvSpPr>
        <p:spPr>
          <a:xfrm>
            <a:off x="5142872" y="411518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Hvězda: pěticípá 32">
            <a:extLst>
              <a:ext uri="{FF2B5EF4-FFF2-40B4-BE49-F238E27FC236}">
                <a16:creationId xmlns:a16="http://schemas.microsoft.com/office/drawing/2014/main" id="{ED87EC01-C8D5-4B52-90F8-FC1C5C73AE4A}"/>
              </a:ext>
            </a:extLst>
          </p:cNvPr>
          <p:cNvSpPr/>
          <p:nvPr/>
        </p:nvSpPr>
        <p:spPr>
          <a:xfrm>
            <a:off x="2467134" y="322732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Hvězda: pěticípá 33">
            <a:extLst>
              <a:ext uri="{FF2B5EF4-FFF2-40B4-BE49-F238E27FC236}">
                <a16:creationId xmlns:a16="http://schemas.microsoft.com/office/drawing/2014/main" id="{942E89DB-5007-4697-9421-8D5237B212F4}"/>
              </a:ext>
            </a:extLst>
          </p:cNvPr>
          <p:cNvSpPr/>
          <p:nvPr/>
        </p:nvSpPr>
        <p:spPr>
          <a:xfrm>
            <a:off x="2974903" y="2535398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Hvězda: pěticípá 34">
            <a:extLst>
              <a:ext uri="{FF2B5EF4-FFF2-40B4-BE49-F238E27FC236}">
                <a16:creationId xmlns:a16="http://schemas.microsoft.com/office/drawing/2014/main" id="{0FCEDCAB-1A9B-4DB7-8F8E-1C1DFC799EF2}"/>
              </a:ext>
            </a:extLst>
          </p:cNvPr>
          <p:cNvSpPr/>
          <p:nvPr/>
        </p:nvSpPr>
        <p:spPr>
          <a:xfrm>
            <a:off x="2582684" y="383068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Hvězda: pěticípá 35">
            <a:extLst>
              <a:ext uri="{FF2B5EF4-FFF2-40B4-BE49-F238E27FC236}">
                <a16:creationId xmlns:a16="http://schemas.microsoft.com/office/drawing/2014/main" id="{88C37872-0340-4767-A5CB-5F3251298B79}"/>
              </a:ext>
            </a:extLst>
          </p:cNvPr>
          <p:cNvSpPr/>
          <p:nvPr/>
        </p:nvSpPr>
        <p:spPr>
          <a:xfrm>
            <a:off x="4357103" y="3038518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Hvězda: pěticípá 36">
            <a:extLst>
              <a:ext uri="{FF2B5EF4-FFF2-40B4-BE49-F238E27FC236}">
                <a16:creationId xmlns:a16="http://schemas.microsoft.com/office/drawing/2014/main" id="{0AEEC7CF-DA4A-4C0C-AE5E-9DC643AC8688}"/>
              </a:ext>
            </a:extLst>
          </p:cNvPr>
          <p:cNvSpPr/>
          <p:nvPr/>
        </p:nvSpPr>
        <p:spPr>
          <a:xfrm>
            <a:off x="2326390" y="498452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Hvězda: pěticípá 37">
            <a:extLst>
              <a:ext uri="{FF2B5EF4-FFF2-40B4-BE49-F238E27FC236}">
                <a16:creationId xmlns:a16="http://schemas.microsoft.com/office/drawing/2014/main" id="{C28CA6CD-9807-4935-AADB-BEDA387A6B30}"/>
              </a:ext>
            </a:extLst>
          </p:cNvPr>
          <p:cNvSpPr/>
          <p:nvPr/>
        </p:nvSpPr>
        <p:spPr>
          <a:xfrm>
            <a:off x="3963519" y="323457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Hvězda: pěticípá 38">
            <a:extLst>
              <a:ext uri="{FF2B5EF4-FFF2-40B4-BE49-F238E27FC236}">
                <a16:creationId xmlns:a16="http://schemas.microsoft.com/office/drawing/2014/main" id="{36D716F3-9515-4CF6-9CFD-5DD2031499A6}"/>
              </a:ext>
            </a:extLst>
          </p:cNvPr>
          <p:cNvSpPr/>
          <p:nvPr/>
        </p:nvSpPr>
        <p:spPr>
          <a:xfrm>
            <a:off x="2695047" y="450706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EA038831-FE44-491A-860A-CDDD119C3E80}"/>
              </a:ext>
            </a:extLst>
          </p:cNvPr>
          <p:cNvCxnSpPr>
            <a:cxnSpLocks/>
          </p:cNvCxnSpPr>
          <p:nvPr/>
        </p:nvCxnSpPr>
        <p:spPr>
          <a:xfrm>
            <a:off x="1615223" y="2510379"/>
            <a:ext cx="3758229" cy="24880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9836C219-BEBB-4583-8DC1-68DAE8304355}"/>
              </a:ext>
            </a:extLst>
          </p:cNvPr>
          <p:cNvCxnSpPr>
            <a:cxnSpLocks/>
          </p:cNvCxnSpPr>
          <p:nvPr/>
        </p:nvCxnSpPr>
        <p:spPr>
          <a:xfrm flipV="1">
            <a:off x="2467134" y="2554733"/>
            <a:ext cx="1631076" cy="259033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3B9BAAAC-EE30-42EB-8C59-F3CC1B87EBDF}"/>
              </a:ext>
            </a:extLst>
          </p:cNvPr>
          <p:cNvSpPr txBox="1"/>
          <p:nvPr/>
        </p:nvSpPr>
        <p:spPr>
          <a:xfrm>
            <a:off x="7065817" y="1947537"/>
            <a:ext cx="4585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1.osa                        </a:t>
            </a:r>
            <a:r>
              <a:rPr lang="cs-CZ" dirty="0">
                <a:solidFill>
                  <a:schemeClr val="accent6"/>
                </a:solidFill>
              </a:rPr>
              <a:t> 2.osa</a:t>
            </a:r>
          </a:p>
          <a:p>
            <a:r>
              <a:rPr lang="cs-CZ" dirty="0"/>
              <a:t>0.95                             0.05</a:t>
            </a:r>
          </a:p>
          <a:p>
            <a:r>
              <a:rPr lang="cs-CZ" dirty="0"/>
              <a:t>0.55                             0.45   </a:t>
            </a:r>
          </a:p>
        </p:txBody>
      </p:sp>
    </p:spTree>
    <p:extLst>
      <p:ext uri="{BB962C8B-B14F-4D97-AF65-F5344CB8AC3E}">
        <p14:creationId xmlns:p14="http://schemas.microsoft.com/office/powerpoint/2010/main" val="271359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D4AFE622-B01F-409B-B2C4-361B1ED7DCE7}"/>
              </a:ext>
            </a:extLst>
          </p:cNvPr>
          <p:cNvGrpSpPr/>
          <p:nvPr/>
        </p:nvGrpSpPr>
        <p:grpSpPr>
          <a:xfrm rot="19000014">
            <a:off x="2752084" y="558600"/>
            <a:ext cx="5459205" cy="5189331"/>
            <a:chOff x="1669409" y="2273417"/>
            <a:chExt cx="3327770" cy="3236526"/>
          </a:xfrm>
        </p:grpSpPr>
        <p:sp>
          <p:nvSpPr>
            <p:cNvPr id="3" name="Hvězda: pěticípá 2">
              <a:extLst>
                <a:ext uri="{FF2B5EF4-FFF2-40B4-BE49-F238E27FC236}">
                  <a16:creationId xmlns:a16="http://schemas.microsoft.com/office/drawing/2014/main" id="{C4FCA2F2-2DBA-4954-8B86-409B941235D1}"/>
                </a:ext>
              </a:extLst>
            </p:cNvPr>
            <p:cNvSpPr/>
            <p:nvPr/>
          </p:nvSpPr>
          <p:spPr>
            <a:xfrm>
              <a:off x="1929468" y="2441196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Hvězda: pěticípá 7">
              <a:extLst>
                <a:ext uri="{FF2B5EF4-FFF2-40B4-BE49-F238E27FC236}">
                  <a16:creationId xmlns:a16="http://schemas.microsoft.com/office/drawing/2014/main" id="{2E64DA9B-4883-4D8F-B78E-1E85B696856F}"/>
                </a:ext>
              </a:extLst>
            </p:cNvPr>
            <p:cNvSpPr/>
            <p:nvPr/>
          </p:nvSpPr>
          <p:spPr>
            <a:xfrm>
              <a:off x="1935970" y="2692799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Hvězda: pěticípá 8">
              <a:extLst>
                <a:ext uri="{FF2B5EF4-FFF2-40B4-BE49-F238E27FC236}">
                  <a16:creationId xmlns:a16="http://schemas.microsoft.com/office/drawing/2014/main" id="{ED64E43A-C874-439C-BC04-A024E2DC577F}"/>
                </a:ext>
              </a:extLst>
            </p:cNvPr>
            <p:cNvSpPr/>
            <p:nvPr/>
          </p:nvSpPr>
          <p:spPr>
            <a:xfrm>
              <a:off x="2222662" y="2515621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Hvězda: pěticípá 9">
              <a:extLst>
                <a:ext uri="{FF2B5EF4-FFF2-40B4-BE49-F238E27FC236}">
                  <a16:creationId xmlns:a16="http://schemas.microsoft.com/office/drawing/2014/main" id="{19BAA1A9-3D00-47DA-98A2-F15AB3DBDBA7}"/>
                </a:ext>
              </a:extLst>
            </p:cNvPr>
            <p:cNvSpPr/>
            <p:nvPr/>
          </p:nvSpPr>
          <p:spPr>
            <a:xfrm>
              <a:off x="2336965" y="2646659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Hvězda: pěticípá 11">
              <a:extLst>
                <a:ext uri="{FF2B5EF4-FFF2-40B4-BE49-F238E27FC236}">
                  <a16:creationId xmlns:a16="http://schemas.microsoft.com/office/drawing/2014/main" id="{3064291E-2E1B-468E-B777-4FCF10A9803D}"/>
                </a:ext>
              </a:extLst>
            </p:cNvPr>
            <p:cNvSpPr/>
            <p:nvPr/>
          </p:nvSpPr>
          <p:spPr>
            <a:xfrm>
              <a:off x="2176943" y="2822340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Hvězda: pěticípá 13">
              <a:extLst>
                <a:ext uri="{FF2B5EF4-FFF2-40B4-BE49-F238E27FC236}">
                  <a16:creationId xmlns:a16="http://schemas.microsoft.com/office/drawing/2014/main" id="{E5A317E9-E6D2-4313-B072-27F9E32424D7}"/>
                </a:ext>
              </a:extLst>
            </p:cNvPr>
            <p:cNvSpPr/>
            <p:nvPr/>
          </p:nvSpPr>
          <p:spPr>
            <a:xfrm>
              <a:off x="2382684" y="2992646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Hvězda: pěticípá 14">
              <a:extLst>
                <a:ext uri="{FF2B5EF4-FFF2-40B4-BE49-F238E27FC236}">
                  <a16:creationId xmlns:a16="http://schemas.microsoft.com/office/drawing/2014/main" id="{76E4E598-6083-4666-923A-C619DD402453}"/>
                </a:ext>
              </a:extLst>
            </p:cNvPr>
            <p:cNvSpPr/>
            <p:nvPr/>
          </p:nvSpPr>
          <p:spPr>
            <a:xfrm>
              <a:off x="2265170" y="3163222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Hvězda: pěticípá 15">
              <a:extLst>
                <a:ext uri="{FF2B5EF4-FFF2-40B4-BE49-F238E27FC236}">
                  <a16:creationId xmlns:a16="http://schemas.microsoft.com/office/drawing/2014/main" id="{0AB57632-C137-404E-88D1-F6E17562B860}"/>
                </a:ext>
              </a:extLst>
            </p:cNvPr>
            <p:cNvSpPr/>
            <p:nvPr/>
          </p:nvSpPr>
          <p:spPr>
            <a:xfrm>
              <a:off x="2686574" y="3063253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Hvězda: pěticípá 16">
              <a:extLst>
                <a:ext uri="{FF2B5EF4-FFF2-40B4-BE49-F238E27FC236}">
                  <a16:creationId xmlns:a16="http://schemas.microsoft.com/office/drawing/2014/main" id="{3D856941-925F-46E3-ACF5-57BCBD267C20}"/>
                </a:ext>
              </a:extLst>
            </p:cNvPr>
            <p:cNvSpPr/>
            <p:nvPr/>
          </p:nvSpPr>
          <p:spPr>
            <a:xfrm>
              <a:off x="2640855" y="3428873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Hvězda: pěticípá 17">
              <a:extLst>
                <a:ext uri="{FF2B5EF4-FFF2-40B4-BE49-F238E27FC236}">
                  <a16:creationId xmlns:a16="http://schemas.microsoft.com/office/drawing/2014/main" id="{15F6B3CE-9F89-4EC5-B750-5C0D1580B59C}"/>
                </a:ext>
              </a:extLst>
            </p:cNvPr>
            <p:cNvSpPr/>
            <p:nvPr/>
          </p:nvSpPr>
          <p:spPr>
            <a:xfrm>
              <a:off x="3061914" y="3488085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Hvězda: pěticípá 18">
              <a:extLst>
                <a:ext uri="{FF2B5EF4-FFF2-40B4-BE49-F238E27FC236}">
                  <a16:creationId xmlns:a16="http://schemas.microsoft.com/office/drawing/2014/main" id="{953DD161-54D2-458F-88B7-E33C426A4B94}"/>
                </a:ext>
              </a:extLst>
            </p:cNvPr>
            <p:cNvSpPr/>
            <p:nvPr/>
          </p:nvSpPr>
          <p:spPr>
            <a:xfrm>
              <a:off x="3428301" y="3580086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Hvězda: pěticípá 19">
              <a:extLst>
                <a:ext uri="{FF2B5EF4-FFF2-40B4-BE49-F238E27FC236}">
                  <a16:creationId xmlns:a16="http://schemas.microsoft.com/office/drawing/2014/main" id="{80F457E0-D422-424C-AFAD-EF85B113F14C}"/>
                </a:ext>
              </a:extLst>
            </p:cNvPr>
            <p:cNvSpPr/>
            <p:nvPr/>
          </p:nvSpPr>
          <p:spPr>
            <a:xfrm>
              <a:off x="3270308" y="4072317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Hvězda: pěticípá 20">
              <a:extLst>
                <a:ext uri="{FF2B5EF4-FFF2-40B4-BE49-F238E27FC236}">
                  <a16:creationId xmlns:a16="http://schemas.microsoft.com/office/drawing/2014/main" id="{C4932065-AAD8-4190-A3DB-F9ABF392B131}"/>
                </a:ext>
              </a:extLst>
            </p:cNvPr>
            <p:cNvSpPr/>
            <p:nvPr/>
          </p:nvSpPr>
          <p:spPr>
            <a:xfrm>
              <a:off x="3686541" y="4435093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Hvězda: pěticípá 21">
              <a:extLst>
                <a:ext uri="{FF2B5EF4-FFF2-40B4-BE49-F238E27FC236}">
                  <a16:creationId xmlns:a16="http://schemas.microsoft.com/office/drawing/2014/main" id="{FFA57246-C4E5-45AD-8F11-B08525B7B56F}"/>
                </a:ext>
              </a:extLst>
            </p:cNvPr>
            <p:cNvSpPr/>
            <p:nvPr/>
          </p:nvSpPr>
          <p:spPr>
            <a:xfrm>
              <a:off x="4017349" y="4219969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Hvězda: pěticípá 22">
              <a:extLst>
                <a:ext uri="{FF2B5EF4-FFF2-40B4-BE49-F238E27FC236}">
                  <a16:creationId xmlns:a16="http://schemas.microsoft.com/office/drawing/2014/main" id="{E9AA95F5-3043-4DD5-9618-308D21E7B3B5}"/>
                </a:ext>
              </a:extLst>
            </p:cNvPr>
            <p:cNvSpPr/>
            <p:nvPr/>
          </p:nvSpPr>
          <p:spPr>
            <a:xfrm>
              <a:off x="4063068" y="4574796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Hvězda: pěticípá 23">
              <a:extLst>
                <a:ext uri="{FF2B5EF4-FFF2-40B4-BE49-F238E27FC236}">
                  <a16:creationId xmlns:a16="http://schemas.microsoft.com/office/drawing/2014/main" id="{C4163A41-B991-4D6A-B43E-5C00640DF7D2}"/>
                </a:ext>
              </a:extLst>
            </p:cNvPr>
            <p:cNvSpPr/>
            <p:nvPr/>
          </p:nvSpPr>
          <p:spPr>
            <a:xfrm>
              <a:off x="4073344" y="4831569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Hvězda: pěticípá 24">
              <a:extLst>
                <a:ext uri="{FF2B5EF4-FFF2-40B4-BE49-F238E27FC236}">
                  <a16:creationId xmlns:a16="http://schemas.microsoft.com/office/drawing/2014/main" id="{CD937581-3035-4155-ABEB-AF07A5D6069D}"/>
                </a:ext>
              </a:extLst>
            </p:cNvPr>
            <p:cNvSpPr/>
            <p:nvPr/>
          </p:nvSpPr>
          <p:spPr>
            <a:xfrm>
              <a:off x="4509083" y="4826464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Hvězda: pěticípá 25">
              <a:extLst>
                <a:ext uri="{FF2B5EF4-FFF2-40B4-BE49-F238E27FC236}">
                  <a16:creationId xmlns:a16="http://schemas.microsoft.com/office/drawing/2014/main" id="{14C65C9A-7B1B-45FE-B212-7F4C11AABDD2}"/>
                </a:ext>
              </a:extLst>
            </p:cNvPr>
            <p:cNvSpPr/>
            <p:nvPr/>
          </p:nvSpPr>
          <p:spPr>
            <a:xfrm>
              <a:off x="4402822" y="5149442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Hvězda: pěticípá 26">
              <a:extLst>
                <a:ext uri="{FF2B5EF4-FFF2-40B4-BE49-F238E27FC236}">
                  <a16:creationId xmlns:a16="http://schemas.microsoft.com/office/drawing/2014/main" id="{A257931F-D53E-4AFA-A95C-34F1D97788F2}"/>
                </a:ext>
              </a:extLst>
            </p:cNvPr>
            <p:cNvSpPr/>
            <p:nvPr/>
          </p:nvSpPr>
          <p:spPr>
            <a:xfrm>
              <a:off x="4895954" y="5172301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Hvězda: pěticípá 27">
              <a:extLst>
                <a:ext uri="{FF2B5EF4-FFF2-40B4-BE49-F238E27FC236}">
                  <a16:creationId xmlns:a16="http://schemas.microsoft.com/office/drawing/2014/main" id="{67A53A21-8915-4BEB-8D63-FA1A7C179B92}"/>
                </a:ext>
              </a:extLst>
            </p:cNvPr>
            <p:cNvSpPr/>
            <p:nvPr/>
          </p:nvSpPr>
          <p:spPr>
            <a:xfrm>
              <a:off x="4951460" y="5464224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Hvězda: pěticípá 29">
              <a:extLst>
                <a:ext uri="{FF2B5EF4-FFF2-40B4-BE49-F238E27FC236}">
                  <a16:creationId xmlns:a16="http://schemas.microsoft.com/office/drawing/2014/main" id="{2D5BD88C-B454-41B8-B68F-14CAED86F401}"/>
                </a:ext>
              </a:extLst>
            </p:cNvPr>
            <p:cNvSpPr/>
            <p:nvPr/>
          </p:nvSpPr>
          <p:spPr>
            <a:xfrm>
              <a:off x="1981689" y="2852750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Hvězda: pěticípá 30">
              <a:extLst>
                <a:ext uri="{FF2B5EF4-FFF2-40B4-BE49-F238E27FC236}">
                  <a16:creationId xmlns:a16="http://schemas.microsoft.com/office/drawing/2014/main" id="{74EAB4CE-C80B-44C0-9349-60753C3FB4FA}"/>
                </a:ext>
              </a:extLst>
            </p:cNvPr>
            <p:cNvSpPr/>
            <p:nvPr/>
          </p:nvSpPr>
          <p:spPr>
            <a:xfrm>
              <a:off x="2426584" y="2816029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Hvězda: pěticípá 31">
              <a:extLst>
                <a:ext uri="{FF2B5EF4-FFF2-40B4-BE49-F238E27FC236}">
                  <a16:creationId xmlns:a16="http://schemas.microsoft.com/office/drawing/2014/main" id="{4009A463-94AC-449A-836B-AB26412C23D0}"/>
                </a:ext>
              </a:extLst>
            </p:cNvPr>
            <p:cNvSpPr/>
            <p:nvPr/>
          </p:nvSpPr>
          <p:spPr>
            <a:xfrm>
              <a:off x="3497090" y="4296072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Hvězda: pěticípá 32">
              <a:extLst>
                <a:ext uri="{FF2B5EF4-FFF2-40B4-BE49-F238E27FC236}">
                  <a16:creationId xmlns:a16="http://schemas.microsoft.com/office/drawing/2014/main" id="{ED87EC01-C8D5-4B52-90F8-FC1C5C73AE4A}"/>
                </a:ext>
              </a:extLst>
            </p:cNvPr>
            <p:cNvSpPr/>
            <p:nvPr/>
          </p:nvSpPr>
          <p:spPr>
            <a:xfrm>
              <a:off x="2467134" y="3227326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Hvězda: pěticípá 33">
              <a:extLst>
                <a:ext uri="{FF2B5EF4-FFF2-40B4-BE49-F238E27FC236}">
                  <a16:creationId xmlns:a16="http://schemas.microsoft.com/office/drawing/2014/main" id="{942E89DB-5007-4697-9421-8D5237B212F4}"/>
                </a:ext>
              </a:extLst>
            </p:cNvPr>
            <p:cNvSpPr/>
            <p:nvPr/>
          </p:nvSpPr>
          <p:spPr>
            <a:xfrm>
              <a:off x="2885324" y="3186291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Hvězda: pěticípá 34">
              <a:extLst>
                <a:ext uri="{FF2B5EF4-FFF2-40B4-BE49-F238E27FC236}">
                  <a16:creationId xmlns:a16="http://schemas.microsoft.com/office/drawing/2014/main" id="{0FCEDCAB-1A9B-4DB7-8F8E-1C1DFC799EF2}"/>
                </a:ext>
              </a:extLst>
            </p:cNvPr>
            <p:cNvSpPr/>
            <p:nvPr/>
          </p:nvSpPr>
          <p:spPr>
            <a:xfrm>
              <a:off x="2839605" y="3529762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Hvězda: pěticípá 35">
              <a:extLst>
                <a:ext uri="{FF2B5EF4-FFF2-40B4-BE49-F238E27FC236}">
                  <a16:creationId xmlns:a16="http://schemas.microsoft.com/office/drawing/2014/main" id="{88C37872-0340-4767-A5CB-5F3251298B79}"/>
                </a:ext>
              </a:extLst>
            </p:cNvPr>
            <p:cNvSpPr/>
            <p:nvPr/>
          </p:nvSpPr>
          <p:spPr>
            <a:xfrm>
              <a:off x="2933561" y="3608117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Hvězda: pěticípá 36">
              <a:extLst>
                <a:ext uri="{FF2B5EF4-FFF2-40B4-BE49-F238E27FC236}">
                  <a16:creationId xmlns:a16="http://schemas.microsoft.com/office/drawing/2014/main" id="{0AEEC7CF-DA4A-4C0C-AE5E-9DC643AC8688}"/>
                </a:ext>
              </a:extLst>
            </p:cNvPr>
            <p:cNvSpPr/>
            <p:nvPr/>
          </p:nvSpPr>
          <p:spPr>
            <a:xfrm>
              <a:off x="3061913" y="3832734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Hvězda: pěticípá 37">
              <a:extLst>
                <a:ext uri="{FF2B5EF4-FFF2-40B4-BE49-F238E27FC236}">
                  <a16:creationId xmlns:a16="http://schemas.microsoft.com/office/drawing/2014/main" id="{C28CA6CD-9807-4935-AADB-BEDA387A6B30}"/>
                </a:ext>
              </a:extLst>
            </p:cNvPr>
            <p:cNvSpPr/>
            <p:nvPr/>
          </p:nvSpPr>
          <p:spPr>
            <a:xfrm>
              <a:off x="3497089" y="3763037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Hvězda: pěticípá 38">
              <a:extLst>
                <a:ext uri="{FF2B5EF4-FFF2-40B4-BE49-F238E27FC236}">
                  <a16:creationId xmlns:a16="http://schemas.microsoft.com/office/drawing/2014/main" id="{36D716F3-9515-4CF6-9CFD-5DD2031499A6}"/>
                </a:ext>
              </a:extLst>
            </p:cNvPr>
            <p:cNvSpPr/>
            <p:nvPr/>
          </p:nvSpPr>
          <p:spPr>
            <a:xfrm>
              <a:off x="3453468" y="3965196"/>
              <a:ext cx="45719" cy="4571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799F457-FE6C-4FE8-B60C-16681BFCBADF}"/>
                </a:ext>
              </a:extLst>
            </p:cNvPr>
            <p:cNvCxnSpPr>
              <a:endCxn id="28" idx="4"/>
            </p:cNvCxnSpPr>
            <p:nvPr/>
          </p:nvCxnSpPr>
          <p:spPr>
            <a:xfrm>
              <a:off x="1669409" y="2273417"/>
              <a:ext cx="3327770" cy="32082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3A9D670C-1A75-4CD6-ABC5-A750A0B00E8D}"/>
                </a:ext>
              </a:extLst>
            </p:cNvPr>
            <p:cNvCxnSpPr>
              <a:endCxn id="19" idx="2"/>
            </p:cNvCxnSpPr>
            <p:nvPr/>
          </p:nvCxnSpPr>
          <p:spPr>
            <a:xfrm flipV="1">
              <a:off x="3061913" y="3625805"/>
              <a:ext cx="375120" cy="33939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A05BAD20-C8B8-4BE4-99A3-C7BF9BFADE7F}"/>
              </a:ext>
            </a:extLst>
          </p:cNvPr>
          <p:cNvSpPr txBox="1"/>
          <p:nvPr/>
        </p:nvSpPr>
        <p:spPr>
          <a:xfrm>
            <a:off x="7208983" y="471055"/>
            <a:ext cx="203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Sample (</a:t>
            </a:r>
            <a:r>
              <a:rPr lang="cs-CZ" dirty="0" err="1"/>
              <a:t>site</a:t>
            </a:r>
            <a:r>
              <a:rPr lang="cs-CZ" dirty="0"/>
              <a:t>) </a:t>
            </a:r>
            <a:r>
              <a:rPr lang="cs-CZ" dirty="0" err="1"/>
              <a:t>scores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099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3601D-FB19-4C5C-8E5C-7325ECFE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4B7CA17-274F-4622-B64E-C6560D608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952" y="-164592"/>
            <a:ext cx="1078991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86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DD9B2-91FA-4E3C-A215-00FF3614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6C7F91-F7BB-49F3-AFCE-CA64B80F0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0C7BA1B6-CAF4-4C5E-B32C-57396DEAF7E9}"/>
              </a:ext>
            </a:extLst>
          </p:cNvPr>
          <p:cNvCxnSpPr/>
          <p:nvPr/>
        </p:nvCxnSpPr>
        <p:spPr>
          <a:xfrm>
            <a:off x="2258291" y="5971309"/>
            <a:ext cx="41009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897B000C-148F-413F-8116-B1088EB2D45E}"/>
              </a:ext>
            </a:extLst>
          </p:cNvPr>
          <p:cNvSpPr txBox="1"/>
          <p:nvPr/>
        </p:nvSpPr>
        <p:spPr>
          <a:xfrm>
            <a:off x="3289407" y="6065251"/>
            <a:ext cx="203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Sample </a:t>
            </a:r>
            <a:r>
              <a:rPr lang="cs-CZ" dirty="0" err="1"/>
              <a:t>scores</a:t>
            </a:r>
            <a:r>
              <a:rPr lang="cs-CZ" dirty="0"/>
              <a:t> 1 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FAFF7E1E-F5BD-4216-8B3E-53D0CFD9F8BD}"/>
              </a:ext>
            </a:extLst>
          </p:cNvPr>
          <p:cNvCxnSpPr/>
          <p:nvPr/>
        </p:nvCxnSpPr>
        <p:spPr>
          <a:xfrm flipV="1">
            <a:off x="2258291" y="2701636"/>
            <a:ext cx="0" cy="3363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937963-F9DA-4462-86FD-50E788AD7AAA}"/>
              </a:ext>
            </a:extLst>
          </p:cNvPr>
          <p:cNvSpPr txBox="1"/>
          <p:nvPr/>
        </p:nvSpPr>
        <p:spPr>
          <a:xfrm>
            <a:off x="1369566" y="2311317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kopřiva</a:t>
            </a:r>
          </a:p>
        </p:txBody>
      </p:sp>
      <p:sp>
        <p:nvSpPr>
          <p:cNvPr id="13" name="Hvězda: pěticípá 12">
            <a:extLst>
              <a:ext uri="{FF2B5EF4-FFF2-40B4-BE49-F238E27FC236}">
                <a16:creationId xmlns:a16="http://schemas.microsoft.com/office/drawing/2014/main" id="{DB508AB5-9942-400A-BE91-E950A8664933}"/>
              </a:ext>
            </a:extLst>
          </p:cNvPr>
          <p:cNvSpPr/>
          <p:nvPr/>
        </p:nvSpPr>
        <p:spPr>
          <a:xfrm>
            <a:off x="2551874" y="3317958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Hvězda: pěticípá 13">
            <a:extLst>
              <a:ext uri="{FF2B5EF4-FFF2-40B4-BE49-F238E27FC236}">
                <a16:creationId xmlns:a16="http://schemas.microsoft.com/office/drawing/2014/main" id="{73C88AC0-063F-4207-A772-903554E0762F}"/>
              </a:ext>
            </a:extLst>
          </p:cNvPr>
          <p:cNvSpPr/>
          <p:nvPr/>
        </p:nvSpPr>
        <p:spPr>
          <a:xfrm>
            <a:off x="2551874" y="2833049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Hvězda: pěticípá 14">
            <a:extLst>
              <a:ext uri="{FF2B5EF4-FFF2-40B4-BE49-F238E27FC236}">
                <a16:creationId xmlns:a16="http://schemas.microsoft.com/office/drawing/2014/main" id="{4C16995E-3895-4E94-BA51-FFCD90DABED5}"/>
              </a:ext>
            </a:extLst>
          </p:cNvPr>
          <p:cNvSpPr/>
          <p:nvPr/>
        </p:nvSpPr>
        <p:spPr>
          <a:xfrm>
            <a:off x="5347854" y="5182762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Hvězda: pěticípá 15">
            <a:extLst>
              <a:ext uri="{FF2B5EF4-FFF2-40B4-BE49-F238E27FC236}">
                <a16:creationId xmlns:a16="http://schemas.microsoft.com/office/drawing/2014/main" id="{18C08FA3-E718-4BA8-B6B0-3F63C99A5974}"/>
              </a:ext>
            </a:extLst>
          </p:cNvPr>
          <p:cNvSpPr/>
          <p:nvPr/>
        </p:nvSpPr>
        <p:spPr>
          <a:xfrm>
            <a:off x="4548687" y="5174426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Hvězda: pěticípá 17">
            <a:extLst>
              <a:ext uri="{FF2B5EF4-FFF2-40B4-BE49-F238E27FC236}">
                <a16:creationId xmlns:a16="http://schemas.microsoft.com/office/drawing/2014/main" id="{A8BDC355-2896-4D56-9535-A5B806ECDAF7}"/>
              </a:ext>
            </a:extLst>
          </p:cNvPr>
          <p:cNvSpPr/>
          <p:nvPr/>
        </p:nvSpPr>
        <p:spPr>
          <a:xfrm>
            <a:off x="2501624" y="3040748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Hvězda: pěticípá 18">
            <a:extLst>
              <a:ext uri="{FF2B5EF4-FFF2-40B4-BE49-F238E27FC236}">
                <a16:creationId xmlns:a16="http://schemas.microsoft.com/office/drawing/2014/main" id="{2A6B768E-0DC9-4123-9E67-FA5BA2E4EA31}"/>
              </a:ext>
            </a:extLst>
          </p:cNvPr>
          <p:cNvSpPr/>
          <p:nvPr/>
        </p:nvSpPr>
        <p:spPr>
          <a:xfrm>
            <a:off x="2791796" y="3442649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Hvězda: pěticípá 19">
            <a:extLst>
              <a:ext uri="{FF2B5EF4-FFF2-40B4-BE49-F238E27FC236}">
                <a16:creationId xmlns:a16="http://schemas.microsoft.com/office/drawing/2014/main" id="{DA13675A-EAAF-4DEC-9A7D-F54A977D97F8}"/>
              </a:ext>
            </a:extLst>
          </p:cNvPr>
          <p:cNvSpPr/>
          <p:nvPr/>
        </p:nvSpPr>
        <p:spPr>
          <a:xfrm>
            <a:off x="3006876" y="3087861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Hvězda: pěticípá 20">
            <a:extLst>
              <a:ext uri="{FF2B5EF4-FFF2-40B4-BE49-F238E27FC236}">
                <a16:creationId xmlns:a16="http://schemas.microsoft.com/office/drawing/2014/main" id="{C72AF706-E364-4489-8B79-A54546670072}"/>
              </a:ext>
            </a:extLst>
          </p:cNvPr>
          <p:cNvSpPr/>
          <p:nvPr/>
        </p:nvSpPr>
        <p:spPr>
          <a:xfrm>
            <a:off x="3248996" y="3372518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Hvězda: pěticípá 21">
            <a:extLst>
              <a:ext uri="{FF2B5EF4-FFF2-40B4-BE49-F238E27FC236}">
                <a16:creationId xmlns:a16="http://schemas.microsoft.com/office/drawing/2014/main" id="{65A02D25-246A-4D87-A6C4-30A3FA789852}"/>
              </a:ext>
            </a:extLst>
          </p:cNvPr>
          <p:cNvSpPr/>
          <p:nvPr/>
        </p:nvSpPr>
        <p:spPr>
          <a:xfrm>
            <a:off x="3329927" y="3673665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Hvězda: pěticípá 22">
            <a:extLst>
              <a:ext uri="{FF2B5EF4-FFF2-40B4-BE49-F238E27FC236}">
                <a16:creationId xmlns:a16="http://schemas.microsoft.com/office/drawing/2014/main" id="{77CB2B16-67D7-4438-9DD8-17ADF0EDFC2E}"/>
              </a:ext>
            </a:extLst>
          </p:cNvPr>
          <p:cNvSpPr/>
          <p:nvPr/>
        </p:nvSpPr>
        <p:spPr>
          <a:xfrm>
            <a:off x="3466274" y="3747449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Hvězda: pěticípá 23">
            <a:extLst>
              <a:ext uri="{FF2B5EF4-FFF2-40B4-BE49-F238E27FC236}">
                <a16:creationId xmlns:a16="http://schemas.microsoft.com/office/drawing/2014/main" id="{C7723146-29D6-456E-8BC8-32F2286CE298}"/>
              </a:ext>
            </a:extLst>
          </p:cNvPr>
          <p:cNvSpPr/>
          <p:nvPr/>
        </p:nvSpPr>
        <p:spPr>
          <a:xfrm>
            <a:off x="3634287" y="4151367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Hvězda: pěticípá 24">
            <a:extLst>
              <a:ext uri="{FF2B5EF4-FFF2-40B4-BE49-F238E27FC236}">
                <a16:creationId xmlns:a16="http://schemas.microsoft.com/office/drawing/2014/main" id="{909DD848-0178-42D9-90A0-16FAFC695C87}"/>
              </a:ext>
            </a:extLst>
          </p:cNvPr>
          <p:cNvSpPr/>
          <p:nvPr/>
        </p:nvSpPr>
        <p:spPr>
          <a:xfrm>
            <a:off x="4159880" y="3994209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Hvězda: pěticípá 25">
            <a:extLst>
              <a:ext uri="{FF2B5EF4-FFF2-40B4-BE49-F238E27FC236}">
                <a16:creationId xmlns:a16="http://schemas.microsoft.com/office/drawing/2014/main" id="{06AB2BFA-9A2D-4990-A17F-B2E6D5576F5A}"/>
              </a:ext>
            </a:extLst>
          </p:cNvPr>
          <p:cNvSpPr/>
          <p:nvPr/>
        </p:nvSpPr>
        <p:spPr>
          <a:xfrm>
            <a:off x="3923474" y="4204649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Hvězda: pěticípá 26">
            <a:extLst>
              <a:ext uri="{FF2B5EF4-FFF2-40B4-BE49-F238E27FC236}">
                <a16:creationId xmlns:a16="http://schemas.microsoft.com/office/drawing/2014/main" id="{062737DE-85C2-4F5B-A013-8B43E10A4736}"/>
              </a:ext>
            </a:extLst>
          </p:cNvPr>
          <p:cNvSpPr/>
          <p:nvPr/>
        </p:nvSpPr>
        <p:spPr>
          <a:xfrm>
            <a:off x="3839467" y="4484548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Hvězda: pěticípá 27">
            <a:extLst>
              <a:ext uri="{FF2B5EF4-FFF2-40B4-BE49-F238E27FC236}">
                <a16:creationId xmlns:a16="http://schemas.microsoft.com/office/drawing/2014/main" id="{540E3805-B6AA-4CA4-9014-40257796EC43}"/>
              </a:ext>
            </a:extLst>
          </p:cNvPr>
          <p:cNvSpPr/>
          <p:nvPr/>
        </p:nvSpPr>
        <p:spPr>
          <a:xfrm>
            <a:off x="4091487" y="4671118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Hvězda: pěticípá 28">
            <a:extLst>
              <a:ext uri="{FF2B5EF4-FFF2-40B4-BE49-F238E27FC236}">
                <a16:creationId xmlns:a16="http://schemas.microsoft.com/office/drawing/2014/main" id="{F67CF9D3-6452-43EF-9C0D-355F00606B9B}"/>
              </a:ext>
            </a:extLst>
          </p:cNvPr>
          <p:cNvSpPr/>
          <p:nvPr/>
        </p:nvSpPr>
        <p:spPr>
          <a:xfrm>
            <a:off x="4380674" y="4661849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Hvězda: pěticípá 29">
            <a:extLst>
              <a:ext uri="{FF2B5EF4-FFF2-40B4-BE49-F238E27FC236}">
                <a16:creationId xmlns:a16="http://schemas.microsoft.com/office/drawing/2014/main" id="{CD726084-BAFC-48A3-92FB-8B505E44B02F}"/>
              </a:ext>
            </a:extLst>
          </p:cNvPr>
          <p:cNvSpPr/>
          <p:nvPr/>
        </p:nvSpPr>
        <p:spPr>
          <a:xfrm>
            <a:off x="4327892" y="4960361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Hvězda: pěticípá 30">
            <a:extLst>
              <a:ext uri="{FF2B5EF4-FFF2-40B4-BE49-F238E27FC236}">
                <a16:creationId xmlns:a16="http://schemas.microsoft.com/office/drawing/2014/main" id="{CD0FAD5C-E2C1-4887-BE45-D360EDC84B28}"/>
              </a:ext>
            </a:extLst>
          </p:cNvPr>
          <p:cNvSpPr/>
          <p:nvPr/>
        </p:nvSpPr>
        <p:spPr>
          <a:xfrm>
            <a:off x="4716700" y="4800764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Hvězda: pěticípá 31">
            <a:extLst>
              <a:ext uri="{FF2B5EF4-FFF2-40B4-BE49-F238E27FC236}">
                <a16:creationId xmlns:a16="http://schemas.microsoft.com/office/drawing/2014/main" id="{D9A87DC4-4B8A-44D0-A214-D31A43F79589}"/>
              </a:ext>
            </a:extLst>
          </p:cNvPr>
          <p:cNvSpPr/>
          <p:nvPr/>
        </p:nvSpPr>
        <p:spPr>
          <a:xfrm>
            <a:off x="4837874" y="5119049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Hvězda: pěticípá 32">
            <a:extLst>
              <a:ext uri="{FF2B5EF4-FFF2-40B4-BE49-F238E27FC236}">
                <a16:creationId xmlns:a16="http://schemas.microsoft.com/office/drawing/2014/main" id="{82863F7B-38FA-4719-BF07-33759B703C6B}"/>
              </a:ext>
            </a:extLst>
          </p:cNvPr>
          <p:cNvSpPr/>
          <p:nvPr/>
        </p:nvSpPr>
        <p:spPr>
          <a:xfrm>
            <a:off x="4924518" y="5439959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Hvězda: pěticípá 33">
            <a:extLst>
              <a:ext uri="{FF2B5EF4-FFF2-40B4-BE49-F238E27FC236}">
                <a16:creationId xmlns:a16="http://schemas.microsoft.com/office/drawing/2014/main" id="{40351115-C01F-4373-93FA-1DBEEB30ECBB}"/>
              </a:ext>
            </a:extLst>
          </p:cNvPr>
          <p:cNvSpPr/>
          <p:nvPr/>
        </p:nvSpPr>
        <p:spPr>
          <a:xfrm>
            <a:off x="5142674" y="5423849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Hvězda: pěticípá 34">
            <a:extLst>
              <a:ext uri="{FF2B5EF4-FFF2-40B4-BE49-F238E27FC236}">
                <a16:creationId xmlns:a16="http://schemas.microsoft.com/office/drawing/2014/main" id="{3DC190D0-AEDB-4150-9A4D-DCF6F175E182}"/>
              </a:ext>
            </a:extLst>
          </p:cNvPr>
          <p:cNvSpPr/>
          <p:nvPr/>
        </p:nvSpPr>
        <p:spPr>
          <a:xfrm>
            <a:off x="5212825" y="5702411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Hvězda: pěticípá 35">
            <a:extLst>
              <a:ext uri="{FF2B5EF4-FFF2-40B4-BE49-F238E27FC236}">
                <a16:creationId xmlns:a16="http://schemas.microsoft.com/office/drawing/2014/main" id="{C0A230E7-389F-4440-B087-EF9F09925961}"/>
              </a:ext>
            </a:extLst>
          </p:cNvPr>
          <p:cNvSpPr/>
          <p:nvPr/>
        </p:nvSpPr>
        <p:spPr>
          <a:xfrm>
            <a:off x="5447474" y="5728649"/>
            <a:ext cx="168013" cy="105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79A2004B-2AF8-4999-94E3-F07918F63A96}"/>
              </a:ext>
            </a:extLst>
          </p:cNvPr>
          <p:cNvSpPr txBox="1"/>
          <p:nvPr/>
        </p:nvSpPr>
        <p:spPr>
          <a:xfrm>
            <a:off x="6636327" y="2311317"/>
            <a:ext cx="268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Korelace proměnné s danou osou </a:t>
            </a:r>
          </a:p>
        </p:txBody>
      </p:sp>
    </p:spTree>
    <p:extLst>
      <p:ext uri="{BB962C8B-B14F-4D97-AF65-F5344CB8AC3E}">
        <p14:creationId xmlns:p14="http://schemas.microsoft.com/office/powerpoint/2010/main" val="77161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3601D-FB19-4C5C-8E5C-7325ECFE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4B7CA17-274F-4622-B64E-C6560D608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952" y="-164592"/>
            <a:ext cx="10789919" cy="7086600"/>
          </a:xfrm>
          <a:prstGeom prst="rect">
            <a:avLst/>
          </a:prstGeo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0142D5DD-C019-4458-A5C1-6C119406EF6C}"/>
              </a:ext>
            </a:extLst>
          </p:cNvPr>
          <p:cNvCxnSpPr>
            <a:cxnSpLocks/>
          </p:cNvCxnSpPr>
          <p:nvPr/>
        </p:nvCxnSpPr>
        <p:spPr>
          <a:xfrm flipV="1">
            <a:off x="5818910" y="3269673"/>
            <a:ext cx="4156363" cy="2718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C964D6EB-01E3-4DD5-B349-B2764113FFD3}"/>
              </a:ext>
            </a:extLst>
          </p:cNvPr>
          <p:cNvSpPr txBox="1"/>
          <p:nvPr/>
        </p:nvSpPr>
        <p:spPr>
          <a:xfrm>
            <a:off x="1953491" y="3541499"/>
            <a:ext cx="386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DA9C661-7449-4E2F-BDA3-63E3B083719B}"/>
              </a:ext>
            </a:extLst>
          </p:cNvPr>
          <p:cNvCxnSpPr/>
          <p:nvPr/>
        </p:nvCxnSpPr>
        <p:spPr>
          <a:xfrm flipH="1">
            <a:off x="2216727" y="3541499"/>
            <a:ext cx="3602183" cy="2407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7BEEF9A-6D8C-4CEC-A04C-95B70ECD273F}"/>
              </a:ext>
            </a:extLst>
          </p:cNvPr>
          <p:cNvSpPr txBox="1"/>
          <p:nvPr/>
        </p:nvSpPr>
        <p:spPr>
          <a:xfrm>
            <a:off x="1286566" y="3869451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kopřiva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0C0FC4A-668B-4A09-A55B-36079C007BDD}"/>
              </a:ext>
            </a:extLst>
          </p:cNvPr>
          <p:cNvSpPr txBox="1"/>
          <p:nvPr/>
        </p:nvSpPr>
        <p:spPr>
          <a:xfrm>
            <a:off x="9497355" y="2715675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en-US" dirty="0" err="1"/>
              <a:t>ampeli</a:t>
            </a:r>
            <a:r>
              <a:rPr lang="cs-CZ" dirty="0" err="1"/>
              <a:t>ška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94E0CC6-971D-4871-9B2C-92D61A30E5CF}"/>
              </a:ext>
            </a:extLst>
          </p:cNvPr>
          <p:cNvSpPr txBox="1"/>
          <p:nvPr/>
        </p:nvSpPr>
        <p:spPr>
          <a:xfrm>
            <a:off x="9497356" y="365125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/>
              <a:t>Biplot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8778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2D217-D40F-41B3-BFB8-8A1F23D5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E1671A-39A6-4B48-B40F-6555A7076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Dětský porcelán, český, Thun, krteček, konvice čajová">
            <a:extLst>
              <a:ext uri="{FF2B5EF4-FFF2-40B4-BE49-F238E27FC236}">
                <a16:creationId xmlns:a16="http://schemas.microsoft.com/office/drawing/2014/main" id="{FAB8951D-03A9-454F-BEC9-CF40E625D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71" y="243944"/>
            <a:ext cx="3599576" cy="271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2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6B535-2A42-46A1-962E-8950AB9E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E9FAA3-C43F-480B-A99D-723079C10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8792784E-1D00-4372-9E43-BDA99512AF13}"/>
              </a:ext>
            </a:extLst>
          </p:cNvPr>
          <p:cNvGrpSpPr/>
          <p:nvPr/>
        </p:nvGrpSpPr>
        <p:grpSpPr>
          <a:xfrm>
            <a:off x="380709" y="0"/>
            <a:ext cx="5251450" cy="6858000"/>
            <a:chOff x="3636527" y="-195693"/>
            <a:chExt cx="5251450" cy="6858000"/>
          </a:xfrm>
        </p:grpSpPr>
        <p:pic>
          <p:nvPicPr>
            <p:cNvPr id="2050" name="Picture 2" descr="Three dimensional graph of the observational data of a sample of 58... |  Download Scientific Diagram">
              <a:extLst>
                <a:ext uri="{FF2B5EF4-FFF2-40B4-BE49-F238E27FC236}">
                  <a16:creationId xmlns:a16="http://schemas.microsoft.com/office/drawing/2014/main" id="{CAF52207-3DBD-4333-8292-9B1934D97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527" y="-195693"/>
              <a:ext cx="525145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8E18A49A-079D-421F-8875-BBA21CE81FCD}"/>
                </a:ext>
              </a:extLst>
            </p:cNvPr>
            <p:cNvSpPr txBox="1"/>
            <p:nvPr/>
          </p:nvSpPr>
          <p:spPr>
            <a:xfrm rot="1717034">
              <a:off x="4274518" y="5103868"/>
              <a:ext cx="13161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pampeliška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C3E4BC1-C11A-43FC-A39F-39A39B2EB635}"/>
                </a:ext>
              </a:extLst>
            </p:cNvPr>
            <p:cNvSpPr txBox="1"/>
            <p:nvPr/>
          </p:nvSpPr>
          <p:spPr>
            <a:xfrm rot="20864883">
              <a:off x="6706255" y="5030536"/>
              <a:ext cx="13161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kopřiva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5C4F56A-BC0D-4FD1-8DD0-B16BCA9BF296}"/>
                </a:ext>
              </a:extLst>
            </p:cNvPr>
            <p:cNvSpPr txBox="1"/>
            <p:nvPr/>
          </p:nvSpPr>
          <p:spPr>
            <a:xfrm rot="16200000">
              <a:off x="8272523" y="3458647"/>
              <a:ext cx="8615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rákos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850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6B535-2A42-46A1-962E-8950AB9E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E9FAA3-C43F-480B-A99D-723079C10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8792784E-1D00-4372-9E43-BDA99512AF13}"/>
              </a:ext>
            </a:extLst>
          </p:cNvPr>
          <p:cNvGrpSpPr/>
          <p:nvPr/>
        </p:nvGrpSpPr>
        <p:grpSpPr>
          <a:xfrm>
            <a:off x="380709" y="0"/>
            <a:ext cx="5251450" cy="6858000"/>
            <a:chOff x="3636527" y="-195693"/>
            <a:chExt cx="5251450" cy="6858000"/>
          </a:xfrm>
        </p:grpSpPr>
        <p:pic>
          <p:nvPicPr>
            <p:cNvPr id="2050" name="Picture 2" descr="Three dimensional graph of the observational data of a sample of 58... |  Download Scientific Diagram">
              <a:extLst>
                <a:ext uri="{FF2B5EF4-FFF2-40B4-BE49-F238E27FC236}">
                  <a16:creationId xmlns:a16="http://schemas.microsoft.com/office/drawing/2014/main" id="{CAF52207-3DBD-4333-8292-9B1934D97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527" y="-195693"/>
              <a:ext cx="525145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8E18A49A-079D-421F-8875-BBA21CE81FCD}"/>
                </a:ext>
              </a:extLst>
            </p:cNvPr>
            <p:cNvSpPr txBox="1"/>
            <p:nvPr/>
          </p:nvSpPr>
          <p:spPr>
            <a:xfrm rot="1717034">
              <a:off x="4274518" y="5103868"/>
              <a:ext cx="13161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pampeliška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C3E4BC1-C11A-43FC-A39F-39A39B2EB635}"/>
                </a:ext>
              </a:extLst>
            </p:cNvPr>
            <p:cNvSpPr txBox="1"/>
            <p:nvPr/>
          </p:nvSpPr>
          <p:spPr>
            <a:xfrm rot="20864883">
              <a:off x="6706255" y="5030536"/>
              <a:ext cx="13161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kopřiva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5C4F56A-BC0D-4FD1-8DD0-B16BCA9BF296}"/>
                </a:ext>
              </a:extLst>
            </p:cNvPr>
            <p:cNvSpPr txBox="1"/>
            <p:nvPr/>
          </p:nvSpPr>
          <p:spPr>
            <a:xfrm rot="16200000">
              <a:off x="8272523" y="3458647"/>
              <a:ext cx="8615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rákos</a:t>
              </a:r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3C9E4E6C-449D-4181-B61F-AA1539D3711E}"/>
              </a:ext>
            </a:extLst>
          </p:cNvPr>
          <p:cNvSpPr txBox="1"/>
          <p:nvPr/>
        </p:nvSpPr>
        <p:spPr>
          <a:xfrm>
            <a:off x="6200054" y="646212"/>
            <a:ext cx="4585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1.osa                        </a:t>
            </a:r>
            <a:r>
              <a:rPr lang="cs-CZ" dirty="0">
                <a:solidFill>
                  <a:schemeClr val="accent6"/>
                </a:solidFill>
              </a:rPr>
              <a:t> 2.osa                        3.osa  </a:t>
            </a:r>
          </a:p>
          <a:p>
            <a:r>
              <a:rPr lang="cs-CZ" dirty="0"/>
              <a:t>0.95                             0.05</a:t>
            </a:r>
          </a:p>
          <a:p>
            <a:r>
              <a:rPr lang="cs-CZ" dirty="0"/>
              <a:t>0.55                             0.45   </a:t>
            </a:r>
          </a:p>
          <a:p>
            <a:r>
              <a:rPr lang="cs-CZ" dirty="0"/>
              <a:t>0.45                            0.35                          0</a:t>
            </a:r>
            <a:r>
              <a:rPr lang="en-US" dirty="0"/>
              <a:t>.20</a:t>
            </a:r>
          </a:p>
          <a:p>
            <a:r>
              <a:rPr lang="cs-CZ" dirty="0"/>
              <a:t>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888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26E3E9-3B83-41C3-93C2-841E9D166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3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4</a:t>
            </a:r>
            <a:r>
              <a:rPr lang="en-US" dirty="0"/>
              <a:t>00 d</a:t>
            </a:r>
            <a:r>
              <a:rPr lang="cs-CZ" dirty="0" err="1"/>
              <a:t>ruhů</a:t>
            </a:r>
            <a:r>
              <a:rPr lang="cs-CZ" dirty="0"/>
              <a:t> – 400 ordinačních os</a:t>
            </a:r>
          </a:p>
          <a:p>
            <a:pPr marL="0" indent="0">
              <a:buNone/>
            </a:pPr>
            <a:r>
              <a:rPr lang="cs-CZ" dirty="0"/>
              <a:t>Kolik ? Je hodně?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6AE500E-AAF0-4D83-9D43-55415526C61F}"/>
              </a:ext>
            </a:extLst>
          </p:cNvPr>
          <p:cNvSpPr txBox="1"/>
          <p:nvPr/>
        </p:nvSpPr>
        <p:spPr>
          <a:xfrm>
            <a:off x="838201" y="345315"/>
            <a:ext cx="1051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Počet ordinačních os = počet závislých proměnných (či vzorků</a:t>
            </a:r>
            <a:r>
              <a:rPr lang="en-US" sz="3600" dirty="0"/>
              <a:t>-1</a:t>
            </a:r>
            <a:r>
              <a:rPr lang="cs-CZ" sz="3600" dirty="0"/>
              <a:t> pokud méně)</a:t>
            </a:r>
          </a:p>
        </p:txBody>
      </p:sp>
    </p:spTree>
    <p:extLst>
      <p:ext uri="{BB962C8B-B14F-4D97-AF65-F5344CB8AC3E}">
        <p14:creationId xmlns:p14="http://schemas.microsoft.com/office/powerpoint/2010/main" val="2461102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DB5CA-8F53-4EEE-91DB-83E09763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FA2F2E-96F3-4DF8-AF36-73C65C7EB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BC7E4B-B2A2-409F-8360-643C8B62A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659" y="0"/>
            <a:ext cx="8390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29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18FA7-6753-43F5-91BC-221C52BA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6E3D24-4F8C-420A-95CA-DD9FDF7FE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5D77108-F178-42F6-9490-D6CF7B42C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328" y="-17096"/>
            <a:ext cx="8043345" cy="68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84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7C58B-2F83-4E26-BACA-1B456A3E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Standardisace</a:t>
            </a:r>
            <a:r>
              <a:rPr lang="cs-CZ" dirty="0"/>
              <a:t> po stanovištích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15470C-2233-4D5D-AAE5-DA7AE03C7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7170" name="Picture 2" descr="ELATERIDARIUM">
            <a:extLst>
              <a:ext uri="{FF2B5EF4-FFF2-40B4-BE49-F238E27FC236}">
                <a16:creationId xmlns:a16="http://schemas.microsoft.com/office/drawing/2014/main" id="{4F5E53C9-A856-4498-A9B6-947FF3347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5" y="1825625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BA9EBF8-B379-47B3-82DF-B4366B947FE5}"/>
              </a:ext>
            </a:extLst>
          </p:cNvPr>
          <p:cNvSpPr txBox="1"/>
          <p:nvPr/>
        </p:nvSpPr>
        <p:spPr>
          <a:xfrm>
            <a:off x="794903" y="2154381"/>
            <a:ext cx="368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Vliv pískových náplavů na vegetaci </a:t>
            </a:r>
          </a:p>
        </p:txBody>
      </p:sp>
    </p:spTree>
    <p:extLst>
      <p:ext uri="{BB962C8B-B14F-4D97-AF65-F5344CB8AC3E}">
        <p14:creationId xmlns:p14="http://schemas.microsoft.com/office/powerpoint/2010/main" val="1541558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7C58B-2F83-4E26-BACA-1B456A3E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Standardisace</a:t>
            </a:r>
            <a:r>
              <a:rPr lang="cs-CZ" dirty="0"/>
              <a:t> po stanovištích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15470C-2233-4D5D-AAE5-DA7AE03C7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90118F7-2CFA-48DE-8E33-70CB24F05DB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4"/>
          <a:ext cx="4759035" cy="219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345">
                  <a:extLst>
                    <a:ext uri="{9D8B030D-6E8A-4147-A177-3AD203B41FA5}">
                      <a16:colId xmlns:a16="http://schemas.microsoft.com/office/drawing/2014/main" val="4076863386"/>
                    </a:ext>
                  </a:extLst>
                </a:gridCol>
                <a:gridCol w="1734164">
                  <a:extLst>
                    <a:ext uri="{9D8B030D-6E8A-4147-A177-3AD203B41FA5}">
                      <a16:colId xmlns:a16="http://schemas.microsoft.com/office/drawing/2014/main" val="3153734556"/>
                    </a:ext>
                  </a:extLst>
                </a:gridCol>
                <a:gridCol w="1438526">
                  <a:extLst>
                    <a:ext uri="{9D8B030D-6E8A-4147-A177-3AD203B41FA5}">
                      <a16:colId xmlns:a16="http://schemas.microsoft.com/office/drawing/2014/main" val="4212078012"/>
                    </a:ext>
                  </a:extLst>
                </a:gridCol>
              </a:tblGrid>
              <a:tr h="730731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pampeliška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kopřiva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58359"/>
                  </a:ext>
                </a:extLst>
              </a:tr>
              <a:tr h="73073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Louka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768103"/>
                  </a:ext>
                </a:extLst>
              </a:tr>
              <a:tr h="73073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Písek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628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205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3601D-FB19-4C5C-8E5C-7325ECFE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4B7CA17-274F-4622-B64E-C6560D608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952" y="-164592"/>
            <a:ext cx="10789919" cy="7086600"/>
          </a:xfrm>
          <a:prstGeom prst="rect">
            <a:avLst/>
          </a:prstGeo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0142D5DD-C019-4458-A5C1-6C119406EF6C}"/>
              </a:ext>
            </a:extLst>
          </p:cNvPr>
          <p:cNvCxnSpPr>
            <a:cxnSpLocks/>
          </p:cNvCxnSpPr>
          <p:nvPr/>
        </p:nvCxnSpPr>
        <p:spPr>
          <a:xfrm flipV="1">
            <a:off x="5818910" y="3269673"/>
            <a:ext cx="4156363" cy="2718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C964D6EB-01E3-4DD5-B349-B2764113FFD3}"/>
              </a:ext>
            </a:extLst>
          </p:cNvPr>
          <p:cNvSpPr txBox="1"/>
          <p:nvPr/>
        </p:nvSpPr>
        <p:spPr>
          <a:xfrm>
            <a:off x="1953491" y="3541499"/>
            <a:ext cx="386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DA9C661-7449-4E2F-BDA3-63E3B083719B}"/>
              </a:ext>
            </a:extLst>
          </p:cNvPr>
          <p:cNvCxnSpPr>
            <a:cxnSpLocks/>
          </p:cNvCxnSpPr>
          <p:nvPr/>
        </p:nvCxnSpPr>
        <p:spPr>
          <a:xfrm>
            <a:off x="5818911" y="3541499"/>
            <a:ext cx="4156362" cy="369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7BEEF9A-6D8C-4CEC-A04C-95B70ECD273F}"/>
              </a:ext>
            </a:extLst>
          </p:cNvPr>
          <p:cNvSpPr txBox="1"/>
          <p:nvPr/>
        </p:nvSpPr>
        <p:spPr>
          <a:xfrm>
            <a:off x="10057634" y="3937016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kopřiva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0C0FC4A-668B-4A09-A55B-36079C007BDD}"/>
              </a:ext>
            </a:extLst>
          </p:cNvPr>
          <p:cNvSpPr txBox="1"/>
          <p:nvPr/>
        </p:nvSpPr>
        <p:spPr>
          <a:xfrm>
            <a:off x="9497355" y="2715675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en-US" dirty="0" err="1"/>
              <a:t>ampeli</a:t>
            </a:r>
            <a:r>
              <a:rPr lang="cs-CZ" dirty="0" err="1"/>
              <a:t>ška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94E0CC6-971D-4871-9B2C-92D61A30E5CF}"/>
              </a:ext>
            </a:extLst>
          </p:cNvPr>
          <p:cNvSpPr txBox="1"/>
          <p:nvPr/>
        </p:nvSpPr>
        <p:spPr>
          <a:xfrm>
            <a:off x="9497356" y="365125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/>
              <a:t>Biplot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88709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7C58B-2F83-4E26-BACA-1B456A3E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Standardisace</a:t>
            </a:r>
            <a:r>
              <a:rPr lang="cs-CZ" dirty="0"/>
              <a:t> po stanovištích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15470C-2233-4D5D-AAE5-DA7AE03C7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90118F7-2CFA-48DE-8E33-70CB24F05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589845"/>
              </p:ext>
            </p:extLst>
          </p:nvPr>
        </p:nvGraphicFramePr>
        <p:xfrm>
          <a:off x="838200" y="1825624"/>
          <a:ext cx="4759035" cy="219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345">
                  <a:extLst>
                    <a:ext uri="{9D8B030D-6E8A-4147-A177-3AD203B41FA5}">
                      <a16:colId xmlns:a16="http://schemas.microsoft.com/office/drawing/2014/main" val="4076863386"/>
                    </a:ext>
                  </a:extLst>
                </a:gridCol>
                <a:gridCol w="1734164">
                  <a:extLst>
                    <a:ext uri="{9D8B030D-6E8A-4147-A177-3AD203B41FA5}">
                      <a16:colId xmlns:a16="http://schemas.microsoft.com/office/drawing/2014/main" val="3153734556"/>
                    </a:ext>
                  </a:extLst>
                </a:gridCol>
                <a:gridCol w="1438526">
                  <a:extLst>
                    <a:ext uri="{9D8B030D-6E8A-4147-A177-3AD203B41FA5}">
                      <a16:colId xmlns:a16="http://schemas.microsoft.com/office/drawing/2014/main" val="4212078012"/>
                    </a:ext>
                  </a:extLst>
                </a:gridCol>
              </a:tblGrid>
              <a:tr h="730731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pampeliška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kopřiva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58359"/>
                  </a:ext>
                </a:extLst>
              </a:tr>
              <a:tr h="73073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Louka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768103"/>
                  </a:ext>
                </a:extLst>
              </a:tr>
              <a:tr h="73073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Písek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62823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79C9A3B-2231-4022-BE90-C62C859BE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68506"/>
              </p:ext>
            </p:extLst>
          </p:nvPr>
        </p:nvGraphicFramePr>
        <p:xfrm>
          <a:off x="6096000" y="1825624"/>
          <a:ext cx="4759035" cy="219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345">
                  <a:extLst>
                    <a:ext uri="{9D8B030D-6E8A-4147-A177-3AD203B41FA5}">
                      <a16:colId xmlns:a16="http://schemas.microsoft.com/office/drawing/2014/main" val="4076863386"/>
                    </a:ext>
                  </a:extLst>
                </a:gridCol>
                <a:gridCol w="1734164">
                  <a:extLst>
                    <a:ext uri="{9D8B030D-6E8A-4147-A177-3AD203B41FA5}">
                      <a16:colId xmlns:a16="http://schemas.microsoft.com/office/drawing/2014/main" val="3153734556"/>
                    </a:ext>
                  </a:extLst>
                </a:gridCol>
                <a:gridCol w="1438526">
                  <a:extLst>
                    <a:ext uri="{9D8B030D-6E8A-4147-A177-3AD203B41FA5}">
                      <a16:colId xmlns:a16="http://schemas.microsoft.com/office/drawing/2014/main" val="4212078012"/>
                    </a:ext>
                  </a:extLst>
                </a:gridCol>
              </a:tblGrid>
              <a:tr h="730731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pampeliška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kopřiva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58359"/>
                  </a:ext>
                </a:extLst>
              </a:tr>
              <a:tr h="73073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Louka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768103"/>
                  </a:ext>
                </a:extLst>
              </a:tr>
              <a:tr h="73073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Písek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628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097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3601D-FB19-4C5C-8E5C-7325ECFE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4B7CA17-274F-4622-B64E-C6560D608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952" y="-164592"/>
            <a:ext cx="10789919" cy="7086600"/>
          </a:xfrm>
          <a:prstGeom prst="rect">
            <a:avLst/>
          </a:prstGeo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0142D5DD-C019-4458-A5C1-6C119406EF6C}"/>
              </a:ext>
            </a:extLst>
          </p:cNvPr>
          <p:cNvCxnSpPr>
            <a:cxnSpLocks/>
          </p:cNvCxnSpPr>
          <p:nvPr/>
        </p:nvCxnSpPr>
        <p:spPr>
          <a:xfrm flipH="1" flipV="1">
            <a:off x="2050473" y="3316501"/>
            <a:ext cx="3768437" cy="2249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C964D6EB-01E3-4DD5-B349-B2764113FFD3}"/>
              </a:ext>
            </a:extLst>
          </p:cNvPr>
          <p:cNvSpPr txBox="1"/>
          <p:nvPr/>
        </p:nvSpPr>
        <p:spPr>
          <a:xfrm>
            <a:off x="1953491" y="3541499"/>
            <a:ext cx="386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DA9C661-7449-4E2F-BDA3-63E3B083719B}"/>
              </a:ext>
            </a:extLst>
          </p:cNvPr>
          <p:cNvCxnSpPr>
            <a:cxnSpLocks/>
          </p:cNvCxnSpPr>
          <p:nvPr/>
        </p:nvCxnSpPr>
        <p:spPr>
          <a:xfrm>
            <a:off x="5818911" y="3541499"/>
            <a:ext cx="4156362" cy="369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7BEEF9A-6D8C-4CEC-A04C-95B70ECD273F}"/>
              </a:ext>
            </a:extLst>
          </p:cNvPr>
          <p:cNvSpPr txBox="1"/>
          <p:nvPr/>
        </p:nvSpPr>
        <p:spPr>
          <a:xfrm>
            <a:off x="10057634" y="3937016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kopřiva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0C0FC4A-668B-4A09-A55B-36079C007BDD}"/>
              </a:ext>
            </a:extLst>
          </p:cNvPr>
          <p:cNvSpPr txBox="1"/>
          <p:nvPr/>
        </p:nvSpPr>
        <p:spPr>
          <a:xfrm>
            <a:off x="1724955" y="2875002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en-US" dirty="0" err="1"/>
              <a:t>ampeli</a:t>
            </a:r>
            <a:r>
              <a:rPr lang="cs-CZ" dirty="0" err="1"/>
              <a:t>ška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94E0CC6-971D-4871-9B2C-92D61A30E5CF}"/>
              </a:ext>
            </a:extLst>
          </p:cNvPr>
          <p:cNvSpPr txBox="1"/>
          <p:nvPr/>
        </p:nvSpPr>
        <p:spPr>
          <a:xfrm>
            <a:off x="9497356" y="365125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/>
              <a:t>Biplot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4865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2D217-D40F-41B3-BFB8-8A1F23D5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E1671A-39A6-4B48-B40F-6555A7076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Dětský porcelán, český, Thun, krteček, konvice čajová">
            <a:extLst>
              <a:ext uri="{FF2B5EF4-FFF2-40B4-BE49-F238E27FC236}">
                <a16:creationId xmlns:a16="http://schemas.microsoft.com/office/drawing/2014/main" id="{FAB8951D-03A9-454F-BEC9-CF40E625D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71" y="243944"/>
            <a:ext cx="3599576" cy="271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544D17F-194D-4744-A533-9749FE61AD13}"/>
              </a:ext>
            </a:extLst>
          </p:cNvPr>
          <p:cNvSpPr/>
          <p:nvPr/>
        </p:nvSpPr>
        <p:spPr>
          <a:xfrm>
            <a:off x="2004969" y="3967993"/>
            <a:ext cx="1333849" cy="178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B8B92BC1-5DC2-4A29-94B8-0C8BA4BFD905}"/>
              </a:ext>
            </a:extLst>
          </p:cNvPr>
          <p:cNvSpPr/>
          <p:nvPr/>
        </p:nvSpPr>
        <p:spPr>
          <a:xfrm>
            <a:off x="2004969" y="3829076"/>
            <a:ext cx="1333849" cy="277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7D5FC91D-A247-4AEA-AA52-9146831C133A}"/>
              </a:ext>
            </a:extLst>
          </p:cNvPr>
          <p:cNvSpPr/>
          <p:nvPr/>
        </p:nvSpPr>
        <p:spPr>
          <a:xfrm>
            <a:off x="3259710" y="4338686"/>
            <a:ext cx="725061" cy="1044138"/>
          </a:xfrm>
          <a:custGeom>
            <a:avLst/>
            <a:gdLst>
              <a:gd name="connsiteX0" fmla="*/ 79108 w 901229"/>
              <a:gd name="connsiteY0" fmla="*/ 0 h 781097"/>
              <a:gd name="connsiteX1" fmla="*/ 901229 w 901229"/>
              <a:gd name="connsiteY1" fmla="*/ 226503 h 781097"/>
              <a:gd name="connsiteX2" fmla="*/ 79108 w 901229"/>
              <a:gd name="connsiteY2" fmla="*/ 729842 h 781097"/>
              <a:gd name="connsiteX3" fmla="*/ 79108 w 901229"/>
              <a:gd name="connsiteY3" fmla="*/ 738231 h 78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229" h="781097">
                <a:moveTo>
                  <a:pt x="79108" y="0"/>
                </a:moveTo>
                <a:cubicBezTo>
                  <a:pt x="490168" y="52431"/>
                  <a:pt x="901229" y="104863"/>
                  <a:pt x="901229" y="226503"/>
                </a:cubicBezTo>
                <a:cubicBezTo>
                  <a:pt x="901229" y="348143"/>
                  <a:pt x="216128" y="644554"/>
                  <a:pt x="79108" y="729842"/>
                </a:cubicBezTo>
                <a:cubicBezTo>
                  <a:pt x="-57912" y="815130"/>
                  <a:pt x="10598" y="776680"/>
                  <a:pt x="79108" y="7382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295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7C58B-2F83-4E26-BACA-1B456A3E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Standardisace</a:t>
            </a:r>
            <a:r>
              <a:rPr lang="cs-CZ" dirty="0"/>
              <a:t> proměnných</a:t>
            </a:r>
            <a:br>
              <a:rPr lang="cs-CZ" dirty="0"/>
            </a:br>
            <a:endParaRPr lang="cs-CZ" dirty="0"/>
          </a:p>
        </p:txBody>
      </p:sp>
      <p:pic>
        <p:nvPicPr>
          <p:cNvPr id="5124" name="Picture 4" descr="Výroba přírodního hnojení z kopřiv | Naše zahrada">
            <a:extLst>
              <a:ext uri="{FF2B5EF4-FFF2-40B4-BE49-F238E27FC236}">
                <a16:creationId xmlns:a16="http://schemas.microsoft.com/office/drawing/2014/main" id="{8240AC31-D48E-48BF-B80E-3F545F76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53" y="1690688"/>
            <a:ext cx="5119583" cy="36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ampeliška lékařská kořen, 50 g - Dr. Popov">
            <a:extLst>
              <a:ext uri="{FF2B5EF4-FFF2-40B4-BE49-F238E27FC236}">
                <a16:creationId xmlns:a16="http://schemas.microsoft.com/office/drawing/2014/main" id="{D1E08671-A036-42D8-917F-83B443654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0" y="1810038"/>
            <a:ext cx="4317231" cy="32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nacamptis morio - Wikiwand">
            <a:extLst>
              <a:ext uri="{FF2B5EF4-FFF2-40B4-BE49-F238E27FC236}">
                <a16:creationId xmlns:a16="http://schemas.microsoft.com/office/drawing/2014/main" id="{76FAEDF2-62F1-47A6-A991-37260C42F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3078" y="1408153"/>
            <a:ext cx="1954848" cy="418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66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7C58B-2F83-4E26-BACA-1B456A3E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Standardisace</a:t>
            </a:r>
            <a:r>
              <a:rPr lang="cs-CZ" dirty="0"/>
              <a:t> proměnných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A01C0EE-26FF-49B1-AD4F-32A361FD4DD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4"/>
          <a:ext cx="4759035" cy="219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345">
                  <a:extLst>
                    <a:ext uri="{9D8B030D-6E8A-4147-A177-3AD203B41FA5}">
                      <a16:colId xmlns:a16="http://schemas.microsoft.com/office/drawing/2014/main" val="4076863386"/>
                    </a:ext>
                  </a:extLst>
                </a:gridCol>
                <a:gridCol w="1734164">
                  <a:extLst>
                    <a:ext uri="{9D8B030D-6E8A-4147-A177-3AD203B41FA5}">
                      <a16:colId xmlns:a16="http://schemas.microsoft.com/office/drawing/2014/main" val="3153734556"/>
                    </a:ext>
                  </a:extLst>
                </a:gridCol>
                <a:gridCol w="1438526">
                  <a:extLst>
                    <a:ext uri="{9D8B030D-6E8A-4147-A177-3AD203B41FA5}">
                      <a16:colId xmlns:a16="http://schemas.microsoft.com/office/drawing/2014/main" val="4212078012"/>
                    </a:ext>
                  </a:extLst>
                </a:gridCol>
              </a:tblGrid>
              <a:tr h="730731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pampeliška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kopřiva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58359"/>
                  </a:ext>
                </a:extLst>
              </a:tr>
              <a:tr h="73073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Plocha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768103"/>
                  </a:ext>
                </a:extLst>
              </a:tr>
              <a:tr h="73073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Plocha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628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57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7C58B-2F83-4E26-BACA-1B456A3E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Standardisace</a:t>
            </a:r>
            <a:r>
              <a:rPr lang="cs-CZ" dirty="0"/>
              <a:t> proměnných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A01C0EE-26FF-49B1-AD4F-32A361FD4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213539"/>
              </p:ext>
            </p:extLst>
          </p:nvPr>
        </p:nvGraphicFramePr>
        <p:xfrm>
          <a:off x="838200" y="1825624"/>
          <a:ext cx="4759035" cy="219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345">
                  <a:extLst>
                    <a:ext uri="{9D8B030D-6E8A-4147-A177-3AD203B41FA5}">
                      <a16:colId xmlns:a16="http://schemas.microsoft.com/office/drawing/2014/main" val="4076863386"/>
                    </a:ext>
                  </a:extLst>
                </a:gridCol>
                <a:gridCol w="1734164">
                  <a:extLst>
                    <a:ext uri="{9D8B030D-6E8A-4147-A177-3AD203B41FA5}">
                      <a16:colId xmlns:a16="http://schemas.microsoft.com/office/drawing/2014/main" val="3153734556"/>
                    </a:ext>
                  </a:extLst>
                </a:gridCol>
                <a:gridCol w="1438526">
                  <a:extLst>
                    <a:ext uri="{9D8B030D-6E8A-4147-A177-3AD203B41FA5}">
                      <a16:colId xmlns:a16="http://schemas.microsoft.com/office/drawing/2014/main" val="4212078012"/>
                    </a:ext>
                  </a:extLst>
                </a:gridCol>
              </a:tblGrid>
              <a:tr h="730731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pampeliška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kopřiva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58359"/>
                  </a:ext>
                </a:extLst>
              </a:tr>
              <a:tr h="73073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Plocha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768103"/>
                  </a:ext>
                </a:extLst>
              </a:tr>
              <a:tr h="73073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Plocha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628236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5AA1C5C1-8D17-4C12-852B-8B14FEAFA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39522"/>
              </p:ext>
            </p:extLst>
          </p:nvPr>
        </p:nvGraphicFramePr>
        <p:xfrm>
          <a:off x="5895109" y="1825624"/>
          <a:ext cx="4759035" cy="219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345">
                  <a:extLst>
                    <a:ext uri="{9D8B030D-6E8A-4147-A177-3AD203B41FA5}">
                      <a16:colId xmlns:a16="http://schemas.microsoft.com/office/drawing/2014/main" val="4076863386"/>
                    </a:ext>
                  </a:extLst>
                </a:gridCol>
                <a:gridCol w="1734164">
                  <a:extLst>
                    <a:ext uri="{9D8B030D-6E8A-4147-A177-3AD203B41FA5}">
                      <a16:colId xmlns:a16="http://schemas.microsoft.com/office/drawing/2014/main" val="3153734556"/>
                    </a:ext>
                  </a:extLst>
                </a:gridCol>
                <a:gridCol w="1438526">
                  <a:extLst>
                    <a:ext uri="{9D8B030D-6E8A-4147-A177-3AD203B41FA5}">
                      <a16:colId xmlns:a16="http://schemas.microsoft.com/office/drawing/2014/main" val="4212078012"/>
                    </a:ext>
                  </a:extLst>
                </a:gridCol>
              </a:tblGrid>
              <a:tr h="730731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pampeliška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kopřiva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58359"/>
                  </a:ext>
                </a:extLst>
              </a:tr>
              <a:tr h="73073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Plocha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768103"/>
                  </a:ext>
                </a:extLst>
              </a:tr>
              <a:tr h="73073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Plocha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628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261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7C58B-2F83-4E26-BACA-1B456A3E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Standardisace</a:t>
            </a:r>
            <a:r>
              <a:rPr lang="cs-CZ" dirty="0"/>
              <a:t> proměnných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A01C0EE-26FF-49B1-AD4F-32A361FD4DD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4"/>
          <a:ext cx="4759035" cy="219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345">
                  <a:extLst>
                    <a:ext uri="{9D8B030D-6E8A-4147-A177-3AD203B41FA5}">
                      <a16:colId xmlns:a16="http://schemas.microsoft.com/office/drawing/2014/main" val="4076863386"/>
                    </a:ext>
                  </a:extLst>
                </a:gridCol>
                <a:gridCol w="1734164">
                  <a:extLst>
                    <a:ext uri="{9D8B030D-6E8A-4147-A177-3AD203B41FA5}">
                      <a16:colId xmlns:a16="http://schemas.microsoft.com/office/drawing/2014/main" val="3153734556"/>
                    </a:ext>
                  </a:extLst>
                </a:gridCol>
                <a:gridCol w="1438526">
                  <a:extLst>
                    <a:ext uri="{9D8B030D-6E8A-4147-A177-3AD203B41FA5}">
                      <a16:colId xmlns:a16="http://schemas.microsoft.com/office/drawing/2014/main" val="4212078012"/>
                    </a:ext>
                  </a:extLst>
                </a:gridCol>
              </a:tblGrid>
              <a:tr h="730731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pampeliška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kopřiva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58359"/>
                  </a:ext>
                </a:extLst>
              </a:tr>
              <a:tr h="73073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Plocha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768103"/>
                  </a:ext>
                </a:extLst>
              </a:tr>
              <a:tr h="73073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Plocha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628236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5AA1C5C1-8D17-4C12-852B-8B14FEAFA48E}"/>
              </a:ext>
            </a:extLst>
          </p:cNvPr>
          <p:cNvGraphicFramePr>
            <a:graphicFrameLocks noGrp="1"/>
          </p:cNvGraphicFramePr>
          <p:nvPr/>
        </p:nvGraphicFramePr>
        <p:xfrm>
          <a:off x="5895109" y="1825624"/>
          <a:ext cx="4759035" cy="219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345">
                  <a:extLst>
                    <a:ext uri="{9D8B030D-6E8A-4147-A177-3AD203B41FA5}">
                      <a16:colId xmlns:a16="http://schemas.microsoft.com/office/drawing/2014/main" val="4076863386"/>
                    </a:ext>
                  </a:extLst>
                </a:gridCol>
                <a:gridCol w="1734164">
                  <a:extLst>
                    <a:ext uri="{9D8B030D-6E8A-4147-A177-3AD203B41FA5}">
                      <a16:colId xmlns:a16="http://schemas.microsoft.com/office/drawing/2014/main" val="3153734556"/>
                    </a:ext>
                  </a:extLst>
                </a:gridCol>
                <a:gridCol w="1438526">
                  <a:extLst>
                    <a:ext uri="{9D8B030D-6E8A-4147-A177-3AD203B41FA5}">
                      <a16:colId xmlns:a16="http://schemas.microsoft.com/office/drawing/2014/main" val="4212078012"/>
                    </a:ext>
                  </a:extLst>
                </a:gridCol>
              </a:tblGrid>
              <a:tr h="730731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pampeliška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kopřiva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58359"/>
                  </a:ext>
                </a:extLst>
              </a:tr>
              <a:tr h="73073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Plocha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768103"/>
                  </a:ext>
                </a:extLst>
              </a:tr>
              <a:tr h="73073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Plocha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628236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F809A400-8962-4098-A54C-E02773A91083}"/>
              </a:ext>
            </a:extLst>
          </p:cNvPr>
          <p:cNvSpPr txBox="1"/>
          <p:nvPr/>
        </p:nvSpPr>
        <p:spPr>
          <a:xfrm>
            <a:off x="838200" y="4761223"/>
            <a:ext cx="107926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Vždy pokud mají závislé různé jednotky – půdní chemie</a:t>
            </a:r>
          </a:p>
        </p:txBody>
      </p:sp>
    </p:spTree>
    <p:extLst>
      <p:ext uri="{BB962C8B-B14F-4D97-AF65-F5344CB8AC3E}">
        <p14:creationId xmlns:p14="http://schemas.microsoft.com/office/powerpoint/2010/main" val="2577582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7C58B-2F83-4E26-BACA-1B456A3E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dat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15470C-2233-4D5D-AAE5-DA7AE03C7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3E55CFF-9944-4A3C-A76A-4AE020B2792D}"/>
              </a:ext>
            </a:extLst>
          </p:cNvPr>
          <p:cNvCxnSpPr/>
          <p:nvPr/>
        </p:nvCxnSpPr>
        <p:spPr>
          <a:xfrm>
            <a:off x="1510018" y="5629013"/>
            <a:ext cx="43454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86F80E9-0171-46F7-B5DF-605726702159}"/>
              </a:ext>
            </a:extLst>
          </p:cNvPr>
          <p:cNvCxnSpPr/>
          <p:nvPr/>
        </p:nvCxnSpPr>
        <p:spPr>
          <a:xfrm flipV="1">
            <a:off x="1510018" y="2172749"/>
            <a:ext cx="0" cy="3464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B67B5B8-212F-4545-A770-E5290770A2FD}"/>
              </a:ext>
            </a:extLst>
          </p:cNvPr>
          <p:cNvSpPr txBox="1"/>
          <p:nvPr/>
        </p:nvSpPr>
        <p:spPr>
          <a:xfrm>
            <a:off x="3131127" y="5718322"/>
            <a:ext cx="242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Původní hodnota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D1163A4-0FDE-4B2B-A8E0-0F401C81D211}"/>
              </a:ext>
            </a:extLst>
          </p:cNvPr>
          <p:cNvSpPr txBox="1"/>
          <p:nvPr/>
        </p:nvSpPr>
        <p:spPr>
          <a:xfrm>
            <a:off x="263236" y="2715491"/>
            <a:ext cx="10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Nová hodnota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631D2C7-234A-46EF-A3AE-FA7421E32346}"/>
              </a:ext>
            </a:extLst>
          </p:cNvPr>
          <p:cNvCxnSpPr/>
          <p:nvPr/>
        </p:nvCxnSpPr>
        <p:spPr>
          <a:xfrm flipV="1">
            <a:off x="1510018" y="2471956"/>
            <a:ext cx="3117400" cy="3165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D96B1F0-C7AA-4A32-9FEC-A9EC7CDB60BA}"/>
              </a:ext>
            </a:extLst>
          </p:cNvPr>
          <p:cNvSpPr txBox="1"/>
          <p:nvPr/>
        </p:nvSpPr>
        <p:spPr>
          <a:xfrm>
            <a:off x="5140036" y="2172749"/>
            <a:ext cx="205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Bez transformace</a:t>
            </a:r>
          </a:p>
        </p:txBody>
      </p:sp>
    </p:spTree>
    <p:extLst>
      <p:ext uri="{BB962C8B-B14F-4D97-AF65-F5344CB8AC3E}">
        <p14:creationId xmlns:p14="http://schemas.microsoft.com/office/powerpoint/2010/main" val="2796585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7C58B-2F83-4E26-BACA-1B456A3E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dat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15470C-2233-4D5D-AAE5-DA7AE03C7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3E55CFF-9944-4A3C-A76A-4AE020B2792D}"/>
              </a:ext>
            </a:extLst>
          </p:cNvPr>
          <p:cNvCxnSpPr/>
          <p:nvPr/>
        </p:nvCxnSpPr>
        <p:spPr>
          <a:xfrm>
            <a:off x="1510018" y="5629013"/>
            <a:ext cx="43454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86F80E9-0171-46F7-B5DF-605726702159}"/>
              </a:ext>
            </a:extLst>
          </p:cNvPr>
          <p:cNvCxnSpPr/>
          <p:nvPr/>
        </p:nvCxnSpPr>
        <p:spPr>
          <a:xfrm flipV="1">
            <a:off x="1510018" y="2172749"/>
            <a:ext cx="0" cy="3464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B67B5B8-212F-4545-A770-E5290770A2FD}"/>
              </a:ext>
            </a:extLst>
          </p:cNvPr>
          <p:cNvSpPr txBox="1"/>
          <p:nvPr/>
        </p:nvSpPr>
        <p:spPr>
          <a:xfrm>
            <a:off x="3131127" y="5718322"/>
            <a:ext cx="242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Původní hodnota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D1163A4-0FDE-4B2B-A8E0-0F401C81D211}"/>
              </a:ext>
            </a:extLst>
          </p:cNvPr>
          <p:cNvSpPr txBox="1"/>
          <p:nvPr/>
        </p:nvSpPr>
        <p:spPr>
          <a:xfrm>
            <a:off x="263236" y="2715491"/>
            <a:ext cx="10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Nová hodnota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631D2C7-234A-46EF-A3AE-FA7421E32346}"/>
              </a:ext>
            </a:extLst>
          </p:cNvPr>
          <p:cNvCxnSpPr/>
          <p:nvPr/>
        </p:nvCxnSpPr>
        <p:spPr>
          <a:xfrm flipV="1">
            <a:off x="1510018" y="2471956"/>
            <a:ext cx="3117400" cy="3165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F73F2B87-7146-4136-B4CD-CD326BE60FB3}"/>
              </a:ext>
            </a:extLst>
          </p:cNvPr>
          <p:cNvSpPr/>
          <p:nvPr/>
        </p:nvSpPr>
        <p:spPr>
          <a:xfrm>
            <a:off x="1496037" y="3426140"/>
            <a:ext cx="3643745" cy="2202873"/>
          </a:xfrm>
          <a:custGeom>
            <a:avLst/>
            <a:gdLst>
              <a:gd name="connsiteX0" fmla="*/ 0 w 3643745"/>
              <a:gd name="connsiteY0" fmla="*/ 2202873 h 2202873"/>
              <a:gd name="connsiteX1" fmla="*/ 2272145 w 3643745"/>
              <a:gd name="connsiteY1" fmla="*/ 512618 h 2202873"/>
              <a:gd name="connsiteX2" fmla="*/ 3643745 w 3643745"/>
              <a:gd name="connsiteY2" fmla="*/ 0 h 2202873"/>
              <a:gd name="connsiteX3" fmla="*/ 3643745 w 3643745"/>
              <a:gd name="connsiteY3" fmla="*/ 0 h 220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745" h="2202873">
                <a:moveTo>
                  <a:pt x="0" y="2202873"/>
                </a:moveTo>
                <a:cubicBezTo>
                  <a:pt x="832427" y="1541318"/>
                  <a:pt x="1664854" y="879763"/>
                  <a:pt x="2272145" y="512618"/>
                </a:cubicBezTo>
                <a:cubicBezTo>
                  <a:pt x="2879436" y="145473"/>
                  <a:pt x="3643745" y="0"/>
                  <a:pt x="3643745" y="0"/>
                </a:cubicBezTo>
                <a:lnTo>
                  <a:pt x="364374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020A079-9A80-4847-A29C-B82949AAA352}"/>
              </a:ext>
            </a:extLst>
          </p:cNvPr>
          <p:cNvSpPr txBox="1"/>
          <p:nvPr/>
        </p:nvSpPr>
        <p:spPr>
          <a:xfrm>
            <a:off x="5140036" y="2172749"/>
            <a:ext cx="205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Bez transformace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6900AD3-F2FA-47DD-A2F2-5D3442C12129}"/>
              </a:ext>
            </a:extLst>
          </p:cNvPr>
          <p:cNvSpPr txBox="1"/>
          <p:nvPr/>
        </p:nvSpPr>
        <p:spPr>
          <a:xfrm>
            <a:off x="5292066" y="3138797"/>
            <a:ext cx="205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Odmocnina (</a:t>
            </a:r>
            <a:r>
              <a:rPr lang="cs-CZ" dirty="0" err="1"/>
              <a:t>sqrt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7264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7C58B-2F83-4E26-BACA-1B456A3E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dat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15470C-2233-4D5D-AAE5-DA7AE03C7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3E55CFF-9944-4A3C-A76A-4AE020B2792D}"/>
              </a:ext>
            </a:extLst>
          </p:cNvPr>
          <p:cNvCxnSpPr/>
          <p:nvPr/>
        </p:nvCxnSpPr>
        <p:spPr>
          <a:xfrm>
            <a:off x="1510018" y="5629013"/>
            <a:ext cx="43454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86F80E9-0171-46F7-B5DF-605726702159}"/>
              </a:ext>
            </a:extLst>
          </p:cNvPr>
          <p:cNvCxnSpPr/>
          <p:nvPr/>
        </p:nvCxnSpPr>
        <p:spPr>
          <a:xfrm flipV="1">
            <a:off x="1510018" y="2172749"/>
            <a:ext cx="0" cy="3464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B67B5B8-212F-4545-A770-E5290770A2FD}"/>
              </a:ext>
            </a:extLst>
          </p:cNvPr>
          <p:cNvSpPr txBox="1"/>
          <p:nvPr/>
        </p:nvSpPr>
        <p:spPr>
          <a:xfrm>
            <a:off x="3131127" y="5718322"/>
            <a:ext cx="242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Původní hodnota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D1163A4-0FDE-4B2B-A8E0-0F401C81D211}"/>
              </a:ext>
            </a:extLst>
          </p:cNvPr>
          <p:cNvSpPr txBox="1"/>
          <p:nvPr/>
        </p:nvSpPr>
        <p:spPr>
          <a:xfrm>
            <a:off x="263236" y="2715491"/>
            <a:ext cx="10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Nová hodnota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631D2C7-234A-46EF-A3AE-FA7421E32346}"/>
              </a:ext>
            </a:extLst>
          </p:cNvPr>
          <p:cNvCxnSpPr/>
          <p:nvPr/>
        </p:nvCxnSpPr>
        <p:spPr>
          <a:xfrm flipV="1">
            <a:off x="1510018" y="2471956"/>
            <a:ext cx="3117400" cy="3165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F73F2B87-7146-4136-B4CD-CD326BE60FB3}"/>
              </a:ext>
            </a:extLst>
          </p:cNvPr>
          <p:cNvSpPr/>
          <p:nvPr/>
        </p:nvSpPr>
        <p:spPr>
          <a:xfrm>
            <a:off x="1496037" y="3426140"/>
            <a:ext cx="3643745" cy="2202873"/>
          </a:xfrm>
          <a:custGeom>
            <a:avLst/>
            <a:gdLst>
              <a:gd name="connsiteX0" fmla="*/ 0 w 3643745"/>
              <a:gd name="connsiteY0" fmla="*/ 2202873 h 2202873"/>
              <a:gd name="connsiteX1" fmla="*/ 2272145 w 3643745"/>
              <a:gd name="connsiteY1" fmla="*/ 512618 h 2202873"/>
              <a:gd name="connsiteX2" fmla="*/ 3643745 w 3643745"/>
              <a:gd name="connsiteY2" fmla="*/ 0 h 2202873"/>
              <a:gd name="connsiteX3" fmla="*/ 3643745 w 3643745"/>
              <a:gd name="connsiteY3" fmla="*/ 0 h 220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745" h="2202873">
                <a:moveTo>
                  <a:pt x="0" y="2202873"/>
                </a:moveTo>
                <a:cubicBezTo>
                  <a:pt x="832427" y="1541318"/>
                  <a:pt x="1664854" y="879763"/>
                  <a:pt x="2272145" y="512618"/>
                </a:cubicBezTo>
                <a:cubicBezTo>
                  <a:pt x="2879436" y="145473"/>
                  <a:pt x="3643745" y="0"/>
                  <a:pt x="3643745" y="0"/>
                </a:cubicBezTo>
                <a:lnTo>
                  <a:pt x="364374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D965F6D8-49EE-4323-9E96-B3792FFD0D85}"/>
              </a:ext>
            </a:extLst>
          </p:cNvPr>
          <p:cNvSpPr/>
          <p:nvPr/>
        </p:nvSpPr>
        <p:spPr>
          <a:xfrm>
            <a:off x="1524000" y="4001294"/>
            <a:ext cx="4059382" cy="1592126"/>
          </a:xfrm>
          <a:custGeom>
            <a:avLst/>
            <a:gdLst>
              <a:gd name="connsiteX0" fmla="*/ 0 w 4059382"/>
              <a:gd name="connsiteY0" fmla="*/ 1592126 h 1592126"/>
              <a:gd name="connsiteX1" fmla="*/ 2299855 w 4059382"/>
              <a:gd name="connsiteY1" fmla="*/ 220526 h 1592126"/>
              <a:gd name="connsiteX2" fmla="*/ 3740727 w 4059382"/>
              <a:gd name="connsiteY2" fmla="*/ 12707 h 1592126"/>
              <a:gd name="connsiteX3" fmla="*/ 4059382 w 4059382"/>
              <a:gd name="connsiteY3" fmla="*/ 40417 h 159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82" h="1592126">
                <a:moveTo>
                  <a:pt x="0" y="1592126"/>
                </a:moveTo>
                <a:cubicBezTo>
                  <a:pt x="838200" y="1037944"/>
                  <a:pt x="1676401" y="483762"/>
                  <a:pt x="2299855" y="220526"/>
                </a:cubicBezTo>
                <a:cubicBezTo>
                  <a:pt x="2923309" y="-42710"/>
                  <a:pt x="3447473" y="42725"/>
                  <a:pt x="3740727" y="12707"/>
                </a:cubicBezTo>
                <a:cubicBezTo>
                  <a:pt x="4033982" y="-17311"/>
                  <a:pt x="4046682" y="11553"/>
                  <a:pt x="4059382" y="404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7F6686D-D9D2-4B2B-A1C8-99813176CB7A}"/>
              </a:ext>
            </a:extLst>
          </p:cNvPr>
          <p:cNvSpPr txBox="1"/>
          <p:nvPr/>
        </p:nvSpPr>
        <p:spPr>
          <a:xfrm>
            <a:off x="5140036" y="2172749"/>
            <a:ext cx="205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Bez transformace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B1F71F-F93A-424D-B1DE-C6D27BFAACFC}"/>
              </a:ext>
            </a:extLst>
          </p:cNvPr>
          <p:cNvSpPr txBox="1"/>
          <p:nvPr/>
        </p:nvSpPr>
        <p:spPr>
          <a:xfrm>
            <a:off x="5292066" y="3138797"/>
            <a:ext cx="205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Odmocnina (</a:t>
            </a:r>
            <a:r>
              <a:rPr lang="cs-CZ" dirty="0" err="1"/>
              <a:t>sqrt</a:t>
            </a:r>
            <a:r>
              <a:rPr lang="cs-CZ" dirty="0"/>
              <a:t>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1370311-2172-4601-A8EB-9D1A4107B254}"/>
              </a:ext>
            </a:extLst>
          </p:cNvPr>
          <p:cNvSpPr txBox="1"/>
          <p:nvPr/>
        </p:nvSpPr>
        <p:spPr>
          <a:xfrm>
            <a:off x="5292066" y="3832925"/>
            <a:ext cx="205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Logaritmus</a:t>
            </a:r>
          </a:p>
        </p:txBody>
      </p:sp>
    </p:spTree>
    <p:extLst>
      <p:ext uri="{BB962C8B-B14F-4D97-AF65-F5344CB8AC3E}">
        <p14:creationId xmlns:p14="http://schemas.microsoft.com/office/powerpoint/2010/main" val="3877592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3601D-FB19-4C5C-8E5C-7325ECFE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4B7CA17-274F-4622-B64E-C6560D608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952" y="-164592"/>
            <a:ext cx="10789919" cy="7086600"/>
          </a:xfrm>
          <a:prstGeom prst="rect">
            <a:avLst/>
          </a:prstGeo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0142D5DD-C019-4458-A5C1-6C119406EF6C}"/>
              </a:ext>
            </a:extLst>
          </p:cNvPr>
          <p:cNvCxnSpPr>
            <a:cxnSpLocks/>
          </p:cNvCxnSpPr>
          <p:nvPr/>
        </p:nvCxnSpPr>
        <p:spPr>
          <a:xfrm flipH="1" flipV="1">
            <a:off x="2050473" y="3316501"/>
            <a:ext cx="3768437" cy="2249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C964D6EB-01E3-4DD5-B349-B2764113FFD3}"/>
              </a:ext>
            </a:extLst>
          </p:cNvPr>
          <p:cNvSpPr txBox="1"/>
          <p:nvPr/>
        </p:nvSpPr>
        <p:spPr>
          <a:xfrm>
            <a:off x="1953491" y="3541499"/>
            <a:ext cx="386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DA9C661-7449-4E2F-BDA3-63E3B083719B}"/>
              </a:ext>
            </a:extLst>
          </p:cNvPr>
          <p:cNvCxnSpPr>
            <a:cxnSpLocks/>
          </p:cNvCxnSpPr>
          <p:nvPr/>
        </p:nvCxnSpPr>
        <p:spPr>
          <a:xfrm>
            <a:off x="5818911" y="3541499"/>
            <a:ext cx="4156362" cy="369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7BEEF9A-6D8C-4CEC-A04C-95B70ECD273F}"/>
              </a:ext>
            </a:extLst>
          </p:cNvPr>
          <p:cNvSpPr txBox="1"/>
          <p:nvPr/>
        </p:nvSpPr>
        <p:spPr>
          <a:xfrm>
            <a:off x="10057634" y="3937016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kopřiva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0C0FC4A-668B-4A09-A55B-36079C007BDD}"/>
              </a:ext>
            </a:extLst>
          </p:cNvPr>
          <p:cNvSpPr txBox="1"/>
          <p:nvPr/>
        </p:nvSpPr>
        <p:spPr>
          <a:xfrm>
            <a:off x="1724955" y="2875002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en-US" dirty="0" err="1"/>
              <a:t>ampeli</a:t>
            </a:r>
            <a:r>
              <a:rPr lang="cs-CZ" dirty="0" err="1"/>
              <a:t>ška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94E0CC6-971D-4871-9B2C-92D61A30E5CF}"/>
              </a:ext>
            </a:extLst>
          </p:cNvPr>
          <p:cNvSpPr txBox="1"/>
          <p:nvPr/>
        </p:nvSpPr>
        <p:spPr>
          <a:xfrm>
            <a:off x="9497356" y="365125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/>
              <a:t>Biplot</a:t>
            </a:r>
            <a:endParaRPr lang="cs-CZ" b="1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DA7DC1C5-C086-4505-99F0-C81C72E5769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Interpretace 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817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7C58B-2F83-4E26-BACA-1B456A3E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Korelace os s měřenými daty o prostředí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505FFBBD-4966-4F72-9D5D-560A8704E086}"/>
              </a:ext>
            </a:extLst>
          </p:cNvPr>
          <p:cNvCxnSpPr/>
          <p:nvPr/>
        </p:nvCxnSpPr>
        <p:spPr>
          <a:xfrm>
            <a:off x="1510018" y="5629013"/>
            <a:ext cx="43454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9891B7B-E7C6-41F2-ADBE-C185882E005B}"/>
              </a:ext>
            </a:extLst>
          </p:cNvPr>
          <p:cNvCxnSpPr/>
          <p:nvPr/>
        </p:nvCxnSpPr>
        <p:spPr>
          <a:xfrm flipV="1">
            <a:off x="1510018" y="2172749"/>
            <a:ext cx="0" cy="3464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29F8E21E-9336-45A6-A8B2-DBC8C567E743}"/>
              </a:ext>
            </a:extLst>
          </p:cNvPr>
          <p:cNvSpPr txBox="1"/>
          <p:nvPr/>
        </p:nvSpPr>
        <p:spPr>
          <a:xfrm>
            <a:off x="2867891" y="5874327"/>
            <a:ext cx="298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Sample </a:t>
            </a:r>
            <a:r>
              <a:rPr lang="cs-CZ" dirty="0" err="1"/>
              <a:t>score</a:t>
            </a:r>
            <a:r>
              <a:rPr lang="cs-CZ" dirty="0"/>
              <a:t> 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C8C7C06-DA50-4ECB-B2BC-821B250D74E6}"/>
              </a:ext>
            </a:extLst>
          </p:cNvPr>
          <p:cNvSpPr txBox="1"/>
          <p:nvPr/>
        </p:nvSpPr>
        <p:spPr>
          <a:xfrm>
            <a:off x="1094509" y="1668480"/>
            <a:ext cx="124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Úživnost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A9A485A-9D2B-4CD3-A55E-8E4D0CFFCB71}"/>
              </a:ext>
            </a:extLst>
          </p:cNvPr>
          <p:cNvCxnSpPr/>
          <p:nvPr/>
        </p:nvCxnSpPr>
        <p:spPr>
          <a:xfrm flipV="1">
            <a:off x="1717961" y="2701636"/>
            <a:ext cx="3643748" cy="2757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995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7C58B-2F83-4E26-BACA-1B456A3E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15470C-2233-4D5D-AAE5-DA7AE03C7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PCA: linearita závislosti mezi závislými proměnnými </a:t>
            </a:r>
          </a:p>
        </p:txBody>
      </p:sp>
    </p:spTree>
    <p:extLst>
      <p:ext uri="{BB962C8B-B14F-4D97-AF65-F5344CB8AC3E}">
        <p14:creationId xmlns:p14="http://schemas.microsoft.com/office/powerpoint/2010/main" val="135535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2D217-D40F-41B3-BFB8-8A1F23D5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E1671A-39A6-4B48-B40F-6555A7076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Dětský porcelán, český, Thun, krteček, konvice čajová">
            <a:extLst>
              <a:ext uri="{FF2B5EF4-FFF2-40B4-BE49-F238E27FC236}">
                <a16:creationId xmlns:a16="http://schemas.microsoft.com/office/drawing/2014/main" id="{FAB8951D-03A9-454F-BEC9-CF40E625D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71" y="243944"/>
            <a:ext cx="3599576" cy="271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544D17F-194D-4744-A533-9749FE61AD13}"/>
              </a:ext>
            </a:extLst>
          </p:cNvPr>
          <p:cNvSpPr/>
          <p:nvPr/>
        </p:nvSpPr>
        <p:spPr>
          <a:xfrm>
            <a:off x="2004969" y="3967993"/>
            <a:ext cx="1333849" cy="178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B8B92BC1-5DC2-4A29-94B8-0C8BA4BFD905}"/>
              </a:ext>
            </a:extLst>
          </p:cNvPr>
          <p:cNvSpPr/>
          <p:nvPr/>
        </p:nvSpPr>
        <p:spPr>
          <a:xfrm>
            <a:off x="2004969" y="3829076"/>
            <a:ext cx="1333849" cy="277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7D5FC91D-A247-4AEA-AA52-9146831C133A}"/>
              </a:ext>
            </a:extLst>
          </p:cNvPr>
          <p:cNvSpPr/>
          <p:nvPr/>
        </p:nvSpPr>
        <p:spPr>
          <a:xfrm>
            <a:off x="3259710" y="4338686"/>
            <a:ext cx="725061" cy="1044138"/>
          </a:xfrm>
          <a:custGeom>
            <a:avLst/>
            <a:gdLst>
              <a:gd name="connsiteX0" fmla="*/ 79108 w 901229"/>
              <a:gd name="connsiteY0" fmla="*/ 0 h 781097"/>
              <a:gd name="connsiteX1" fmla="*/ 901229 w 901229"/>
              <a:gd name="connsiteY1" fmla="*/ 226503 h 781097"/>
              <a:gd name="connsiteX2" fmla="*/ 79108 w 901229"/>
              <a:gd name="connsiteY2" fmla="*/ 729842 h 781097"/>
              <a:gd name="connsiteX3" fmla="*/ 79108 w 901229"/>
              <a:gd name="connsiteY3" fmla="*/ 738231 h 78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229" h="781097">
                <a:moveTo>
                  <a:pt x="79108" y="0"/>
                </a:moveTo>
                <a:cubicBezTo>
                  <a:pt x="490168" y="52431"/>
                  <a:pt x="901229" y="104863"/>
                  <a:pt x="901229" y="226503"/>
                </a:cubicBezTo>
                <a:cubicBezTo>
                  <a:pt x="901229" y="348143"/>
                  <a:pt x="216128" y="644554"/>
                  <a:pt x="79108" y="729842"/>
                </a:cubicBezTo>
                <a:cubicBezTo>
                  <a:pt x="-57912" y="815130"/>
                  <a:pt x="10598" y="776680"/>
                  <a:pt x="79108" y="7382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BB9D06A-6D86-41CD-A8EA-29F485B06EE6}"/>
              </a:ext>
            </a:extLst>
          </p:cNvPr>
          <p:cNvSpPr/>
          <p:nvPr/>
        </p:nvSpPr>
        <p:spPr>
          <a:xfrm>
            <a:off x="8853184" y="4260482"/>
            <a:ext cx="1157681" cy="1044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4ACB27F-853A-4CCF-B9B5-ECD7237890BA}"/>
              </a:ext>
            </a:extLst>
          </p:cNvPr>
          <p:cNvCxnSpPr/>
          <p:nvPr/>
        </p:nvCxnSpPr>
        <p:spPr>
          <a:xfrm>
            <a:off x="10019254" y="4797378"/>
            <a:ext cx="343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65074492-749B-40F9-9A2D-52430F5D92B2}"/>
              </a:ext>
            </a:extLst>
          </p:cNvPr>
          <p:cNvSpPr/>
          <p:nvPr/>
        </p:nvSpPr>
        <p:spPr>
          <a:xfrm>
            <a:off x="6012459" y="3903950"/>
            <a:ext cx="1333849" cy="178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6CD16CAF-65BB-4318-AC49-8F96EB1E85DC}"/>
              </a:ext>
            </a:extLst>
          </p:cNvPr>
          <p:cNvSpPr/>
          <p:nvPr/>
        </p:nvSpPr>
        <p:spPr>
          <a:xfrm>
            <a:off x="6012459" y="3765033"/>
            <a:ext cx="1333849" cy="277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283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7C58B-2F83-4E26-BACA-1B456A3E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hodnoty v mnohorozměrné analýze.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15470C-2233-4D5D-AAE5-DA7AE03C7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Obecně pracovat nelze, objekty (nebo proměnné) s chybějícími hodnotami je třeba vyloučit. 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343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7C58B-2F83-4E26-BACA-1B456A3E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hodnoty v mnohorozměrné analýze.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15470C-2233-4D5D-AAE5-DA7AE03C7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Obecně pracovat nelze, objekty (nebo proměnné) s chybějícími hodnotami je třeba vyloučit. 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Alternativa: imputace dat (např. průměry sloupců, ale lze i mnohem rafinovaněji).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35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6B086-D7E1-4597-854C-A70A3774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92F7BFB-1CD5-44DB-BF0D-9BFAA58ACC7A}"/>
              </a:ext>
            </a:extLst>
          </p:cNvPr>
          <p:cNvCxnSpPr/>
          <p:nvPr/>
        </p:nvCxnSpPr>
        <p:spPr>
          <a:xfrm>
            <a:off x="1510018" y="5629013"/>
            <a:ext cx="43454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5873698-7666-4D99-9DBA-01A68425E902}"/>
              </a:ext>
            </a:extLst>
          </p:cNvPr>
          <p:cNvCxnSpPr/>
          <p:nvPr/>
        </p:nvCxnSpPr>
        <p:spPr>
          <a:xfrm flipV="1">
            <a:off x="1510018" y="2172749"/>
            <a:ext cx="0" cy="3464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A7080E-F144-42B5-87D9-ECDF21B36257}"/>
              </a:ext>
            </a:extLst>
          </p:cNvPr>
          <p:cNvSpPr txBox="1"/>
          <p:nvPr/>
        </p:nvSpPr>
        <p:spPr>
          <a:xfrm>
            <a:off x="5188591" y="5755563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en-US" dirty="0" err="1"/>
              <a:t>ampeli</a:t>
            </a:r>
            <a:r>
              <a:rPr lang="cs-CZ" dirty="0" err="1"/>
              <a:t>ška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15A13E5-893C-41F0-9E8F-596C14593DF5}"/>
              </a:ext>
            </a:extLst>
          </p:cNvPr>
          <p:cNvSpPr txBox="1"/>
          <p:nvPr/>
        </p:nvSpPr>
        <p:spPr>
          <a:xfrm>
            <a:off x="843093" y="1795029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kopřiva</a:t>
            </a:r>
          </a:p>
        </p:txBody>
      </p:sp>
    </p:spTree>
    <p:extLst>
      <p:ext uri="{BB962C8B-B14F-4D97-AF65-F5344CB8AC3E}">
        <p14:creationId xmlns:p14="http://schemas.microsoft.com/office/powerpoint/2010/main" val="159979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6B086-D7E1-4597-854C-A70A3774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92F7BFB-1CD5-44DB-BF0D-9BFAA58ACC7A}"/>
              </a:ext>
            </a:extLst>
          </p:cNvPr>
          <p:cNvCxnSpPr/>
          <p:nvPr/>
        </p:nvCxnSpPr>
        <p:spPr>
          <a:xfrm>
            <a:off x="1510018" y="5629013"/>
            <a:ext cx="43454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5873698-7666-4D99-9DBA-01A68425E902}"/>
              </a:ext>
            </a:extLst>
          </p:cNvPr>
          <p:cNvCxnSpPr/>
          <p:nvPr/>
        </p:nvCxnSpPr>
        <p:spPr>
          <a:xfrm flipV="1">
            <a:off x="1510018" y="2172749"/>
            <a:ext cx="0" cy="3464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A7080E-F144-42B5-87D9-ECDF21B36257}"/>
              </a:ext>
            </a:extLst>
          </p:cNvPr>
          <p:cNvSpPr txBox="1"/>
          <p:nvPr/>
        </p:nvSpPr>
        <p:spPr>
          <a:xfrm>
            <a:off x="5188591" y="5755563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en-US" dirty="0" err="1"/>
              <a:t>ampeli</a:t>
            </a:r>
            <a:r>
              <a:rPr lang="cs-CZ" dirty="0" err="1"/>
              <a:t>ška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15A13E5-893C-41F0-9E8F-596C14593DF5}"/>
              </a:ext>
            </a:extLst>
          </p:cNvPr>
          <p:cNvSpPr txBox="1"/>
          <p:nvPr/>
        </p:nvSpPr>
        <p:spPr>
          <a:xfrm>
            <a:off x="843093" y="1795029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kopřiva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A4A9C510-6439-4890-8F7E-2B16C9457F1C}"/>
              </a:ext>
            </a:extLst>
          </p:cNvPr>
          <p:cNvCxnSpPr>
            <a:cxnSpLocks/>
          </p:cNvCxnSpPr>
          <p:nvPr/>
        </p:nvCxnSpPr>
        <p:spPr>
          <a:xfrm flipV="1">
            <a:off x="4384283" y="5165447"/>
            <a:ext cx="0" cy="463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E48AFC7-B845-43FA-AD88-BF398554B57E}"/>
              </a:ext>
            </a:extLst>
          </p:cNvPr>
          <p:cNvCxnSpPr>
            <a:cxnSpLocks/>
          </p:cNvCxnSpPr>
          <p:nvPr/>
        </p:nvCxnSpPr>
        <p:spPr>
          <a:xfrm>
            <a:off x="1510018" y="5204366"/>
            <a:ext cx="28468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36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6B086-D7E1-4597-854C-A70A3774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92F7BFB-1CD5-44DB-BF0D-9BFAA58ACC7A}"/>
              </a:ext>
            </a:extLst>
          </p:cNvPr>
          <p:cNvCxnSpPr/>
          <p:nvPr/>
        </p:nvCxnSpPr>
        <p:spPr>
          <a:xfrm>
            <a:off x="1510018" y="5629013"/>
            <a:ext cx="43454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5873698-7666-4D99-9DBA-01A68425E902}"/>
              </a:ext>
            </a:extLst>
          </p:cNvPr>
          <p:cNvCxnSpPr/>
          <p:nvPr/>
        </p:nvCxnSpPr>
        <p:spPr>
          <a:xfrm flipV="1">
            <a:off x="1510018" y="2172749"/>
            <a:ext cx="0" cy="3464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A7080E-F144-42B5-87D9-ECDF21B36257}"/>
              </a:ext>
            </a:extLst>
          </p:cNvPr>
          <p:cNvSpPr txBox="1"/>
          <p:nvPr/>
        </p:nvSpPr>
        <p:spPr>
          <a:xfrm>
            <a:off x="5188591" y="5755563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en-US" dirty="0" err="1"/>
              <a:t>ampeli</a:t>
            </a:r>
            <a:r>
              <a:rPr lang="cs-CZ" dirty="0" err="1"/>
              <a:t>ška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15A13E5-893C-41F0-9E8F-596C14593DF5}"/>
              </a:ext>
            </a:extLst>
          </p:cNvPr>
          <p:cNvSpPr txBox="1"/>
          <p:nvPr/>
        </p:nvSpPr>
        <p:spPr>
          <a:xfrm>
            <a:off x="843093" y="1795029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kopřiva</a:t>
            </a:r>
          </a:p>
        </p:txBody>
      </p:sp>
      <p:sp>
        <p:nvSpPr>
          <p:cNvPr id="8" name="Hvězda: pěticípá 7">
            <a:extLst>
              <a:ext uri="{FF2B5EF4-FFF2-40B4-BE49-F238E27FC236}">
                <a16:creationId xmlns:a16="http://schemas.microsoft.com/office/drawing/2014/main" id="{9E967674-BC17-471D-BCBD-0F17AAC19641}"/>
              </a:ext>
            </a:extLst>
          </p:cNvPr>
          <p:cNvSpPr/>
          <p:nvPr/>
        </p:nvSpPr>
        <p:spPr>
          <a:xfrm>
            <a:off x="4243180" y="5070560"/>
            <a:ext cx="291726" cy="2177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A4A9C510-6439-4890-8F7E-2B16C9457F1C}"/>
              </a:ext>
            </a:extLst>
          </p:cNvPr>
          <p:cNvCxnSpPr>
            <a:cxnSpLocks/>
          </p:cNvCxnSpPr>
          <p:nvPr/>
        </p:nvCxnSpPr>
        <p:spPr>
          <a:xfrm flipV="1">
            <a:off x="4384283" y="5165447"/>
            <a:ext cx="0" cy="463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E48AFC7-B845-43FA-AD88-BF398554B57E}"/>
              </a:ext>
            </a:extLst>
          </p:cNvPr>
          <p:cNvCxnSpPr>
            <a:cxnSpLocks/>
          </p:cNvCxnSpPr>
          <p:nvPr/>
        </p:nvCxnSpPr>
        <p:spPr>
          <a:xfrm>
            <a:off x="1510018" y="5204366"/>
            <a:ext cx="28468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00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6B086-D7E1-4597-854C-A70A3774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92F7BFB-1CD5-44DB-BF0D-9BFAA58ACC7A}"/>
              </a:ext>
            </a:extLst>
          </p:cNvPr>
          <p:cNvCxnSpPr/>
          <p:nvPr/>
        </p:nvCxnSpPr>
        <p:spPr>
          <a:xfrm>
            <a:off x="1510018" y="5629013"/>
            <a:ext cx="43454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5873698-7666-4D99-9DBA-01A68425E902}"/>
              </a:ext>
            </a:extLst>
          </p:cNvPr>
          <p:cNvCxnSpPr/>
          <p:nvPr/>
        </p:nvCxnSpPr>
        <p:spPr>
          <a:xfrm flipV="1">
            <a:off x="1510018" y="2172749"/>
            <a:ext cx="0" cy="3464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A7080E-F144-42B5-87D9-ECDF21B36257}"/>
              </a:ext>
            </a:extLst>
          </p:cNvPr>
          <p:cNvSpPr txBox="1"/>
          <p:nvPr/>
        </p:nvSpPr>
        <p:spPr>
          <a:xfrm>
            <a:off x="5188591" y="5755563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en-US" dirty="0" err="1"/>
              <a:t>ampeli</a:t>
            </a:r>
            <a:r>
              <a:rPr lang="cs-CZ" dirty="0" err="1"/>
              <a:t>ška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15A13E5-893C-41F0-9E8F-596C14593DF5}"/>
              </a:ext>
            </a:extLst>
          </p:cNvPr>
          <p:cNvSpPr txBox="1"/>
          <p:nvPr/>
        </p:nvSpPr>
        <p:spPr>
          <a:xfrm>
            <a:off x="843093" y="1795029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kopřiva</a:t>
            </a:r>
          </a:p>
        </p:txBody>
      </p:sp>
      <p:sp>
        <p:nvSpPr>
          <p:cNvPr id="3" name="Hvězda: pěticípá 2">
            <a:extLst>
              <a:ext uri="{FF2B5EF4-FFF2-40B4-BE49-F238E27FC236}">
                <a16:creationId xmlns:a16="http://schemas.microsoft.com/office/drawing/2014/main" id="{C4FCA2F2-2DBA-4954-8B86-409B941235D1}"/>
              </a:ext>
            </a:extLst>
          </p:cNvPr>
          <p:cNvSpPr/>
          <p:nvPr/>
        </p:nvSpPr>
        <p:spPr>
          <a:xfrm>
            <a:off x="1929468" y="24411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Hvězda: pěticípá 7">
            <a:extLst>
              <a:ext uri="{FF2B5EF4-FFF2-40B4-BE49-F238E27FC236}">
                <a16:creationId xmlns:a16="http://schemas.microsoft.com/office/drawing/2014/main" id="{2E64DA9B-4883-4D8F-B78E-1E85B696856F}"/>
              </a:ext>
            </a:extLst>
          </p:cNvPr>
          <p:cNvSpPr/>
          <p:nvPr/>
        </p:nvSpPr>
        <p:spPr>
          <a:xfrm>
            <a:off x="1935970" y="269279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Hvězda: pěticípá 8">
            <a:extLst>
              <a:ext uri="{FF2B5EF4-FFF2-40B4-BE49-F238E27FC236}">
                <a16:creationId xmlns:a16="http://schemas.microsoft.com/office/drawing/2014/main" id="{ED64E43A-C874-439C-BC04-A024E2DC577F}"/>
              </a:ext>
            </a:extLst>
          </p:cNvPr>
          <p:cNvSpPr/>
          <p:nvPr/>
        </p:nvSpPr>
        <p:spPr>
          <a:xfrm>
            <a:off x="2222662" y="251562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Hvězda: pěticípá 9">
            <a:extLst>
              <a:ext uri="{FF2B5EF4-FFF2-40B4-BE49-F238E27FC236}">
                <a16:creationId xmlns:a16="http://schemas.microsoft.com/office/drawing/2014/main" id="{19BAA1A9-3D00-47DA-98A2-F15AB3DBDBA7}"/>
              </a:ext>
            </a:extLst>
          </p:cNvPr>
          <p:cNvSpPr/>
          <p:nvPr/>
        </p:nvSpPr>
        <p:spPr>
          <a:xfrm>
            <a:off x="2336965" y="264665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Hvězda: pěticípá 11">
            <a:extLst>
              <a:ext uri="{FF2B5EF4-FFF2-40B4-BE49-F238E27FC236}">
                <a16:creationId xmlns:a16="http://schemas.microsoft.com/office/drawing/2014/main" id="{3064291E-2E1B-468E-B777-4FCF10A9803D}"/>
              </a:ext>
            </a:extLst>
          </p:cNvPr>
          <p:cNvSpPr/>
          <p:nvPr/>
        </p:nvSpPr>
        <p:spPr>
          <a:xfrm>
            <a:off x="2176943" y="282234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Hvězda: pěticípá 13">
            <a:extLst>
              <a:ext uri="{FF2B5EF4-FFF2-40B4-BE49-F238E27FC236}">
                <a16:creationId xmlns:a16="http://schemas.microsoft.com/office/drawing/2014/main" id="{E5A317E9-E6D2-4313-B072-27F9E32424D7}"/>
              </a:ext>
            </a:extLst>
          </p:cNvPr>
          <p:cNvSpPr/>
          <p:nvPr/>
        </p:nvSpPr>
        <p:spPr>
          <a:xfrm>
            <a:off x="2382684" y="299264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Hvězda: pěticípá 14">
            <a:extLst>
              <a:ext uri="{FF2B5EF4-FFF2-40B4-BE49-F238E27FC236}">
                <a16:creationId xmlns:a16="http://schemas.microsoft.com/office/drawing/2014/main" id="{76E4E598-6083-4666-923A-C619DD402453}"/>
              </a:ext>
            </a:extLst>
          </p:cNvPr>
          <p:cNvSpPr/>
          <p:nvPr/>
        </p:nvSpPr>
        <p:spPr>
          <a:xfrm>
            <a:off x="2265170" y="316322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Hvězda: pěticípá 15">
            <a:extLst>
              <a:ext uri="{FF2B5EF4-FFF2-40B4-BE49-F238E27FC236}">
                <a16:creationId xmlns:a16="http://schemas.microsoft.com/office/drawing/2014/main" id="{0AB57632-C137-404E-88D1-F6E17562B860}"/>
              </a:ext>
            </a:extLst>
          </p:cNvPr>
          <p:cNvSpPr/>
          <p:nvPr/>
        </p:nvSpPr>
        <p:spPr>
          <a:xfrm>
            <a:off x="2686574" y="306325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Hvězda: pěticípá 16">
            <a:extLst>
              <a:ext uri="{FF2B5EF4-FFF2-40B4-BE49-F238E27FC236}">
                <a16:creationId xmlns:a16="http://schemas.microsoft.com/office/drawing/2014/main" id="{3D856941-925F-46E3-ACF5-57BCBD267C20}"/>
              </a:ext>
            </a:extLst>
          </p:cNvPr>
          <p:cNvSpPr/>
          <p:nvPr/>
        </p:nvSpPr>
        <p:spPr>
          <a:xfrm>
            <a:off x="2640855" y="342887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Hvězda: pěticípá 17">
            <a:extLst>
              <a:ext uri="{FF2B5EF4-FFF2-40B4-BE49-F238E27FC236}">
                <a16:creationId xmlns:a16="http://schemas.microsoft.com/office/drawing/2014/main" id="{15F6B3CE-9F89-4EC5-B750-5C0D1580B59C}"/>
              </a:ext>
            </a:extLst>
          </p:cNvPr>
          <p:cNvSpPr/>
          <p:nvPr/>
        </p:nvSpPr>
        <p:spPr>
          <a:xfrm>
            <a:off x="3061914" y="3488085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Hvězda: pěticípá 18">
            <a:extLst>
              <a:ext uri="{FF2B5EF4-FFF2-40B4-BE49-F238E27FC236}">
                <a16:creationId xmlns:a16="http://schemas.microsoft.com/office/drawing/2014/main" id="{953DD161-54D2-458F-88B7-E33C426A4B94}"/>
              </a:ext>
            </a:extLst>
          </p:cNvPr>
          <p:cNvSpPr/>
          <p:nvPr/>
        </p:nvSpPr>
        <p:spPr>
          <a:xfrm>
            <a:off x="3428301" y="358008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Hvězda: pěticípá 19">
            <a:extLst>
              <a:ext uri="{FF2B5EF4-FFF2-40B4-BE49-F238E27FC236}">
                <a16:creationId xmlns:a16="http://schemas.microsoft.com/office/drawing/2014/main" id="{80F457E0-D422-424C-AFAD-EF85B113F14C}"/>
              </a:ext>
            </a:extLst>
          </p:cNvPr>
          <p:cNvSpPr/>
          <p:nvPr/>
        </p:nvSpPr>
        <p:spPr>
          <a:xfrm>
            <a:off x="3270308" y="407231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Hvězda: pěticípá 20">
            <a:extLst>
              <a:ext uri="{FF2B5EF4-FFF2-40B4-BE49-F238E27FC236}">
                <a16:creationId xmlns:a16="http://schemas.microsoft.com/office/drawing/2014/main" id="{C4932065-AAD8-4190-A3DB-F9ABF392B131}"/>
              </a:ext>
            </a:extLst>
          </p:cNvPr>
          <p:cNvSpPr/>
          <p:nvPr/>
        </p:nvSpPr>
        <p:spPr>
          <a:xfrm>
            <a:off x="3686541" y="443509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Hvězda: pěticípá 21">
            <a:extLst>
              <a:ext uri="{FF2B5EF4-FFF2-40B4-BE49-F238E27FC236}">
                <a16:creationId xmlns:a16="http://schemas.microsoft.com/office/drawing/2014/main" id="{FFA57246-C4E5-45AD-8F11-B08525B7B56F}"/>
              </a:ext>
            </a:extLst>
          </p:cNvPr>
          <p:cNvSpPr/>
          <p:nvPr/>
        </p:nvSpPr>
        <p:spPr>
          <a:xfrm>
            <a:off x="4017349" y="421996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Hvězda: pěticípá 22">
            <a:extLst>
              <a:ext uri="{FF2B5EF4-FFF2-40B4-BE49-F238E27FC236}">
                <a16:creationId xmlns:a16="http://schemas.microsoft.com/office/drawing/2014/main" id="{E9AA95F5-3043-4DD5-9618-308D21E7B3B5}"/>
              </a:ext>
            </a:extLst>
          </p:cNvPr>
          <p:cNvSpPr/>
          <p:nvPr/>
        </p:nvSpPr>
        <p:spPr>
          <a:xfrm>
            <a:off x="4063068" y="45747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Hvězda: pěticípá 23">
            <a:extLst>
              <a:ext uri="{FF2B5EF4-FFF2-40B4-BE49-F238E27FC236}">
                <a16:creationId xmlns:a16="http://schemas.microsoft.com/office/drawing/2014/main" id="{C4163A41-B991-4D6A-B43E-5C00640DF7D2}"/>
              </a:ext>
            </a:extLst>
          </p:cNvPr>
          <p:cNvSpPr/>
          <p:nvPr/>
        </p:nvSpPr>
        <p:spPr>
          <a:xfrm>
            <a:off x="4073344" y="483156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Hvězda: pěticípá 24">
            <a:extLst>
              <a:ext uri="{FF2B5EF4-FFF2-40B4-BE49-F238E27FC236}">
                <a16:creationId xmlns:a16="http://schemas.microsoft.com/office/drawing/2014/main" id="{CD937581-3035-4155-ABEB-AF07A5D6069D}"/>
              </a:ext>
            </a:extLst>
          </p:cNvPr>
          <p:cNvSpPr/>
          <p:nvPr/>
        </p:nvSpPr>
        <p:spPr>
          <a:xfrm>
            <a:off x="4509083" y="482646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Hvězda: pěticípá 25">
            <a:extLst>
              <a:ext uri="{FF2B5EF4-FFF2-40B4-BE49-F238E27FC236}">
                <a16:creationId xmlns:a16="http://schemas.microsoft.com/office/drawing/2014/main" id="{14C65C9A-7B1B-45FE-B212-7F4C11AABDD2}"/>
              </a:ext>
            </a:extLst>
          </p:cNvPr>
          <p:cNvSpPr/>
          <p:nvPr/>
        </p:nvSpPr>
        <p:spPr>
          <a:xfrm>
            <a:off x="4402822" y="514944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Hvězda: pěticípá 26">
            <a:extLst>
              <a:ext uri="{FF2B5EF4-FFF2-40B4-BE49-F238E27FC236}">
                <a16:creationId xmlns:a16="http://schemas.microsoft.com/office/drawing/2014/main" id="{A257931F-D53E-4AFA-A95C-34F1D97788F2}"/>
              </a:ext>
            </a:extLst>
          </p:cNvPr>
          <p:cNvSpPr/>
          <p:nvPr/>
        </p:nvSpPr>
        <p:spPr>
          <a:xfrm>
            <a:off x="4895954" y="517230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Hvězda: pěticípá 27">
            <a:extLst>
              <a:ext uri="{FF2B5EF4-FFF2-40B4-BE49-F238E27FC236}">
                <a16:creationId xmlns:a16="http://schemas.microsoft.com/office/drawing/2014/main" id="{67A53A21-8915-4BEB-8D63-FA1A7C179B92}"/>
              </a:ext>
            </a:extLst>
          </p:cNvPr>
          <p:cNvSpPr/>
          <p:nvPr/>
        </p:nvSpPr>
        <p:spPr>
          <a:xfrm>
            <a:off x="4951460" y="546422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Hvězda: pěticípá 29">
            <a:extLst>
              <a:ext uri="{FF2B5EF4-FFF2-40B4-BE49-F238E27FC236}">
                <a16:creationId xmlns:a16="http://schemas.microsoft.com/office/drawing/2014/main" id="{2D5BD88C-B454-41B8-B68F-14CAED86F401}"/>
              </a:ext>
            </a:extLst>
          </p:cNvPr>
          <p:cNvSpPr/>
          <p:nvPr/>
        </p:nvSpPr>
        <p:spPr>
          <a:xfrm>
            <a:off x="1981689" y="285275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Hvězda: pěticípá 30">
            <a:extLst>
              <a:ext uri="{FF2B5EF4-FFF2-40B4-BE49-F238E27FC236}">
                <a16:creationId xmlns:a16="http://schemas.microsoft.com/office/drawing/2014/main" id="{74EAB4CE-C80B-44C0-9349-60753C3FB4FA}"/>
              </a:ext>
            </a:extLst>
          </p:cNvPr>
          <p:cNvSpPr/>
          <p:nvPr/>
        </p:nvSpPr>
        <p:spPr>
          <a:xfrm>
            <a:off x="2426584" y="281602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Hvězda: pěticípá 31">
            <a:extLst>
              <a:ext uri="{FF2B5EF4-FFF2-40B4-BE49-F238E27FC236}">
                <a16:creationId xmlns:a16="http://schemas.microsoft.com/office/drawing/2014/main" id="{4009A463-94AC-449A-836B-AB26412C23D0}"/>
              </a:ext>
            </a:extLst>
          </p:cNvPr>
          <p:cNvSpPr/>
          <p:nvPr/>
        </p:nvSpPr>
        <p:spPr>
          <a:xfrm>
            <a:off x="3497090" y="429607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Hvězda: pěticípá 32">
            <a:extLst>
              <a:ext uri="{FF2B5EF4-FFF2-40B4-BE49-F238E27FC236}">
                <a16:creationId xmlns:a16="http://schemas.microsoft.com/office/drawing/2014/main" id="{ED87EC01-C8D5-4B52-90F8-FC1C5C73AE4A}"/>
              </a:ext>
            </a:extLst>
          </p:cNvPr>
          <p:cNvSpPr/>
          <p:nvPr/>
        </p:nvSpPr>
        <p:spPr>
          <a:xfrm>
            <a:off x="2467134" y="322732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Hvězda: pěticípá 33">
            <a:extLst>
              <a:ext uri="{FF2B5EF4-FFF2-40B4-BE49-F238E27FC236}">
                <a16:creationId xmlns:a16="http://schemas.microsoft.com/office/drawing/2014/main" id="{942E89DB-5007-4697-9421-8D5237B212F4}"/>
              </a:ext>
            </a:extLst>
          </p:cNvPr>
          <p:cNvSpPr/>
          <p:nvPr/>
        </p:nvSpPr>
        <p:spPr>
          <a:xfrm>
            <a:off x="2885324" y="318629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Hvězda: pěticípá 34">
            <a:extLst>
              <a:ext uri="{FF2B5EF4-FFF2-40B4-BE49-F238E27FC236}">
                <a16:creationId xmlns:a16="http://schemas.microsoft.com/office/drawing/2014/main" id="{0FCEDCAB-1A9B-4DB7-8F8E-1C1DFC799EF2}"/>
              </a:ext>
            </a:extLst>
          </p:cNvPr>
          <p:cNvSpPr/>
          <p:nvPr/>
        </p:nvSpPr>
        <p:spPr>
          <a:xfrm>
            <a:off x="2839605" y="352976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Hvězda: pěticípá 35">
            <a:extLst>
              <a:ext uri="{FF2B5EF4-FFF2-40B4-BE49-F238E27FC236}">
                <a16:creationId xmlns:a16="http://schemas.microsoft.com/office/drawing/2014/main" id="{88C37872-0340-4767-A5CB-5F3251298B79}"/>
              </a:ext>
            </a:extLst>
          </p:cNvPr>
          <p:cNvSpPr/>
          <p:nvPr/>
        </p:nvSpPr>
        <p:spPr>
          <a:xfrm>
            <a:off x="2933561" y="360811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Hvězda: pěticípá 36">
            <a:extLst>
              <a:ext uri="{FF2B5EF4-FFF2-40B4-BE49-F238E27FC236}">
                <a16:creationId xmlns:a16="http://schemas.microsoft.com/office/drawing/2014/main" id="{0AEEC7CF-DA4A-4C0C-AE5E-9DC643AC8688}"/>
              </a:ext>
            </a:extLst>
          </p:cNvPr>
          <p:cNvSpPr/>
          <p:nvPr/>
        </p:nvSpPr>
        <p:spPr>
          <a:xfrm>
            <a:off x="3061913" y="383273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Hvězda: pěticípá 37">
            <a:extLst>
              <a:ext uri="{FF2B5EF4-FFF2-40B4-BE49-F238E27FC236}">
                <a16:creationId xmlns:a16="http://schemas.microsoft.com/office/drawing/2014/main" id="{C28CA6CD-9807-4935-AADB-BEDA387A6B30}"/>
              </a:ext>
            </a:extLst>
          </p:cNvPr>
          <p:cNvSpPr/>
          <p:nvPr/>
        </p:nvSpPr>
        <p:spPr>
          <a:xfrm>
            <a:off x="3497089" y="376303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Hvězda: pěticípá 38">
            <a:extLst>
              <a:ext uri="{FF2B5EF4-FFF2-40B4-BE49-F238E27FC236}">
                <a16:creationId xmlns:a16="http://schemas.microsoft.com/office/drawing/2014/main" id="{36D716F3-9515-4CF6-9CFD-5DD2031499A6}"/>
              </a:ext>
            </a:extLst>
          </p:cNvPr>
          <p:cNvSpPr/>
          <p:nvPr/>
        </p:nvSpPr>
        <p:spPr>
          <a:xfrm>
            <a:off x="3453468" y="39651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61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6B086-D7E1-4597-854C-A70A3774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92F7BFB-1CD5-44DB-BF0D-9BFAA58ACC7A}"/>
              </a:ext>
            </a:extLst>
          </p:cNvPr>
          <p:cNvCxnSpPr/>
          <p:nvPr/>
        </p:nvCxnSpPr>
        <p:spPr>
          <a:xfrm>
            <a:off x="1510018" y="5629013"/>
            <a:ext cx="43454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5873698-7666-4D99-9DBA-01A68425E902}"/>
              </a:ext>
            </a:extLst>
          </p:cNvPr>
          <p:cNvCxnSpPr/>
          <p:nvPr/>
        </p:nvCxnSpPr>
        <p:spPr>
          <a:xfrm flipV="1">
            <a:off x="1510018" y="2172749"/>
            <a:ext cx="0" cy="3464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A7080E-F144-42B5-87D9-ECDF21B36257}"/>
              </a:ext>
            </a:extLst>
          </p:cNvPr>
          <p:cNvSpPr txBox="1"/>
          <p:nvPr/>
        </p:nvSpPr>
        <p:spPr>
          <a:xfrm>
            <a:off x="5188591" y="5755563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en-US" dirty="0" err="1"/>
              <a:t>ampeli</a:t>
            </a:r>
            <a:r>
              <a:rPr lang="cs-CZ" dirty="0" err="1"/>
              <a:t>ška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15A13E5-893C-41F0-9E8F-596C14593DF5}"/>
              </a:ext>
            </a:extLst>
          </p:cNvPr>
          <p:cNvSpPr txBox="1"/>
          <p:nvPr/>
        </p:nvSpPr>
        <p:spPr>
          <a:xfrm>
            <a:off x="843093" y="1795029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kopřiva</a:t>
            </a:r>
          </a:p>
        </p:txBody>
      </p:sp>
      <p:sp>
        <p:nvSpPr>
          <p:cNvPr id="3" name="Hvězda: pěticípá 2">
            <a:extLst>
              <a:ext uri="{FF2B5EF4-FFF2-40B4-BE49-F238E27FC236}">
                <a16:creationId xmlns:a16="http://schemas.microsoft.com/office/drawing/2014/main" id="{C4FCA2F2-2DBA-4954-8B86-409B941235D1}"/>
              </a:ext>
            </a:extLst>
          </p:cNvPr>
          <p:cNvSpPr/>
          <p:nvPr/>
        </p:nvSpPr>
        <p:spPr>
          <a:xfrm>
            <a:off x="1929468" y="24411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Hvězda: pěticípá 7">
            <a:extLst>
              <a:ext uri="{FF2B5EF4-FFF2-40B4-BE49-F238E27FC236}">
                <a16:creationId xmlns:a16="http://schemas.microsoft.com/office/drawing/2014/main" id="{2E64DA9B-4883-4D8F-B78E-1E85B696856F}"/>
              </a:ext>
            </a:extLst>
          </p:cNvPr>
          <p:cNvSpPr/>
          <p:nvPr/>
        </p:nvSpPr>
        <p:spPr>
          <a:xfrm>
            <a:off x="1935970" y="269279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Hvězda: pěticípá 8">
            <a:extLst>
              <a:ext uri="{FF2B5EF4-FFF2-40B4-BE49-F238E27FC236}">
                <a16:creationId xmlns:a16="http://schemas.microsoft.com/office/drawing/2014/main" id="{ED64E43A-C874-439C-BC04-A024E2DC577F}"/>
              </a:ext>
            </a:extLst>
          </p:cNvPr>
          <p:cNvSpPr/>
          <p:nvPr/>
        </p:nvSpPr>
        <p:spPr>
          <a:xfrm>
            <a:off x="2222662" y="251562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Hvězda: pěticípá 9">
            <a:extLst>
              <a:ext uri="{FF2B5EF4-FFF2-40B4-BE49-F238E27FC236}">
                <a16:creationId xmlns:a16="http://schemas.microsoft.com/office/drawing/2014/main" id="{19BAA1A9-3D00-47DA-98A2-F15AB3DBDBA7}"/>
              </a:ext>
            </a:extLst>
          </p:cNvPr>
          <p:cNvSpPr/>
          <p:nvPr/>
        </p:nvSpPr>
        <p:spPr>
          <a:xfrm>
            <a:off x="2336965" y="264665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Hvězda: pěticípá 11">
            <a:extLst>
              <a:ext uri="{FF2B5EF4-FFF2-40B4-BE49-F238E27FC236}">
                <a16:creationId xmlns:a16="http://schemas.microsoft.com/office/drawing/2014/main" id="{3064291E-2E1B-468E-B777-4FCF10A9803D}"/>
              </a:ext>
            </a:extLst>
          </p:cNvPr>
          <p:cNvSpPr/>
          <p:nvPr/>
        </p:nvSpPr>
        <p:spPr>
          <a:xfrm>
            <a:off x="2176943" y="282234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Hvězda: pěticípá 13">
            <a:extLst>
              <a:ext uri="{FF2B5EF4-FFF2-40B4-BE49-F238E27FC236}">
                <a16:creationId xmlns:a16="http://schemas.microsoft.com/office/drawing/2014/main" id="{E5A317E9-E6D2-4313-B072-27F9E32424D7}"/>
              </a:ext>
            </a:extLst>
          </p:cNvPr>
          <p:cNvSpPr/>
          <p:nvPr/>
        </p:nvSpPr>
        <p:spPr>
          <a:xfrm>
            <a:off x="2382684" y="299264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Hvězda: pěticípá 14">
            <a:extLst>
              <a:ext uri="{FF2B5EF4-FFF2-40B4-BE49-F238E27FC236}">
                <a16:creationId xmlns:a16="http://schemas.microsoft.com/office/drawing/2014/main" id="{76E4E598-6083-4666-923A-C619DD402453}"/>
              </a:ext>
            </a:extLst>
          </p:cNvPr>
          <p:cNvSpPr/>
          <p:nvPr/>
        </p:nvSpPr>
        <p:spPr>
          <a:xfrm>
            <a:off x="2265170" y="316322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Hvězda: pěticípá 15">
            <a:extLst>
              <a:ext uri="{FF2B5EF4-FFF2-40B4-BE49-F238E27FC236}">
                <a16:creationId xmlns:a16="http://schemas.microsoft.com/office/drawing/2014/main" id="{0AB57632-C137-404E-88D1-F6E17562B860}"/>
              </a:ext>
            </a:extLst>
          </p:cNvPr>
          <p:cNvSpPr/>
          <p:nvPr/>
        </p:nvSpPr>
        <p:spPr>
          <a:xfrm>
            <a:off x="2686574" y="306325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Hvězda: pěticípá 16">
            <a:extLst>
              <a:ext uri="{FF2B5EF4-FFF2-40B4-BE49-F238E27FC236}">
                <a16:creationId xmlns:a16="http://schemas.microsoft.com/office/drawing/2014/main" id="{3D856941-925F-46E3-ACF5-57BCBD267C20}"/>
              </a:ext>
            </a:extLst>
          </p:cNvPr>
          <p:cNvSpPr/>
          <p:nvPr/>
        </p:nvSpPr>
        <p:spPr>
          <a:xfrm>
            <a:off x="2640855" y="342887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Hvězda: pěticípá 17">
            <a:extLst>
              <a:ext uri="{FF2B5EF4-FFF2-40B4-BE49-F238E27FC236}">
                <a16:creationId xmlns:a16="http://schemas.microsoft.com/office/drawing/2014/main" id="{15F6B3CE-9F89-4EC5-B750-5C0D1580B59C}"/>
              </a:ext>
            </a:extLst>
          </p:cNvPr>
          <p:cNvSpPr/>
          <p:nvPr/>
        </p:nvSpPr>
        <p:spPr>
          <a:xfrm>
            <a:off x="3061914" y="3488085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Hvězda: pěticípá 18">
            <a:extLst>
              <a:ext uri="{FF2B5EF4-FFF2-40B4-BE49-F238E27FC236}">
                <a16:creationId xmlns:a16="http://schemas.microsoft.com/office/drawing/2014/main" id="{953DD161-54D2-458F-88B7-E33C426A4B94}"/>
              </a:ext>
            </a:extLst>
          </p:cNvPr>
          <p:cNvSpPr/>
          <p:nvPr/>
        </p:nvSpPr>
        <p:spPr>
          <a:xfrm>
            <a:off x="3428301" y="358008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Hvězda: pěticípá 19">
            <a:extLst>
              <a:ext uri="{FF2B5EF4-FFF2-40B4-BE49-F238E27FC236}">
                <a16:creationId xmlns:a16="http://schemas.microsoft.com/office/drawing/2014/main" id="{80F457E0-D422-424C-AFAD-EF85B113F14C}"/>
              </a:ext>
            </a:extLst>
          </p:cNvPr>
          <p:cNvSpPr/>
          <p:nvPr/>
        </p:nvSpPr>
        <p:spPr>
          <a:xfrm>
            <a:off x="3270308" y="407231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Hvězda: pěticípá 20">
            <a:extLst>
              <a:ext uri="{FF2B5EF4-FFF2-40B4-BE49-F238E27FC236}">
                <a16:creationId xmlns:a16="http://schemas.microsoft.com/office/drawing/2014/main" id="{C4932065-AAD8-4190-A3DB-F9ABF392B131}"/>
              </a:ext>
            </a:extLst>
          </p:cNvPr>
          <p:cNvSpPr/>
          <p:nvPr/>
        </p:nvSpPr>
        <p:spPr>
          <a:xfrm>
            <a:off x="3686541" y="4435093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Hvězda: pěticípá 21">
            <a:extLst>
              <a:ext uri="{FF2B5EF4-FFF2-40B4-BE49-F238E27FC236}">
                <a16:creationId xmlns:a16="http://schemas.microsoft.com/office/drawing/2014/main" id="{FFA57246-C4E5-45AD-8F11-B08525B7B56F}"/>
              </a:ext>
            </a:extLst>
          </p:cNvPr>
          <p:cNvSpPr/>
          <p:nvPr/>
        </p:nvSpPr>
        <p:spPr>
          <a:xfrm>
            <a:off x="4017349" y="421996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Hvězda: pěticípá 22">
            <a:extLst>
              <a:ext uri="{FF2B5EF4-FFF2-40B4-BE49-F238E27FC236}">
                <a16:creationId xmlns:a16="http://schemas.microsoft.com/office/drawing/2014/main" id="{E9AA95F5-3043-4DD5-9618-308D21E7B3B5}"/>
              </a:ext>
            </a:extLst>
          </p:cNvPr>
          <p:cNvSpPr/>
          <p:nvPr/>
        </p:nvSpPr>
        <p:spPr>
          <a:xfrm>
            <a:off x="4063068" y="45747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Hvězda: pěticípá 23">
            <a:extLst>
              <a:ext uri="{FF2B5EF4-FFF2-40B4-BE49-F238E27FC236}">
                <a16:creationId xmlns:a16="http://schemas.microsoft.com/office/drawing/2014/main" id="{C4163A41-B991-4D6A-B43E-5C00640DF7D2}"/>
              </a:ext>
            </a:extLst>
          </p:cNvPr>
          <p:cNvSpPr/>
          <p:nvPr/>
        </p:nvSpPr>
        <p:spPr>
          <a:xfrm>
            <a:off x="4073344" y="483156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Hvězda: pěticípá 24">
            <a:extLst>
              <a:ext uri="{FF2B5EF4-FFF2-40B4-BE49-F238E27FC236}">
                <a16:creationId xmlns:a16="http://schemas.microsoft.com/office/drawing/2014/main" id="{CD937581-3035-4155-ABEB-AF07A5D6069D}"/>
              </a:ext>
            </a:extLst>
          </p:cNvPr>
          <p:cNvSpPr/>
          <p:nvPr/>
        </p:nvSpPr>
        <p:spPr>
          <a:xfrm>
            <a:off x="4509083" y="482646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Hvězda: pěticípá 25">
            <a:extLst>
              <a:ext uri="{FF2B5EF4-FFF2-40B4-BE49-F238E27FC236}">
                <a16:creationId xmlns:a16="http://schemas.microsoft.com/office/drawing/2014/main" id="{14C65C9A-7B1B-45FE-B212-7F4C11AABDD2}"/>
              </a:ext>
            </a:extLst>
          </p:cNvPr>
          <p:cNvSpPr/>
          <p:nvPr/>
        </p:nvSpPr>
        <p:spPr>
          <a:xfrm>
            <a:off x="4402822" y="514944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Hvězda: pěticípá 26">
            <a:extLst>
              <a:ext uri="{FF2B5EF4-FFF2-40B4-BE49-F238E27FC236}">
                <a16:creationId xmlns:a16="http://schemas.microsoft.com/office/drawing/2014/main" id="{A257931F-D53E-4AFA-A95C-34F1D97788F2}"/>
              </a:ext>
            </a:extLst>
          </p:cNvPr>
          <p:cNvSpPr/>
          <p:nvPr/>
        </p:nvSpPr>
        <p:spPr>
          <a:xfrm>
            <a:off x="4895954" y="517230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Hvězda: pěticípá 27">
            <a:extLst>
              <a:ext uri="{FF2B5EF4-FFF2-40B4-BE49-F238E27FC236}">
                <a16:creationId xmlns:a16="http://schemas.microsoft.com/office/drawing/2014/main" id="{67A53A21-8915-4BEB-8D63-FA1A7C179B92}"/>
              </a:ext>
            </a:extLst>
          </p:cNvPr>
          <p:cNvSpPr/>
          <p:nvPr/>
        </p:nvSpPr>
        <p:spPr>
          <a:xfrm>
            <a:off x="4951460" y="546422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Hvězda: pěticípá 29">
            <a:extLst>
              <a:ext uri="{FF2B5EF4-FFF2-40B4-BE49-F238E27FC236}">
                <a16:creationId xmlns:a16="http://schemas.microsoft.com/office/drawing/2014/main" id="{2D5BD88C-B454-41B8-B68F-14CAED86F401}"/>
              </a:ext>
            </a:extLst>
          </p:cNvPr>
          <p:cNvSpPr/>
          <p:nvPr/>
        </p:nvSpPr>
        <p:spPr>
          <a:xfrm>
            <a:off x="1981689" y="285275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Hvězda: pěticípá 30">
            <a:extLst>
              <a:ext uri="{FF2B5EF4-FFF2-40B4-BE49-F238E27FC236}">
                <a16:creationId xmlns:a16="http://schemas.microsoft.com/office/drawing/2014/main" id="{74EAB4CE-C80B-44C0-9349-60753C3FB4FA}"/>
              </a:ext>
            </a:extLst>
          </p:cNvPr>
          <p:cNvSpPr/>
          <p:nvPr/>
        </p:nvSpPr>
        <p:spPr>
          <a:xfrm>
            <a:off x="2426584" y="2816029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Hvězda: pěticípá 31">
            <a:extLst>
              <a:ext uri="{FF2B5EF4-FFF2-40B4-BE49-F238E27FC236}">
                <a16:creationId xmlns:a16="http://schemas.microsoft.com/office/drawing/2014/main" id="{4009A463-94AC-449A-836B-AB26412C23D0}"/>
              </a:ext>
            </a:extLst>
          </p:cNvPr>
          <p:cNvSpPr/>
          <p:nvPr/>
        </p:nvSpPr>
        <p:spPr>
          <a:xfrm>
            <a:off x="3497090" y="429607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Hvězda: pěticípá 32">
            <a:extLst>
              <a:ext uri="{FF2B5EF4-FFF2-40B4-BE49-F238E27FC236}">
                <a16:creationId xmlns:a16="http://schemas.microsoft.com/office/drawing/2014/main" id="{ED87EC01-C8D5-4B52-90F8-FC1C5C73AE4A}"/>
              </a:ext>
            </a:extLst>
          </p:cNvPr>
          <p:cNvSpPr/>
          <p:nvPr/>
        </p:nvSpPr>
        <p:spPr>
          <a:xfrm>
            <a:off x="2467134" y="322732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Hvězda: pěticípá 33">
            <a:extLst>
              <a:ext uri="{FF2B5EF4-FFF2-40B4-BE49-F238E27FC236}">
                <a16:creationId xmlns:a16="http://schemas.microsoft.com/office/drawing/2014/main" id="{942E89DB-5007-4697-9421-8D5237B212F4}"/>
              </a:ext>
            </a:extLst>
          </p:cNvPr>
          <p:cNvSpPr/>
          <p:nvPr/>
        </p:nvSpPr>
        <p:spPr>
          <a:xfrm>
            <a:off x="2885324" y="318629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Hvězda: pěticípá 34">
            <a:extLst>
              <a:ext uri="{FF2B5EF4-FFF2-40B4-BE49-F238E27FC236}">
                <a16:creationId xmlns:a16="http://schemas.microsoft.com/office/drawing/2014/main" id="{0FCEDCAB-1A9B-4DB7-8F8E-1C1DFC799EF2}"/>
              </a:ext>
            </a:extLst>
          </p:cNvPr>
          <p:cNvSpPr/>
          <p:nvPr/>
        </p:nvSpPr>
        <p:spPr>
          <a:xfrm>
            <a:off x="2839605" y="3529762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Hvězda: pěticípá 35">
            <a:extLst>
              <a:ext uri="{FF2B5EF4-FFF2-40B4-BE49-F238E27FC236}">
                <a16:creationId xmlns:a16="http://schemas.microsoft.com/office/drawing/2014/main" id="{88C37872-0340-4767-A5CB-5F3251298B79}"/>
              </a:ext>
            </a:extLst>
          </p:cNvPr>
          <p:cNvSpPr/>
          <p:nvPr/>
        </p:nvSpPr>
        <p:spPr>
          <a:xfrm>
            <a:off x="2933561" y="360811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Hvězda: pěticípá 36">
            <a:extLst>
              <a:ext uri="{FF2B5EF4-FFF2-40B4-BE49-F238E27FC236}">
                <a16:creationId xmlns:a16="http://schemas.microsoft.com/office/drawing/2014/main" id="{0AEEC7CF-DA4A-4C0C-AE5E-9DC643AC8688}"/>
              </a:ext>
            </a:extLst>
          </p:cNvPr>
          <p:cNvSpPr/>
          <p:nvPr/>
        </p:nvSpPr>
        <p:spPr>
          <a:xfrm>
            <a:off x="3061913" y="383273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Hvězda: pěticípá 37">
            <a:extLst>
              <a:ext uri="{FF2B5EF4-FFF2-40B4-BE49-F238E27FC236}">
                <a16:creationId xmlns:a16="http://schemas.microsoft.com/office/drawing/2014/main" id="{C28CA6CD-9807-4935-AADB-BEDA387A6B30}"/>
              </a:ext>
            </a:extLst>
          </p:cNvPr>
          <p:cNvSpPr/>
          <p:nvPr/>
        </p:nvSpPr>
        <p:spPr>
          <a:xfrm>
            <a:off x="3497089" y="3763037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Hvězda: pěticípá 38">
            <a:extLst>
              <a:ext uri="{FF2B5EF4-FFF2-40B4-BE49-F238E27FC236}">
                <a16:creationId xmlns:a16="http://schemas.microsoft.com/office/drawing/2014/main" id="{36D716F3-9515-4CF6-9CFD-5DD2031499A6}"/>
              </a:ext>
            </a:extLst>
          </p:cNvPr>
          <p:cNvSpPr/>
          <p:nvPr/>
        </p:nvSpPr>
        <p:spPr>
          <a:xfrm>
            <a:off x="3453468" y="396519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799F457-FE6C-4FE8-B60C-16681BFCBADF}"/>
              </a:ext>
            </a:extLst>
          </p:cNvPr>
          <p:cNvCxnSpPr>
            <a:endCxn id="28" idx="4"/>
          </p:cNvCxnSpPr>
          <p:nvPr/>
        </p:nvCxnSpPr>
        <p:spPr>
          <a:xfrm>
            <a:off x="1669409" y="2273417"/>
            <a:ext cx="3327770" cy="3208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053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4161</TotalTime>
  <Words>480</Words>
  <Application>Microsoft Office PowerPoint</Application>
  <PresentationFormat>Širokoúhlá obrazovka</PresentationFormat>
  <Paragraphs>162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Motiv Office</vt:lpstr>
      <vt:lpstr>Analýza hlavních komponent jako příklad mnohorozměrné techniky. Standardizace a transformace dat.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Standardisace po stanovištích</vt:lpstr>
      <vt:lpstr>Standardisace po stanovištích</vt:lpstr>
      <vt:lpstr>Prezentace aplikace PowerPoint</vt:lpstr>
      <vt:lpstr>Standardisace po stanovištích</vt:lpstr>
      <vt:lpstr>Prezentace aplikace PowerPoint</vt:lpstr>
      <vt:lpstr>Standardisace proměnných </vt:lpstr>
      <vt:lpstr>Standardisace proměnných </vt:lpstr>
      <vt:lpstr>Standardisace proměnných </vt:lpstr>
      <vt:lpstr>Standardisace proměnných </vt:lpstr>
      <vt:lpstr>Transformace dat</vt:lpstr>
      <vt:lpstr>Transformace dat</vt:lpstr>
      <vt:lpstr>Transformace dat</vt:lpstr>
      <vt:lpstr>Prezentace aplikace PowerPoint</vt:lpstr>
      <vt:lpstr>Korelace os s měřenými daty o prostředí</vt:lpstr>
      <vt:lpstr>Prezentace aplikace PowerPoint</vt:lpstr>
      <vt:lpstr>Chybějící hodnoty v mnohorozměrné analýze.</vt:lpstr>
      <vt:lpstr>Chybějící hodnoty v mnohorozměrné analýze.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</dc:creator>
  <cp:lastModifiedBy>Zuzana</cp:lastModifiedBy>
  <cp:revision>47</cp:revision>
  <dcterms:created xsi:type="dcterms:W3CDTF">2021-01-22T15:46:24Z</dcterms:created>
  <dcterms:modified xsi:type="dcterms:W3CDTF">2021-01-25T13:09:37Z</dcterms:modified>
</cp:coreProperties>
</file>