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6" r:id="rId2"/>
    <p:sldId id="258" r:id="rId3"/>
    <p:sldId id="446" r:id="rId4"/>
    <p:sldId id="523" r:id="rId5"/>
    <p:sldId id="525" r:id="rId6"/>
    <p:sldId id="448" r:id="rId7"/>
    <p:sldId id="325" r:id="rId8"/>
    <p:sldId id="324" r:id="rId9"/>
    <p:sldId id="470" r:id="rId10"/>
    <p:sldId id="469" r:id="rId11"/>
    <p:sldId id="432" r:id="rId12"/>
    <p:sldId id="383" r:id="rId13"/>
    <p:sldId id="468" r:id="rId14"/>
    <p:sldId id="477" r:id="rId15"/>
    <p:sldId id="478" r:id="rId16"/>
    <p:sldId id="479" r:id="rId17"/>
    <p:sldId id="471" r:id="rId18"/>
    <p:sldId id="472" r:id="rId19"/>
    <p:sldId id="389" r:id="rId20"/>
    <p:sldId id="474" r:id="rId21"/>
    <p:sldId id="475" r:id="rId22"/>
    <p:sldId id="473" r:id="rId23"/>
    <p:sldId id="335" r:id="rId24"/>
    <p:sldId id="480" r:id="rId25"/>
    <p:sldId id="481" r:id="rId26"/>
    <p:sldId id="482" r:id="rId27"/>
    <p:sldId id="483" r:id="rId28"/>
    <p:sldId id="564" r:id="rId29"/>
    <p:sldId id="484" r:id="rId30"/>
    <p:sldId id="485" r:id="rId31"/>
    <p:sldId id="486" r:id="rId32"/>
    <p:sldId id="487" r:id="rId33"/>
    <p:sldId id="488" r:id="rId34"/>
    <p:sldId id="489" r:id="rId35"/>
    <p:sldId id="490" r:id="rId36"/>
    <p:sldId id="491" r:id="rId37"/>
    <p:sldId id="492" r:id="rId38"/>
    <p:sldId id="493" r:id="rId39"/>
    <p:sldId id="494" r:id="rId40"/>
    <p:sldId id="498" r:id="rId41"/>
    <p:sldId id="442" r:id="rId42"/>
    <p:sldId id="575" r:id="rId43"/>
    <p:sldId id="569" r:id="rId44"/>
    <p:sldId id="316" r:id="rId45"/>
    <p:sldId id="321" r:id="rId46"/>
    <p:sldId id="319" r:id="rId47"/>
    <p:sldId id="573" r:id="rId48"/>
    <p:sldId id="574" r:id="rId49"/>
    <p:sldId id="572" r:id="rId50"/>
    <p:sldId id="571" r:id="rId51"/>
    <p:sldId id="576" r:id="rId52"/>
    <p:sldId id="320" r:id="rId53"/>
    <p:sldId id="527" r:id="rId54"/>
    <p:sldId id="577" r:id="rId55"/>
    <p:sldId id="426" r:id="rId56"/>
    <p:sldId id="529" r:id="rId57"/>
    <p:sldId id="530" r:id="rId58"/>
    <p:sldId id="531" r:id="rId59"/>
    <p:sldId id="532" r:id="rId60"/>
    <p:sldId id="315" r:id="rId61"/>
    <p:sldId id="429" r:id="rId62"/>
    <p:sldId id="563" r:id="rId63"/>
    <p:sldId id="544" r:id="rId64"/>
    <p:sldId id="430" r:id="rId65"/>
    <p:sldId id="534" r:id="rId66"/>
    <p:sldId id="535" r:id="rId67"/>
    <p:sldId id="536" r:id="rId68"/>
    <p:sldId id="538" r:id="rId69"/>
    <p:sldId id="539" r:id="rId70"/>
    <p:sldId id="269" r:id="rId71"/>
    <p:sldId id="404" r:id="rId72"/>
    <p:sldId id="403" r:id="rId73"/>
    <p:sldId id="351" r:id="rId74"/>
    <p:sldId id="540" r:id="rId75"/>
    <p:sldId id="565" r:id="rId76"/>
    <p:sldId id="437" r:id="rId77"/>
    <p:sldId id="438" r:id="rId78"/>
    <p:sldId id="566" r:id="rId79"/>
    <p:sldId id="567" r:id="rId80"/>
    <p:sldId id="568" r:id="rId81"/>
    <p:sldId id="380" r:id="rId82"/>
    <p:sldId id="541" r:id="rId83"/>
    <p:sldId id="542" r:id="rId84"/>
    <p:sldId id="439" r:id="rId85"/>
    <p:sldId id="543" r:id="rId86"/>
    <p:sldId id="545" r:id="rId87"/>
    <p:sldId id="546" r:id="rId88"/>
    <p:sldId id="547" r:id="rId89"/>
    <p:sldId id="440" r:id="rId90"/>
    <p:sldId id="551" r:id="rId91"/>
    <p:sldId id="552" r:id="rId92"/>
    <p:sldId id="549" r:id="rId93"/>
    <p:sldId id="460" r:id="rId94"/>
    <p:sldId id="464" r:id="rId95"/>
    <p:sldId id="554" r:id="rId96"/>
    <p:sldId id="555" r:id="rId97"/>
    <p:sldId id="557" r:id="rId98"/>
    <p:sldId id="558" r:id="rId99"/>
    <p:sldId id="561" r:id="rId100"/>
    <p:sldId id="562" r:id="rId101"/>
    <p:sldId id="423" r:id="rId102"/>
    <p:sldId id="559" r:id="rId10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0000"/>
    <a:srgbClr val="FF0000"/>
    <a:srgbClr val="0033CC"/>
    <a:srgbClr val="FFFFFF"/>
    <a:srgbClr val="003300"/>
    <a:srgbClr val="008000"/>
    <a:srgbClr val="800000"/>
    <a:srgbClr val="66663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40" autoAdjust="0"/>
  </p:normalViewPr>
  <p:slideViewPr>
    <p:cSldViewPr>
      <p:cViewPr>
        <p:scale>
          <a:sx n="60" d="100"/>
          <a:sy n="60" d="100"/>
        </p:scale>
        <p:origin x="816" y="1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cuments\V&#282;DOV&#282;CI\_\_p&#345;eklady\_IMPORTY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cuments\V&#282;DOV&#282;CI\_\_p&#345;eklady\_IMPORTY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cuments\V&#282;DOV&#282;CI\_\_p&#345;eklady\_IMPORTY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cuments\V&#282;DOV&#282;CI\_\_p&#345;eklady\_IMPORT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cuments\V&#282;DOV&#282;CI\_\_p&#345;eklady\_IMPORT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cuments\V&#282;DOV&#282;CI\_\_p&#345;eklady\_IMPORTY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honza\Documents\V&#282;DOV&#282;CI\Bratislava\amfory\BA_okraje.xlsx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cuments\V&#282;DOV&#282;CI\_\_p&#345;eklady\_IMPORTY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cuments\V&#282;DOV&#282;CI\_\_p&#345;eklady\_IMPORTY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cuments\V&#282;DOV&#282;CI\_\_p&#345;eklady\_IMPORTY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cuments\V&#282;DOV&#282;CI\_\_p&#345;eklady\_IMPORTY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cuments\V&#282;DOV&#282;CI\_\_p&#345;eklady\_IMPORT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[_IMPORTY.xlsx]grafy_země-kategorie!Kontingenční tabulka 12</c:name>
    <c:fmtId val="9"/>
  </c:pivotSource>
  <c:chart>
    <c:title>
      <c:tx>
        <c:rich>
          <a:bodyPr/>
          <a:lstStyle/>
          <a:p>
            <a:pPr algn="r">
              <a:defRPr/>
            </a:pPr>
            <a:r>
              <a:rPr lang="cs-CZ" sz="1600"/>
              <a:t>Bohemia</a:t>
            </a:r>
            <a:r>
              <a:rPr lang="cs-CZ" sz="1600" baseline="0"/>
              <a:t> </a:t>
            </a:r>
          </a:p>
          <a:p>
            <a:pPr algn="r">
              <a:defRPr/>
            </a:pPr>
            <a:r>
              <a:rPr lang="cs-CZ" sz="1200" baseline="0"/>
              <a:t>except mirrors </a:t>
            </a:r>
          </a:p>
          <a:p>
            <a:pPr algn="r">
              <a:defRPr/>
            </a:pPr>
            <a:r>
              <a:rPr lang="cs-CZ" sz="1600" baseline="0"/>
              <a:t>[270]</a:t>
            </a:r>
            <a:endParaRPr lang="en-US" sz="1600"/>
          </a:p>
        </c:rich>
      </c:tx>
      <c:layout>
        <c:manualLayout>
          <c:xMode val="edge"/>
          <c:yMode val="edge"/>
          <c:x val="0.66071912579555003"/>
          <c:y val="1.4840766581063631E-2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C000"/>
          </a:solidFill>
        </c:spPr>
      </c:pivotFmt>
      <c:pivotFmt>
        <c:idx val="2"/>
        <c:spPr>
          <a:solidFill>
            <a:schemeClr val="accent2">
              <a:lumMod val="50000"/>
            </a:schemeClr>
          </a:solidFill>
        </c:spPr>
      </c:pivotFmt>
      <c:pivotFmt>
        <c:idx val="3"/>
        <c:spPr>
          <a:solidFill>
            <a:schemeClr val="accent2">
              <a:lumMod val="60000"/>
              <a:lumOff val="40000"/>
            </a:schemeClr>
          </a:solidFill>
        </c:spPr>
        <c:dLbl>
          <c:idx val="0"/>
          <c:layout>
            <c:manualLayout>
              <c:x val="-3.2338702760194252E-2"/>
              <c:y val="0.10423139769303515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>
              <a:lumMod val="5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writing instr.
3%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>
              <a:lumMod val="60000"/>
              <a:lumOff val="4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medical instr.
1%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7030A0"/>
          </a:solidFill>
        </c:spPr>
      </c:pivotFmt>
      <c:pivotFmt>
        <c:idx val="7"/>
        <c:spPr>
          <a:solidFill>
            <a:schemeClr val="accent6">
              <a:lumMod val="50000"/>
            </a:schemeClr>
          </a:solidFill>
        </c:spPr>
        <c:dLbl>
          <c:idx val="0"/>
          <c:layout>
            <c:manualLayout>
              <c:x val="-4.831797986036071E-3"/>
              <c:y val="-0.22737286771910867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6">
              <a:lumMod val="75000"/>
            </a:schemeClr>
          </a:solidFill>
        </c:spPr>
      </c:pivotFmt>
      <c:pivotFmt>
        <c:idx val="9"/>
        <c:spPr>
          <a:solidFill>
            <a:schemeClr val="accent3">
              <a:lumMod val="75000"/>
            </a:schemeClr>
          </a:solidFill>
        </c:spPr>
      </c:pivotFmt>
      <c:pivotFmt>
        <c:idx val="10"/>
        <c:dLbl>
          <c:idx val="0"/>
          <c:layout>
            <c:manualLayout>
              <c:x val="0.23028253821213523"/>
              <c:y val="-2.9393064453459784E-3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FFC000"/>
          </a:solidFill>
        </c:spPr>
      </c:pivotFmt>
      <c:pivotFmt>
        <c:idx val="13"/>
        <c:spPr>
          <a:solidFill>
            <a:schemeClr val="accent2">
              <a:lumMod val="50000"/>
            </a:schemeClr>
          </a:solidFill>
        </c:spPr>
      </c:pivotFmt>
      <c:pivotFmt>
        <c:idx val="14"/>
        <c:spPr>
          <a:solidFill>
            <a:schemeClr val="accent2">
              <a:lumMod val="60000"/>
              <a:lumOff val="40000"/>
            </a:schemeClr>
          </a:solidFill>
        </c:spPr>
        <c:dLbl>
          <c:idx val="0"/>
          <c:layout>
            <c:manualLayout>
              <c:x val="-3.2338702760194252E-2"/>
              <c:y val="0.10423139769303515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>
              <a:lumMod val="5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writing instr.
3%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>
              <a:lumMod val="60000"/>
              <a:lumOff val="4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medical instr.
1%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rgbClr val="7030A0"/>
          </a:solidFill>
        </c:spPr>
      </c:pivotFmt>
      <c:pivotFmt>
        <c:idx val="18"/>
        <c:spPr>
          <a:solidFill>
            <a:schemeClr val="accent6">
              <a:lumMod val="50000"/>
            </a:schemeClr>
          </a:solidFill>
        </c:spPr>
        <c:dLbl>
          <c:idx val="0"/>
          <c:layout>
            <c:manualLayout>
              <c:x val="-4.831797986036071E-3"/>
              <c:y val="-0.22737286771910867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6">
              <a:lumMod val="75000"/>
            </a:schemeClr>
          </a:solidFill>
        </c:spPr>
      </c:pivotFmt>
      <c:pivotFmt>
        <c:idx val="20"/>
        <c:spPr>
          <a:solidFill>
            <a:schemeClr val="accent3">
              <a:lumMod val="75000"/>
            </a:schemeClr>
          </a:solidFill>
        </c:spPr>
      </c:pivotFmt>
      <c:pivotFmt>
        <c:idx val="21"/>
        <c:dLbl>
          <c:idx val="0"/>
          <c:layout>
            <c:manualLayout>
              <c:x val="0.23028253821213523"/>
              <c:y val="-2.9393064453459784E-3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rgbClr val="FFC000"/>
          </a:solidFill>
        </c:spPr>
      </c:pivotFmt>
      <c:pivotFmt>
        <c:idx val="24"/>
        <c:spPr>
          <a:solidFill>
            <a:schemeClr val="accent2">
              <a:lumMod val="50000"/>
            </a:schemeClr>
          </a:solidFill>
        </c:spPr>
      </c:pivotFmt>
      <c:pivotFmt>
        <c:idx val="25"/>
        <c:spPr>
          <a:solidFill>
            <a:schemeClr val="accent2">
              <a:lumMod val="60000"/>
              <a:lumOff val="40000"/>
            </a:schemeClr>
          </a:solidFill>
        </c:spPr>
        <c:dLbl>
          <c:idx val="0"/>
          <c:layout>
            <c:manualLayout>
              <c:x val="-3.2338702760194252E-2"/>
              <c:y val="0.10423139769303515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>
              <a:lumMod val="5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writing instr.
3%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>
              <a:lumMod val="60000"/>
              <a:lumOff val="4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medical instr.
1%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rgbClr val="7030A0"/>
          </a:solidFill>
        </c:spPr>
      </c:pivotFmt>
      <c:pivotFmt>
        <c:idx val="29"/>
        <c:spPr>
          <a:solidFill>
            <a:schemeClr val="accent6">
              <a:lumMod val="50000"/>
            </a:schemeClr>
          </a:solidFill>
        </c:spPr>
        <c:dLbl>
          <c:idx val="0"/>
          <c:layout>
            <c:manualLayout>
              <c:x val="-4.831797986036071E-3"/>
              <c:y val="-0.22737286771910867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6">
              <a:lumMod val="75000"/>
            </a:schemeClr>
          </a:solidFill>
        </c:spPr>
      </c:pivotFmt>
      <c:pivotFmt>
        <c:idx val="31"/>
        <c:spPr>
          <a:solidFill>
            <a:schemeClr val="accent3">
              <a:lumMod val="75000"/>
            </a:schemeClr>
          </a:solidFill>
        </c:spPr>
      </c:pivotFmt>
      <c:pivotFmt>
        <c:idx val="32"/>
        <c:dLbl>
          <c:idx val="0"/>
          <c:layout>
            <c:manualLayout>
              <c:x val="0.23028253821213523"/>
              <c:y val="-2.9393064453459784E-3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'grafy_země-kategorie'!$B$61</c:f>
              <c:strCache>
                <c:ptCount val="1"/>
                <c:pt idx="0">
                  <c:v>Celkem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761F-48F4-8A8D-2F92CF954BE5}"/>
              </c:ext>
            </c:extLst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61F-48F4-8A8D-2F92CF954BE5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761F-48F4-8A8D-2F92CF954BE5}"/>
              </c:ext>
            </c:extLst>
          </c:dPt>
          <c:dPt>
            <c:idx val="3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761F-48F4-8A8D-2F92CF954BE5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761F-48F4-8A8D-2F92CF954BE5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B-761F-48F4-8A8D-2F92CF954BE5}"/>
              </c:ext>
            </c:extLst>
          </c:dPt>
          <c:dPt>
            <c:idx val="6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761F-48F4-8A8D-2F92CF954BE5}"/>
              </c:ext>
            </c:extLst>
          </c:dPt>
          <c:dPt>
            <c:idx val="7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761F-48F4-8A8D-2F92CF954BE5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1-761F-48F4-8A8D-2F92CF954BE5}"/>
              </c:ext>
            </c:extLst>
          </c:dPt>
          <c:dLbls>
            <c:dLbl>
              <c:idx val="2"/>
              <c:layout>
                <c:manualLayout>
                  <c:x val="-3.2338702760194252E-2"/>
                  <c:y val="0.1042313976930351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61F-48F4-8A8D-2F92CF954BE5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writing instr.
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61F-48F4-8A8D-2F92CF954BE5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medical instr.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61F-48F4-8A8D-2F92CF954BE5}"/>
                </c:ext>
              </c:extLst>
            </c:dLbl>
            <c:dLbl>
              <c:idx val="6"/>
              <c:layout>
                <c:manualLayout>
                  <c:x val="-4.831797986036071E-3"/>
                  <c:y val="-0.2273728677191086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61F-48F4-8A8D-2F92CF954BE5}"/>
                </c:ext>
              </c:extLst>
            </c:dLbl>
            <c:dLbl>
              <c:idx val="9"/>
              <c:layout>
                <c:manualLayout>
                  <c:x val="0.23028253821213523"/>
                  <c:y val="-2.939306445345978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761F-48F4-8A8D-2F92CF954B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/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'grafy_země-kategorie'!$A$62:$A$72</c:f>
              <c:strCache>
                <c:ptCount val="10"/>
                <c:pt idx="0">
                  <c:v>bronze vessels</c:v>
                </c:pt>
                <c:pt idx="1">
                  <c:v>finger rings</c:v>
                </c:pt>
                <c:pt idx="2">
                  <c:v>jewellery</c:v>
                </c:pt>
                <c:pt idx="3">
                  <c:v>writing instruments</c:v>
                </c:pt>
                <c:pt idx="4">
                  <c:v>medical instruments</c:v>
                </c:pt>
                <c:pt idx="5">
                  <c:v>glass vessels</c:v>
                </c:pt>
                <c:pt idx="6">
                  <c:v>pottery</c:v>
                </c:pt>
                <c:pt idx="7">
                  <c:v>amphorae</c:v>
                </c:pt>
                <c:pt idx="8">
                  <c:v>ecofacts</c:v>
                </c:pt>
                <c:pt idx="9">
                  <c:v>other</c:v>
                </c:pt>
              </c:strCache>
            </c:strRef>
          </c:cat>
          <c:val>
            <c:numRef>
              <c:f>'grafy_země-kategorie'!$B$62:$B$72</c:f>
              <c:numCache>
                <c:formatCode>General</c:formatCode>
                <c:ptCount val="10"/>
                <c:pt idx="0">
                  <c:v>166</c:v>
                </c:pt>
                <c:pt idx="1">
                  <c:v>49</c:v>
                </c:pt>
                <c:pt idx="2">
                  <c:v>21</c:v>
                </c:pt>
                <c:pt idx="3">
                  <c:v>8</c:v>
                </c:pt>
                <c:pt idx="4">
                  <c:v>3</c:v>
                </c:pt>
                <c:pt idx="5">
                  <c:v>6</c:v>
                </c:pt>
                <c:pt idx="6">
                  <c:v>4</c:v>
                </c:pt>
                <c:pt idx="7">
                  <c:v>3</c:v>
                </c:pt>
                <c:pt idx="8">
                  <c:v>1</c:v>
                </c:pt>
                <c:pt idx="9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761F-48F4-8A8D-2F92CF954BE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[_IMPORTY.xlsx]grafy_kategorie bez lokalit!Kontingenční tabulka 15</c:name>
    <c:fmtId val="9"/>
  </c:pivotSource>
  <c:chart>
    <c:title>
      <c:tx>
        <c:rich>
          <a:bodyPr/>
          <a:lstStyle/>
          <a:p>
            <a:pPr algn="r">
              <a:defRPr>
                <a:solidFill>
                  <a:schemeClr val="bg1"/>
                </a:solidFill>
              </a:defRPr>
            </a:pPr>
            <a:r>
              <a:rPr lang="cs-CZ" sz="1600">
                <a:solidFill>
                  <a:schemeClr val="bg1"/>
                </a:solidFill>
              </a:rPr>
              <a:t>Stradonice</a:t>
            </a:r>
          </a:p>
          <a:p>
            <a:pPr algn="r">
              <a:defRPr>
                <a:solidFill>
                  <a:schemeClr val="bg1"/>
                </a:solidFill>
              </a:defRPr>
            </a:pPr>
            <a:r>
              <a:rPr lang="cs-CZ" sz="1600">
                <a:solidFill>
                  <a:schemeClr val="bg1"/>
                </a:solidFill>
              </a:rPr>
              <a:t>[220]</a:t>
            </a:r>
            <a:endParaRPr lang="en-US" sz="160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75882633420822465"/>
          <c:y val="6.9444444444444503E-2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C000"/>
          </a:solidFill>
        </c:spPr>
      </c:pivotFmt>
      <c:pivotFmt>
        <c:idx val="2"/>
        <c:spPr>
          <a:solidFill>
            <a:schemeClr val="accent2">
              <a:lumMod val="75000"/>
            </a:schemeClr>
          </a:solidFill>
        </c:spPr>
      </c:pivotFmt>
      <c:pivotFmt>
        <c:idx val="3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4"/>
        <c:spPr>
          <a:solidFill>
            <a:schemeClr val="tx1">
              <a:lumMod val="50000"/>
              <a:lumOff val="50000"/>
            </a:schemeClr>
          </a:solidFill>
        </c:spPr>
      </c:pivotFmt>
      <c:pivotFmt>
        <c:idx val="5"/>
        <c:spPr>
          <a:solidFill>
            <a:schemeClr val="accent6">
              <a:lumMod val="75000"/>
            </a:schemeClr>
          </a:solidFill>
        </c:spPr>
      </c:pivotFmt>
      <c:pivotFmt>
        <c:idx val="6"/>
        <c:spPr>
          <a:solidFill>
            <a:schemeClr val="accent6">
              <a:lumMod val="50000"/>
            </a:schemeClr>
          </a:solidFill>
        </c:spPr>
      </c:pivotFmt>
      <c:pivotFmt>
        <c:idx val="7"/>
        <c:spPr>
          <a:solidFill>
            <a:schemeClr val="accent5">
              <a:lumMod val="50000"/>
            </a:schemeClr>
          </a:solidFill>
        </c:spPr>
      </c:pivotFmt>
      <c:pivotFmt>
        <c:idx val="8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9"/>
        <c:spPr>
          <a:solidFill>
            <a:schemeClr val="accent1">
              <a:lumMod val="40000"/>
              <a:lumOff val="60000"/>
            </a:schemeClr>
          </a:solidFill>
        </c:spPr>
      </c:pivotFmt>
      <c:pivotFmt>
        <c:idx val="10"/>
        <c:spPr>
          <a:solidFill>
            <a:srgbClr val="7030A0"/>
          </a:solidFill>
        </c:spPr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FFC000"/>
          </a:solidFill>
        </c:spPr>
      </c:pivotFmt>
      <c:pivotFmt>
        <c:idx val="13"/>
        <c:spPr>
          <a:solidFill>
            <a:schemeClr val="accent2">
              <a:lumMod val="75000"/>
            </a:schemeClr>
          </a:solidFill>
        </c:spPr>
      </c:pivotFmt>
      <c:pivotFmt>
        <c:idx val="14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15"/>
        <c:spPr>
          <a:solidFill>
            <a:schemeClr val="accent5">
              <a:lumMod val="50000"/>
            </a:schemeClr>
          </a:solidFill>
        </c:spPr>
      </c:pivotFmt>
      <c:pivotFmt>
        <c:idx val="16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17"/>
        <c:spPr>
          <a:solidFill>
            <a:schemeClr val="accent1">
              <a:lumMod val="40000"/>
              <a:lumOff val="60000"/>
            </a:schemeClr>
          </a:solidFill>
        </c:spPr>
      </c:pivotFmt>
      <c:pivotFmt>
        <c:idx val="18"/>
        <c:spPr>
          <a:solidFill>
            <a:srgbClr val="7030A0"/>
          </a:solidFill>
        </c:spPr>
      </c:pivotFmt>
      <c:pivotFmt>
        <c:idx val="19"/>
        <c:spPr>
          <a:solidFill>
            <a:schemeClr val="accent6">
              <a:lumMod val="50000"/>
            </a:schemeClr>
          </a:solidFill>
        </c:spPr>
      </c:pivotFmt>
      <c:pivotFmt>
        <c:idx val="20"/>
        <c:spPr>
          <a:solidFill>
            <a:schemeClr val="accent6">
              <a:lumMod val="75000"/>
            </a:schemeClr>
          </a:solidFill>
        </c:spPr>
      </c:pivotFmt>
      <c:pivotFmt>
        <c:idx val="21"/>
        <c:spPr>
          <a:solidFill>
            <a:schemeClr val="tx1">
              <a:lumMod val="50000"/>
              <a:lumOff val="50000"/>
            </a:schemeClr>
          </a:solidFill>
        </c:spPr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rgbClr val="FFC000"/>
          </a:solidFill>
        </c:spPr>
      </c:pivotFmt>
      <c:pivotFmt>
        <c:idx val="24"/>
        <c:spPr>
          <a:solidFill>
            <a:schemeClr val="accent2">
              <a:lumMod val="75000"/>
            </a:schemeClr>
          </a:solidFill>
        </c:spPr>
      </c:pivotFmt>
      <c:pivotFmt>
        <c:idx val="25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26"/>
        <c:spPr>
          <a:solidFill>
            <a:schemeClr val="accent5">
              <a:lumMod val="50000"/>
            </a:schemeClr>
          </a:solidFill>
        </c:spPr>
      </c:pivotFmt>
      <c:pivotFmt>
        <c:idx val="27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28"/>
        <c:spPr>
          <a:solidFill>
            <a:schemeClr val="accent1">
              <a:lumMod val="40000"/>
              <a:lumOff val="60000"/>
            </a:schemeClr>
          </a:solidFill>
        </c:spPr>
      </c:pivotFmt>
      <c:pivotFmt>
        <c:idx val="29"/>
        <c:spPr>
          <a:solidFill>
            <a:srgbClr val="7030A0"/>
          </a:solidFill>
        </c:spPr>
      </c:pivotFmt>
      <c:pivotFmt>
        <c:idx val="30"/>
        <c:spPr>
          <a:solidFill>
            <a:schemeClr val="accent6">
              <a:lumMod val="50000"/>
            </a:schemeClr>
          </a:solidFill>
        </c:spPr>
      </c:pivotFmt>
      <c:pivotFmt>
        <c:idx val="31"/>
        <c:spPr>
          <a:solidFill>
            <a:schemeClr val="accent6">
              <a:lumMod val="75000"/>
            </a:schemeClr>
          </a:solidFill>
        </c:spPr>
      </c:pivotFmt>
      <c:pivotFmt>
        <c:idx val="32"/>
        <c:spPr>
          <a:solidFill>
            <a:schemeClr val="tx1">
              <a:lumMod val="50000"/>
              <a:lumOff val="50000"/>
            </a:schemeClr>
          </a:solidFill>
        </c:spPr>
      </c:pivotFmt>
    </c:pivotFmts>
    <c:plotArea>
      <c:layout/>
      <c:pieChart>
        <c:varyColors val="1"/>
        <c:ser>
          <c:idx val="0"/>
          <c:order val="0"/>
          <c:tx>
            <c:strRef>
              <c:f>'grafy_kategorie bez lokalit'!$B$6</c:f>
              <c:strCache>
                <c:ptCount val="1"/>
                <c:pt idx="0">
                  <c:v>Celkem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43AD-4DD0-A1B5-4486FA650E07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3AD-4DD0-A1B5-4486FA650E07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3AD-4DD0-A1B5-4486FA650E07}"/>
              </c:ext>
            </c:extLst>
          </c:dPt>
          <c:dPt>
            <c:idx val="3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43AD-4DD0-A1B5-4486FA650E07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43AD-4DD0-A1B5-4486FA650E07}"/>
              </c:ext>
            </c:extLst>
          </c:dPt>
          <c:dPt>
            <c:idx val="5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43AD-4DD0-A1B5-4486FA650E07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D-43AD-4DD0-A1B5-4486FA650E07}"/>
              </c:ext>
            </c:extLst>
          </c:dPt>
          <c:dPt>
            <c:idx val="7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43AD-4DD0-A1B5-4486FA650E07}"/>
              </c:ext>
            </c:extLst>
          </c:dPt>
          <c:dPt>
            <c:idx val="8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1-43AD-4DD0-A1B5-4486FA650E07}"/>
              </c:ext>
            </c:extLst>
          </c:dPt>
          <c:dPt>
            <c:idx val="9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43AD-4DD0-A1B5-4486FA650E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'grafy_kategorie bez lokalit'!$A$7:$A$17</c:f>
              <c:strCache>
                <c:ptCount val="10"/>
                <c:pt idx="0">
                  <c:v>bronze vessels</c:v>
                </c:pt>
                <c:pt idx="1">
                  <c:v>finger rings</c:v>
                </c:pt>
                <c:pt idx="2">
                  <c:v>jewellery</c:v>
                </c:pt>
                <c:pt idx="3">
                  <c:v>writing instruments</c:v>
                </c:pt>
                <c:pt idx="4">
                  <c:v>medical instruments</c:v>
                </c:pt>
                <c:pt idx="5">
                  <c:v>mirrors</c:v>
                </c:pt>
                <c:pt idx="6">
                  <c:v>glass vessels</c:v>
                </c:pt>
                <c:pt idx="7">
                  <c:v>pottery</c:v>
                </c:pt>
                <c:pt idx="8">
                  <c:v>amphorae</c:v>
                </c:pt>
                <c:pt idx="9">
                  <c:v>other</c:v>
                </c:pt>
              </c:strCache>
            </c:strRef>
          </c:cat>
          <c:val>
            <c:numRef>
              <c:f>'grafy_kategorie bez lokalit'!$B$7:$B$17</c:f>
              <c:numCache>
                <c:formatCode>General</c:formatCode>
                <c:ptCount val="10"/>
                <c:pt idx="0">
                  <c:v>115</c:v>
                </c:pt>
                <c:pt idx="1">
                  <c:v>37</c:v>
                </c:pt>
                <c:pt idx="2">
                  <c:v>19</c:v>
                </c:pt>
                <c:pt idx="3">
                  <c:v>8</c:v>
                </c:pt>
                <c:pt idx="4">
                  <c:v>3</c:v>
                </c:pt>
                <c:pt idx="5">
                  <c:v>20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3AD-4DD0-A1B5-4486FA650E0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[_IMPORTY.xlsx]grafy_kategorie bez lokalit!Kontingenční tabulka 20</c:name>
    <c:fmtId val="25"/>
  </c:pivotSource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cs-CZ">
                <a:solidFill>
                  <a:schemeClr val="bg1"/>
                </a:solidFill>
              </a:rPr>
              <a:t>Bratislava [59]</a:t>
            </a:r>
            <a:endParaRPr lang="en-US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2.6597112860892402E-2"/>
          <c:y val="0.79629629629629661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79646">
              <a:lumMod val="75000"/>
            </a:srgbClr>
          </a:solidFill>
        </c:spPr>
      </c:pivotFmt>
      <c:pivotFmt>
        <c:idx val="2"/>
        <c:spPr>
          <a:solidFill>
            <a:schemeClr val="accent6">
              <a:lumMod val="50000"/>
            </a:schemeClr>
          </a:solidFill>
        </c:spPr>
      </c:pivotFmt>
      <c:pivotFmt>
        <c:idx val="3"/>
        <c:spPr>
          <a:solidFill>
            <a:srgbClr val="7030A0"/>
          </a:solidFill>
        </c:spPr>
      </c:pivotFmt>
      <c:pivotFmt>
        <c:idx val="4"/>
        <c:spPr>
          <a:solidFill>
            <a:schemeClr val="accent5">
              <a:lumMod val="50000"/>
            </a:schemeClr>
          </a:solidFill>
        </c:spPr>
      </c:pivotFmt>
      <c:pivotFmt>
        <c:idx val="5"/>
        <c:spPr>
          <a:solidFill>
            <a:schemeClr val="accent2">
              <a:lumMod val="50000"/>
            </a:schemeClr>
          </a:solidFill>
        </c:spPr>
      </c:pivotFmt>
      <c:pivotFmt>
        <c:idx val="6"/>
        <c:spPr>
          <a:solidFill>
            <a:srgbClr val="FFC000"/>
          </a:solidFill>
        </c:spPr>
      </c:pivotFmt>
      <c:pivotFmt>
        <c:idx val="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FFC000"/>
          </a:solidFill>
        </c:spPr>
      </c:pivotFmt>
      <c:pivotFmt>
        <c:idx val="9"/>
        <c:spPr>
          <a:solidFill>
            <a:schemeClr val="accent2">
              <a:lumMod val="50000"/>
            </a:schemeClr>
          </a:solidFill>
        </c:spPr>
      </c:pivotFmt>
      <c:pivotFmt>
        <c:idx val="10"/>
        <c:spPr>
          <a:solidFill>
            <a:schemeClr val="accent5">
              <a:lumMod val="50000"/>
            </a:schemeClr>
          </a:solidFill>
        </c:spPr>
      </c:pivotFmt>
      <c:pivotFmt>
        <c:idx val="11"/>
        <c:spPr>
          <a:solidFill>
            <a:srgbClr val="7030A0"/>
          </a:solidFill>
        </c:spPr>
      </c:pivotFmt>
      <c:pivotFmt>
        <c:idx val="12"/>
        <c:spPr>
          <a:solidFill>
            <a:schemeClr val="accent6">
              <a:lumMod val="50000"/>
            </a:schemeClr>
          </a:solidFill>
        </c:spPr>
      </c:pivotFmt>
      <c:pivotFmt>
        <c:idx val="13"/>
        <c:spPr>
          <a:solidFill>
            <a:srgbClr val="F79646">
              <a:lumMod val="75000"/>
            </a:srgbClr>
          </a:solidFill>
        </c:spPr>
      </c:pivotFmt>
      <c:pivotFmt>
        <c:idx val="1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rgbClr val="FFC000"/>
          </a:solidFill>
        </c:spPr>
      </c:pivotFmt>
      <c:pivotFmt>
        <c:idx val="16"/>
        <c:spPr>
          <a:solidFill>
            <a:schemeClr val="accent2">
              <a:lumMod val="50000"/>
            </a:schemeClr>
          </a:solidFill>
        </c:spPr>
      </c:pivotFmt>
      <c:pivotFmt>
        <c:idx val="17"/>
        <c:spPr>
          <a:solidFill>
            <a:schemeClr val="accent5">
              <a:lumMod val="50000"/>
            </a:schemeClr>
          </a:solidFill>
        </c:spPr>
      </c:pivotFmt>
      <c:pivotFmt>
        <c:idx val="18"/>
        <c:spPr>
          <a:solidFill>
            <a:srgbClr val="7030A0"/>
          </a:solidFill>
        </c:spPr>
      </c:pivotFmt>
      <c:pivotFmt>
        <c:idx val="19"/>
        <c:spPr>
          <a:solidFill>
            <a:schemeClr val="accent6">
              <a:lumMod val="50000"/>
            </a:schemeClr>
          </a:solidFill>
        </c:spPr>
      </c:pivotFmt>
      <c:pivotFmt>
        <c:idx val="20"/>
        <c:spPr>
          <a:solidFill>
            <a:srgbClr val="F79646">
              <a:lumMod val="75000"/>
            </a:srgbClr>
          </a:solidFill>
        </c:spPr>
      </c:pivotFmt>
    </c:pivotFmts>
    <c:plotArea>
      <c:layout/>
      <c:pieChart>
        <c:varyColors val="1"/>
        <c:ser>
          <c:idx val="0"/>
          <c:order val="0"/>
          <c:tx>
            <c:strRef>
              <c:f>'grafy_kategorie bez lokalit'!$L$38</c:f>
              <c:strCache>
                <c:ptCount val="1"/>
                <c:pt idx="0">
                  <c:v>Celkem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B693-4F12-9F8F-C45DF1A41423}"/>
              </c:ext>
            </c:extLst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693-4F12-9F8F-C45DF1A41423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B693-4F12-9F8F-C45DF1A41423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7-B693-4F12-9F8F-C45DF1A41423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B693-4F12-9F8F-C45DF1A41423}"/>
              </c:ext>
            </c:extLst>
          </c:dPt>
          <c:dPt>
            <c:idx val="5"/>
            <c:bubble3D val="0"/>
            <c:spPr>
              <a:solidFill>
                <a:srgbClr val="F79646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B693-4F12-9F8F-C45DF1A414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'grafy_kategorie bez lokalit'!$K$39:$K$46</c:f>
              <c:strCache>
                <c:ptCount val="7"/>
                <c:pt idx="0">
                  <c:v>bronze vessels</c:v>
                </c:pt>
                <c:pt idx="1">
                  <c:v>finger rings</c:v>
                </c:pt>
                <c:pt idx="2">
                  <c:v>writing instruments</c:v>
                </c:pt>
                <c:pt idx="3">
                  <c:v>glass vessels</c:v>
                </c:pt>
                <c:pt idx="4">
                  <c:v>pottery</c:v>
                </c:pt>
                <c:pt idx="5">
                  <c:v>amphorae</c:v>
                </c:pt>
                <c:pt idx="6">
                  <c:v>other</c:v>
                </c:pt>
              </c:strCache>
            </c:strRef>
          </c:cat>
          <c:val>
            <c:numRef>
              <c:f>'grafy_kategorie bez lokalit'!$L$39:$L$46</c:f>
              <c:numCache>
                <c:formatCode>General</c:formatCode>
                <c:ptCount val="7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7</c:v>
                </c:pt>
                <c:pt idx="5">
                  <c:v>39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693-4F12-9F8F-C45DF1A4142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[_IMPORTY.xlsx]grafy_kategorie bez lokalit!Kontingenční tabulka 18</c:name>
    <c:fmtId val="17"/>
  </c:pivotSource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cs-CZ">
                <a:solidFill>
                  <a:schemeClr val="bg1"/>
                </a:solidFill>
              </a:rPr>
              <a:t>Wien [53]</a:t>
            </a:r>
            <a:endParaRPr lang="en-US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2.3990391031629551E-3"/>
          <c:y val="0.80311961004874521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>
              <a:lumMod val="50000"/>
            </a:schemeClr>
          </a:solidFill>
        </c:spPr>
      </c:pivotFmt>
      <c:pivotFmt>
        <c:idx val="2"/>
        <c:spPr>
          <a:solidFill>
            <a:schemeClr val="accent5">
              <a:lumMod val="50000"/>
            </a:schemeClr>
          </a:solidFill>
        </c:spPr>
      </c:pivotFmt>
      <c:pivotFmt>
        <c:idx val="3"/>
        <c:spPr>
          <a:solidFill>
            <a:schemeClr val="accent6">
              <a:lumMod val="75000"/>
            </a:schemeClr>
          </a:solidFill>
        </c:spPr>
      </c:pivotFmt>
      <c:pivotFmt>
        <c:idx val="4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5">
              <a:lumMod val="50000"/>
            </a:schemeClr>
          </a:solidFill>
        </c:spPr>
      </c:pivotFmt>
      <c:pivotFmt>
        <c:idx val="7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8"/>
        <c:spPr>
          <a:solidFill>
            <a:schemeClr val="accent6">
              <a:lumMod val="50000"/>
            </a:schemeClr>
          </a:solidFill>
        </c:spPr>
      </c:pivotFmt>
      <c:pivotFmt>
        <c:idx val="9"/>
        <c:spPr>
          <a:solidFill>
            <a:schemeClr val="accent6">
              <a:lumMod val="75000"/>
            </a:schemeClr>
          </a:solidFill>
        </c:spPr>
      </c:pivotFmt>
      <c:pivotFmt>
        <c:idx val="1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5">
              <a:lumMod val="50000"/>
            </a:schemeClr>
          </a:solidFill>
        </c:spPr>
      </c:pivotFmt>
      <c:pivotFmt>
        <c:idx val="12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13"/>
        <c:spPr>
          <a:solidFill>
            <a:schemeClr val="accent6">
              <a:lumMod val="50000"/>
            </a:schemeClr>
          </a:solidFill>
        </c:spPr>
      </c:pivotFmt>
      <c:pivotFmt>
        <c:idx val="14"/>
        <c:spPr>
          <a:solidFill>
            <a:schemeClr val="accent6">
              <a:lumMod val="75000"/>
            </a:schemeClr>
          </a:solidFill>
        </c:spPr>
      </c:pivotFmt>
    </c:pivotFmts>
    <c:plotArea>
      <c:layout/>
      <c:pieChart>
        <c:varyColors val="1"/>
        <c:ser>
          <c:idx val="0"/>
          <c:order val="0"/>
          <c:tx>
            <c:strRef>
              <c:f>'grafy_kategorie bez lokalit'!$L$26</c:f>
              <c:strCache>
                <c:ptCount val="1"/>
                <c:pt idx="0">
                  <c:v>Celkem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3A8-4003-8741-4BA82692EA8D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3A8-4003-8741-4BA82692EA8D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13A8-4003-8741-4BA82692EA8D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13A8-4003-8741-4BA82692EA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'grafy_kategorie bez lokalit'!$K$27:$K$31</c:f>
              <c:strCache>
                <c:ptCount val="4"/>
                <c:pt idx="0">
                  <c:v>writing instruments</c:v>
                </c:pt>
                <c:pt idx="1">
                  <c:v>medical instruments</c:v>
                </c:pt>
                <c:pt idx="2">
                  <c:v>pottery</c:v>
                </c:pt>
                <c:pt idx="3">
                  <c:v>amphorae</c:v>
                </c:pt>
              </c:strCache>
            </c:strRef>
          </c:cat>
          <c:val>
            <c:numRef>
              <c:f>'grafy_kategorie bez lokalit'!$L$27:$L$31</c:f>
              <c:numCache>
                <c:formatCode>General</c:formatCode>
                <c:ptCount val="4"/>
                <c:pt idx="0">
                  <c:v>8</c:v>
                </c:pt>
                <c:pt idx="1">
                  <c:v>1</c:v>
                </c:pt>
                <c:pt idx="2">
                  <c:v>43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A8-4003-8741-4BA82692EA8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[_IMPORTY.xlsx]grafy_země-kategorie!Kontingenční tabulka 14</c:name>
    <c:fmtId val="11"/>
  </c:pivotSource>
  <c:chart>
    <c:title>
      <c:tx>
        <c:rich>
          <a:bodyPr/>
          <a:lstStyle/>
          <a:p>
            <a:pPr algn="r">
              <a:defRPr/>
            </a:pPr>
            <a:r>
              <a:rPr lang="cs-CZ" sz="1600" dirty="0"/>
              <a:t>*</a:t>
            </a:r>
            <a:r>
              <a:rPr lang="cs-CZ" sz="1600" dirty="0" err="1" smtClean="0"/>
              <a:t>Bavaria</a:t>
            </a:r>
            <a:r>
              <a:rPr lang="cs-CZ" sz="1600" dirty="0" smtClean="0"/>
              <a:t> et al.</a:t>
            </a:r>
            <a:endParaRPr lang="cs-CZ" sz="1600" dirty="0"/>
          </a:p>
          <a:p>
            <a:pPr algn="r">
              <a:defRPr/>
            </a:pPr>
            <a:r>
              <a:rPr lang="cs-CZ" sz="1200" dirty="0"/>
              <a:t> (</a:t>
            </a:r>
            <a:r>
              <a:rPr lang="cs-CZ" sz="1200" dirty="0" err="1"/>
              <a:t>except</a:t>
            </a:r>
            <a:r>
              <a:rPr lang="cs-CZ" sz="1200" dirty="0"/>
              <a:t> </a:t>
            </a:r>
            <a:r>
              <a:rPr lang="cs-CZ" sz="1200" dirty="0" err="1"/>
              <a:t>mirrors</a:t>
            </a:r>
            <a:r>
              <a:rPr lang="cs-CZ" sz="1200" dirty="0"/>
              <a:t>) </a:t>
            </a:r>
          </a:p>
          <a:p>
            <a:pPr algn="r">
              <a:defRPr/>
            </a:pPr>
            <a:r>
              <a:rPr lang="cs-CZ" sz="1600" dirty="0"/>
              <a:t>[177]</a:t>
            </a:r>
            <a:endParaRPr lang="en-US" sz="1600" dirty="0"/>
          </a:p>
        </c:rich>
      </c:tx>
      <c:layout>
        <c:manualLayout>
          <c:xMode val="edge"/>
          <c:yMode val="edge"/>
          <c:x val="0.62462793068297806"/>
          <c:y val="3.1127190182308282E-3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C000"/>
          </a:solidFill>
        </c:spPr>
      </c:pivotFmt>
      <c:pivotFmt>
        <c:idx val="2"/>
        <c:spPr>
          <a:solidFill>
            <a:schemeClr val="accent6">
              <a:lumMod val="75000"/>
            </a:schemeClr>
          </a:solidFill>
        </c:spPr>
        <c:dLbl>
          <c:idx val="0"/>
          <c:layout>
            <c:manualLayout>
              <c:x val="5.8898545462796976E-3"/>
              <c:y val="-0.26437861351247277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6">
              <a:lumMod val="50000"/>
            </a:schemeClr>
          </a:solidFill>
        </c:spPr>
        <c:dLbl>
          <c:idx val="0"/>
          <c:layout>
            <c:manualLayout>
              <c:x val="-5.7049929277572294E-3"/>
              <c:y val="-0.28422003193656736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7030A0"/>
          </a:solidFill>
        </c:spPr>
        <c:dLbl>
          <c:idx val="0"/>
          <c:layout>
            <c:manualLayout>
              <c:x val="-0.16648407421694766"/>
              <c:y val="-0.44868124001982268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5">
              <a:lumMod val="60000"/>
              <a:lumOff val="40000"/>
            </a:schemeClr>
          </a:solidFill>
        </c:spPr>
        <c:dLbl>
          <c:idx val="0"/>
          <c:layout>
            <c:manualLayout>
              <c:x val="-0.1747514125575805"/>
              <c:y val="-0.2106293706293707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r>
                  <a:rPr lang="en-US"/>
                  <a:t>medical instr.
4%</a:t>
                </a:r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>
              <a:lumMod val="60000"/>
              <a:lumOff val="40000"/>
            </a:schemeClr>
          </a:solidFill>
        </c:spPr>
        <c:dLbl>
          <c:idx val="0"/>
          <c:layout>
            <c:manualLayout>
              <c:x val="4.8317865165989696E-2"/>
              <c:y val="-4.5739037865022295E-4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>
              <a:lumMod val="75000"/>
            </a:schemeClr>
          </a:solidFill>
        </c:spPr>
      </c:pivotFmt>
      <c:pivotFmt>
        <c:idx val="8"/>
        <c:spPr>
          <a:solidFill>
            <a:srgbClr val="92D050"/>
          </a:solidFill>
        </c:spPr>
      </c:pivotFmt>
      <c:pivotFmt>
        <c:idx val="9"/>
        <c:spPr>
          <a:solidFill>
            <a:schemeClr val="accent1">
              <a:lumMod val="75000"/>
            </a:schemeClr>
          </a:solidFill>
        </c:spPr>
        <c:dLbl>
          <c:idx val="0"/>
          <c:layout>
            <c:manualLayout>
              <c:x val="-0.20655124161353031"/>
              <c:y val="-8.3916083916084187E-4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r>
                  <a:rPr lang="en-US"/>
                  <a:t>writing instr.
1%</a:t>
                </a:r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rgbClr val="FFC000"/>
          </a:solidFill>
        </c:spPr>
      </c:pivotFmt>
      <c:pivotFmt>
        <c:idx val="12"/>
        <c:spPr>
          <a:solidFill>
            <a:schemeClr val="accent2">
              <a:lumMod val="75000"/>
            </a:schemeClr>
          </a:solidFill>
        </c:spPr>
      </c:pivotFmt>
      <c:pivotFmt>
        <c:idx val="13"/>
        <c:spPr>
          <a:solidFill>
            <a:schemeClr val="accent2">
              <a:lumMod val="60000"/>
              <a:lumOff val="40000"/>
            </a:schemeClr>
          </a:solidFill>
        </c:spPr>
        <c:dLbl>
          <c:idx val="0"/>
          <c:layout>
            <c:manualLayout>
              <c:x val="4.8317865165989696E-2"/>
              <c:y val="-4.5739037865022295E-4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>
              <a:lumMod val="75000"/>
            </a:schemeClr>
          </a:solidFill>
        </c:spPr>
        <c:dLbl>
          <c:idx val="0"/>
          <c:layout>
            <c:manualLayout>
              <c:x val="-0.20655124161353031"/>
              <c:y val="-8.3916083916084187E-4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r>
                  <a:rPr lang="en-US"/>
                  <a:t>writing instr.
1%</a:t>
                </a:r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5">
              <a:lumMod val="60000"/>
              <a:lumOff val="40000"/>
            </a:schemeClr>
          </a:solidFill>
        </c:spPr>
        <c:dLbl>
          <c:idx val="0"/>
          <c:layout>
            <c:manualLayout>
              <c:x val="-0.1747514125575805"/>
              <c:y val="-0.2106293706293707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r>
                  <a:rPr lang="en-US"/>
                  <a:t>medical instr.
4%</a:t>
                </a:r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7030A0"/>
          </a:solidFill>
        </c:spPr>
        <c:dLbl>
          <c:idx val="0"/>
          <c:layout>
            <c:manualLayout>
              <c:x val="-0.16648407421694766"/>
              <c:y val="-0.44868124001982268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6">
              <a:lumMod val="50000"/>
            </a:schemeClr>
          </a:solidFill>
        </c:spPr>
        <c:dLbl>
          <c:idx val="0"/>
          <c:layout>
            <c:manualLayout>
              <c:x val="-5.7049929277572294E-3"/>
              <c:y val="-0.28422003193656736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6">
              <a:lumMod val="75000"/>
            </a:schemeClr>
          </a:solidFill>
        </c:spPr>
        <c:dLbl>
          <c:idx val="0"/>
          <c:layout>
            <c:manualLayout>
              <c:x val="5.8898545462796976E-3"/>
              <c:y val="-0.26437861351247277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rgbClr val="92D050"/>
          </a:solidFill>
        </c:spPr>
      </c:pivotFmt>
      <c:pivotFmt>
        <c:idx val="2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rgbClr val="FFC000"/>
          </a:solidFill>
        </c:spPr>
      </c:pivotFmt>
      <c:pivotFmt>
        <c:idx val="22"/>
        <c:spPr>
          <a:solidFill>
            <a:schemeClr val="accent2">
              <a:lumMod val="75000"/>
            </a:schemeClr>
          </a:solidFill>
        </c:spPr>
      </c:pivotFmt>
      <c:pivotFmt>
        <c:idx val="23"/>
        <c:spPr>
          <a:solidFill>
            <a:schemeClr val="accent2">
              <a:lumMod val="60000"/>
              <a:lumOff val="40000"/>
            </a:schemeClr>
          </a:solidFill>
        </c:spPr>
        <c:dLbl>
          <c:idx val="0"/>
          <c:layout>
            <c:manualLayout>
              <c:x val="4.8317865165989696E-2"/>
              <c:y val="-4.5739037865022295E-4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>
              <a:lumMod val="75000"/>
            </a:schemeClr>
          </a:solidFill>
        </c:spPr>
        <c:dLbl>
          <c:idx val="0"/>
          <c:layout>
            <c:manualLayout>
              <c:x val="-0.20655124161353031"/>
              <c:y val="-8.3916083916084187E-4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r>
                  <a:rPr lang="en-US"/>
                  <a:t>writing instr.
1%</a:t>
                </a:r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5">
              <a:lumMod val="60000"/>
              <a:lumOff val="40000"/>
            </a:schemeClr>
          </a:solidFill>
        </c:spPr>
        <c:dLbl>
          <c:idx val="0"/>
          <c:layout>
            <c:manualLayout>
              <c:x val="-0.1747514125575805"/>
              <c:y val="-0.2106293706293707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r>
                  <a:rPr lang="en-US"/>
                  <a:t>medical instr.
4%</a:t>
                </a:r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rgbClr val="7030A0"/>
          </a:solidFill>
        </c:spPr>
        <c:dLbl>
          <c:idx val="0"/>
          <c:layout>
            <c:manualLayout>
              <c:x val="-0.16648407421694766"/>
              <c:y val="-0.44868124001982268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6">
              <a:lumMod val="50000"/>
            </a:schemeClr>
          </a:solidFill>
        </c:spPr>
        <c:dLbl>
          <c:idx val="0"/>
          <c:layout>
            <c:manualLayout>
              <c:x val="-5.7049929277572294E-3"/>
              <c:y val="-0.28422003193656736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6">
              <a:lumMod val="75000"/>
            </a:schemeClr>
          </a:solidFill>
        </c:spPr>
        <c:dLbl>
          <c:idx val="0"/>
          <c:layout>
            <c:manualLayout>
              <c:x val="5.8898545462796976E-3"/>
              <c:y val="-0.26437861351247277"/>
            </c:manualLayout>
          </c:layout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rgbClr val="92D050"/>
          </a:solidFill>
        </c:spPr>
      </c:pivotFmt>
    </c:pivotFmts>
    <c:plotArea>
      <c:layout/>
      <c:pieChart>
        <c:varyColors val="1"/>
        <c:ser>
          <c:idx val="0"/>
          <c:order val="0"/>
          <c:tx>
            <c:strRef>
              <c:f>'grafy_země-kategorie'!$K$61</c:f>
              <c:strCache>
                <c:ptCount val="1"/>
                <c:pt idx="0">
                  <c:v>Celkem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FD07-4511-84FD-E6548B610FCC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FD07-4511-84FD-E6548B610FCC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FD07-4511-84FD-E6548B610FCC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FD07-4511-84FD-E6548B610FCC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FD07-4511-84FD-E6548B610FCC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B-FD07-4511-84FD-E6548B610FCC}"/>
              </c:ext>
            </c:extLst>
          </c:dPt>
          <c:dPt>
            <c:idx val="6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D07-4511-84FD-E6548B610FCC}"/>
              </c:ext>
            </c:extLst>
          </c:dPt>
          <c:dPt>
            <c:idx val="7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FD07-4511-84FD-E6548B610FCC}"/>
              </c:ext>
            </c:extLst>
          </c:dPt>
          <c:dPt>
            <c:idx val="8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11-FD07-4511-84FD-E6548B610FCC}"/>
              </c:ext>
            </c:extLst>
          </c:dPt>
          <c:dLbls>
            <c:dLbl>
              <c:idx val="2"/>
              <c:layout>
                <c:manualLayout>
                  <c:x val="4.8317865165989696E-2"/>
                  <c:y val="-4.5739037865022295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D07-4511-84FD-E6548B610FCC}"/>
                </c:ext>
              </c:extLst>
            </c:dLbl>
            <c:dLbl>
              <c:idx val="3"/>
              <c:layout>
                <c:manualLayout>
                  <c:x val="-0.20655124161353031"/>
                  <c:y val="-8.3916083916084187E-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writing instr.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D07-4511-84FD-E6548B610FCC}"/>
                </c:ext>
              </c:extLst>
            </c:dLbl>
            <c:dLbl>
              <c:idx val="4"/>
              <c:layout>
                <c:manualLayout>
                  <c:x val="-0.1747514125575805"/>
                  <c:y val="-0.210629370629370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medical instr.
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D07-4511-84FD-E6548B610FCC}"/>
                </c:ext>
              </c:extLst>
            </c:dLbl>
            <c:dLbl>
              <c:idx val="5"/>
              <c:layout>
                <c:manualLayout>
                  <c:x val="-0.16648407421694766"/>
                  <c:y val="-0.4486812400198226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FD07-4511-84FD-E6548B610FCC}"/>
                </c:ext>
              </c:extLst>
            </c:dLbl>
            <c:dLbl>
              <c:idx val="6"/>
              <c:layout>
                <c:manualLayout>
                  <c:x val="-5.7049929277572294E-3"/>
                  <c:y val="-0.284220031936567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FD07-4511-84FD-E6548B610FCC}"/>
                </c:ext>
              </c:extLst>
            </c:dLbl>
            <c:dLbl>
              <c:idx val="7"/>
              <c:layout>
                <c:manualLayout>
                  <c:x val="5.8898545462796976E-3"/>
                  <c:y val="-0.264378613512472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FD07-4511-84FD-E6548B610F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'grafy_země-kategorie'!$J$62:$J$72</c:f>
              <c:strCache>
                <c:ptCount val="10"/>
                <c:pt idx="0">
                  <c:v>bronze vessels</c:v>
                </c:pt>
                <c:pt idx="1">
                  <c:v>finger rings</c:v>
                </c:pt>
                <c:pt idx="2">
                  <c:v>jewellery</c:v>
                </c:pt>
                <c:pt idx="3">
                  <c:v>writing instruments</c:v>
                </c:pt>
                <c:pt idx="4">
                  <c:v>medical instruments</c:v>
                </c:pt>
                <c:pt idx="5">
                  <c:v>glass vessels</c:v>
                </c:pt>
                <c:pt idx="6">
                  <c:v>pottery</c:v>
                </c:pt>
                <c:pt idx="7">
                  <c:v>amphorae</c:v>
                </c:pt>
                <c:pt idx="8">
                  <c:v>ecofacts</c:v>
                </c:pt>
                <c:pt idx="9">
                  <c:v>other</c:v>
                </c:pt>
              </c:strCache>
            </c:strRef>
          </c:cat>
          <c:val>
            <c:numRef>
              <c:f>'grafy_země-kategorie'!$K$62:$K$72</c:f>
              <c:numCache>
                <c:formatCode>General</c:formatCode>
                <c:ptCount val="10"/>
                <c:pt idx="0">
                  <c:v>98</c:v>
                </c:pt>
                <c:pt idx="1">
                  <c:v>6</c:v>
                </c:pt>
                <c:pt idx="2">
                  <c:v>7</c:v>
                </c:pt>
                <c:pt idx="3">
                  <c:v>1</c:v>
                </c:pt>
                <c:pt idx="4">
                  <c:v>6</c:v>
                </c:pt>
                <c:pt idx="5">
                  <c:v>12</c:v>
                </c:pt>
                <c:pt idx="6">
                  <c:v>7</c:v>
                </c:pt>
                <c:pt idx="7">
                  <c:v>36</c:v>
                </c:pt>
                <c:pt idx="8">
                  <c:v>1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D07-4511-84FD-E6548B610FC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[_IMPORTY.xlsx]grafy_země-kategorie!Kontingenční tabulka 1</c:name>
    <c:fmtId val="11"/>
  </c:pivotSource>
  <c:chart>
    <c:title>
      <c:tx>
        <c:rich>
          <a:bodyPr/>
          <a:lstStyle/>
          <a:p>
            <a:pPr algn="r">
              <a:defRPr/>
            </a:pPr>
            <a:r>
              <a:rPr lang="cs-CZ" sz="1400" dirty="0" smtClean="0"/>
              <a:t>Moravia</a:t>
            </a:r>
            <a:r>
              <a:rPr lang="cs-CZ" sz="1400" baseline="0" dirty="0" smtClean="0"/>
              <a:t> / SW Slovakia / </a:t>
            </a:r>
            <a:r>
              <a:rPr lang="cs-CZ" sz="1400" baseline="0" dirty="0" err="1" smtClean="0"/>
              <a:t>Lower</a:t>
            </a:r>
            <a:r>
              <a:rPr lang="cs-CZ" sz="1400" baseline="0" dirty="0" smtClean="0"/>
              <a:t> </a:t>
            </a:r>
            <a:r>
              <a:rPr lang="cs-CZ" sz="1400" baseline="0" dirty="0" err="1" smtClean="0"/>
              <a:t>Austria</a:t>
            </a:r>
            <a:endParaRPr lang="cs-CZ" sz="1400" baseline="0" dirty="0"/>
          </a:p>
          <a:p>
            <a:pPr algn="r">
              <a:defRPr/>
            </a:pPr>
            <a:r>
              <a:rPr lang="cs-CZ" sz="1100" baseline="0" dirty="0" err="1"/>
              <a:t>except</a:t>
            </a:r>
            <a:r>
              <a:rPr lang="cs-CZ" sz="1100" baseline="0" dirty="0"/>
              <a:t> </a:t>
            </a:r>
            <a:r>
              <a:rPr lang="cs-CZ" sz="1100" baseline="0" dirty="0" err="1"/>
              <a:t>mirrors</a:t>
            </a:r>
            <a:endParaRPr lang="cs-CZ" sz="1400" baseline="0" dirty="0"/>
          </a:p>
          <a:p>
            <a:pPr algn="r">
              <a:defRPr/>
            </a:pPr>
            <a:r>
              <a:rPr lang="cs-CZ" sz="1400" baseline="0" dirty="0"/>
              <a:t>[105]</a:t>
            </a:r>
            <a:endParaRPr lang="en-US" sz="1400" dirty="0"/>
          </a:p>
        </c:rich>
      </c:tx>
      <c:layout>
        <c:manualLayout>
          <c:xMode val="edge"/>
          <c:yMode val="edge"/>
          <c:x val="0.2571019970898587"/>
          <c:y val="1.3191392774022379E-2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C000"/>
          </a:solidFill>
        </c:spPr>
      </c:pivotFmt>
      <c:pivotFmt>
        <c:idx val="2"/>
        <c:spPr>
          <a:solidFill>
            <a:schemeClr val="accent6">
              <a:lumMod val="50000"/>
            </a:schemeClr>
          </a:solidFill>
        </c:spPr>
      </c:pivotFmt>
      <c:pivotFmt>
        <c:idx val="3"/>
        <c:spPr>
          <a:solidFill>
            <a:srgbClr val="7030A0"/>
          </a:solidFill>
        </c:spPr>
      </c:pivotFmt>
      <c:pivotFmt>
        <c:idx val="4"/>
        <c:spPr>
          <a:solidFill>
            <a:schemeClr val="accent1">
              <a:lumMod val="50000"/>
            </a:schemeClr>
          </a:solidFill>
        </c:spPr>
        <c:dLbl>
          <c:idx val="0"/>
          <c:layout>
            <c:manualLayout>
              <c:x val="-0.1192749771544027"/>
              <c:y val="-4.4173978683405266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>
              <a:lumMod val="60000"/>
              <a:lumOff val="40000"/>
            </a:schemeClr>
          </a:solidFill>
        </c:spPr>
        <c:dLbl>
          <c:idx val="0"/>
          <c:layout>
            <c:manualLayout>
              <c:x val="-8.3080727818059127E-2"/>
              <c:y val="-1.075772422391452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>
              <a:lumMod val="50000"/>
            </a:schemeClr>
          </a:solidFill>
        </c:spPr>
      </c:pivotFmt>
      <c:pivotFmt>
        <c:idx val="7"/>
        <c:spPr>
          <a:solidFill>
            <a:schemeClr val="accent3">
              <a:lumMod val="75000"/>
            </a:schemeClr>
          </a:solidFill>
        </c:spPr>
        <c:dLbl>
          <c:idx val="0"/>
          <c:layout>
            <c:manualLayout>
              <c:x val="-3.5396015107633801E-2"/>
              <c:y val="-4.7443944839026808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tx1">
              <a:lumMod val="50000"/>
              <a:lumOff val="50000"/>
            </a:schemeClr>
          </a:solidFill>
        </c:spPr>
      </c:pivotFmt>
      <c:pivotFmt>
        <c:idx val="9"/>
        <c:spPr>
          <a:solidFill>
            <a:schemeClr val="accent1">
              <a:lumMod val="60000"/>
              <a:lumOff val="40000"/>
            </a:schemeClr>
          </a:solidFill>
        </c:spPr>
        <c:dLbl>
          <c:idx val="0"/>
          <c:layout>
            <c:manualLayout>
              <c:x val="-9.3085043545728163E-2"/>
              <c:y val="-0.21239833276860623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6">
              <a:lumMod val="75000"/>
            </a:schemeClr>
          </a:solidFill>
        </c:spPr>
      </c:pivotFmt>
      <c:pivotFmt>
        <c:idx val="1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FFC000"/>
          </a:solidFill>
        </c:spPr>
      </c:pivotFmt>
      <c:pivotFmt>
        <c:idx val="13"/>
        <c:spPr>
          <a:solidFill>
            <a:schemeClr val="accent2">
              <a:lumMod val="50000"/>
            </a:schemeClr>
          </a:solidFill>
        </c:spPr>
      </c:pivotFmt>
      <c:pivotFmt>
        <c:idx val="14"/>
        <c:spPr>
          <a:solidFill>
            <a:schemeClr val="accent2">
              <a:lumMod val="60000"/>
              <a:lumOff val="40000"/>
            </a:schemeClr>
          </a:solidFill>
        </c:spPr>
        <c:dLbl>
          <c:idx val="0"/>
          <c:layout>
            <c:manualLayout>
              <c:x val="-8.3080727818059127E-2"/>
              <c:y val="-1.075772422391452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>
              <a:lumMod val="50000"/>
            </a:schemeClr>
          </a:solidFill>
        </c:spPr>
        <c:dLbl>
          <c:idx val="0"/>
          <c:layout>
            <c:manualLayout>
              <c:x val="-0.1192749771544027"/>
              <c:y val="-4.4173978683405266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>
              <a:lumMod val="60000"/>
              <a:lumOff val="40000"/>
            </a:schemeClr>
          </a:solidFill>
        </c:spPr>
        <c:dLbl>
          <c:idx val="0"/>
          <c:layout>
            <c:manualLayout>
              <c:x val="-9.3085043545728163E-2"/>
              <c:y val="-0.21239833276860623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rgbClr val="7030A0"/>
          </a:solidFill>
        </c:spPr>
      </c:pivotFmt>
      <c:pivotFmt>
        <c:idx val="18"/>
        <c:spPr>
          <a:solidFill>
            <a:schemeClr val="accent6">
              <a:lumMod val="50000"/>
            </a:schemeClr>
          </a:solidFill>
        </c:spPr>
      </c:pivotFmt>
      <c:pivotFmt>
        <c:idx val="19"/>
        <c:spPr>
          <a:solidFill>
            <a:schemeClr val="accent6">
              <a:lumMod val="75000"/>
            </a:schemeClr>
          </a:solidFill>
        </c:spPr>
      </c:pivotFmt>
      <c:pivotFmt>
        <c:idx val="20"/>
        <c:spPr>
          <a:solidFill>
            <a:schemeClr val="accent3">
              <a:lumMod val="75000"/>
            </a:schemeClr>
          </a:solidFill>
        </c:spPr>
        <c:dLbl>
          <c:idx val="0"/>
          <c:layout>
            <c:manualLayout>
              <c:x val="-3.5396015107633801E-2"/>
              <c:y val="-4.7443944839026808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tx1">
              <a:lumMod val="50000"/>
              <a:lumOff val="50000"/>
            </a:schemeClr>
          </a:solidFill>
        </c:spPr>
      </c:pivotFmt>
      <c:pivotFmt>
        <c:idx val="2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rgbClr val="FFC000"/>
          </a:solidFill>
        </c:spPr>
      </c:pivotFmt>
      <c:pivotFmt>
        <c:idx val="24"/>
        <c:spPr>
          <a:solidFill>
            <a:schemeClr val="accent2">
              <a:lumMod val="50000"/>
            </a:schemeClr>
          </a:solidFill>
        </c:spPr>
      </c:pivotFmt>
      <c:pivotFmt>
        <c:idx val="25"/>
        <c:spPr>
          <a:solidFill>
            <a:schemeClr val="accent2">
              <a:lumMod val="60000"/>
              <a:lumOff val="40000"/>
            </a:schemeClr>
          </a:solidFill>
        </c:spPr>
        <c:dLbl>
          <c:idx val="0"/>
          <c:layout>
            <c:manualLayout>
              <c:x val="-8.3080727818059127E-2"/>
              <c:y val="-1.075772422391452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>
              <a:lumMod val="50000"/>
            </a:schemeClr>
          </a:solidFill>
        </c:spPr>
        <c:dLbl>
          <c:idx val="0"/>
          <c:layout>
            <c:manualLayout>
              <c:x val="-0.1192749771544027"/>
              <c:y val="-4.4173978683405266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>
              <a:lumMod val="60000"/>
              <a:lumOff val="40000"/>
            </a:schemeClr>
          </a:solidFill>
        </c:spPr>
        <c:dLbl>
          <c:idx val="0"/>
          <c:layout>
            <c:manualLayout>
              <c:x val="-9.3085043545728163E-2"/>
              <c:y val="-0.21239833276860623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rgbClr val="7030A0"/>
          </a:solidFill>
        </c:spPr>
      </c:pivotFmt>
      <c:pivotFmt>
        <c:idx val="29"/>
        <c:spPr>
          <a:solidFill>
            <a:schemeClr val="accent6">
              <a:lumMod val="50000"/>
            </a:schemeClr>
          </a:solidFill>
        </c:spPr>
      </c:pivotFmt>
      <c:pivotFmt>
        <c:idx val="30"/>
        <c:spPr>
          <a:solidFill>
            <a:schemeClr val="accent6">
              <a:lumMod val="75000"/>
            </a:schemeClr>
          </a:solidFill>
        </c:spPr>
      </c:pivotFmt>
      <c:pivotFmt>
        <c:idx val="31"/>
        <c:spPr>
          <a:solidFill>
            <a:schemeClr val="accent3">
              <a:lumMod val="75000"/>
            </a:schemeClr>
          </a:solidFill>
        </c:spPr>
        <c:dLbl>
          <c:idx val="0"/>
          <c:layout>
            <c:manualLayout>
              <c:x val="-3.5396015107633801E-2"/>
              <c:y val="-4.7443944839026808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tx1">
              <a:lumMod val="50000"/>
              <a:lumOff val="50000"/>
            </a:schemeClr>
          </a:solidFill>
        </c:spPr>
      </c:pivotFmt>
    </c:pivotFmts>
    <c:plotArea>
      <c:layout/>
      <c:pieChart>
        <c:varyColors val="1"/>
        <c:ser>
          <c:idx val="0"/>
          <c:order val="0"/>
          <c:tx>
            <c:strRef>
              <c:f>'grafy_země-kategorie'!$F$62</c:f>
              <c:strCache>
                <c:ptCount val="1"/>
                <c:pt idx="0">
                  <c:v>Celkem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3FD7-40F7-A9F4-50892D57CBA2}"/>
              </c:ext>
            </c:extLst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FD7-40F7-A9F4-50892D57CBA2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FD7-40F7-A9F4-50892D57CBA2}"/>
              </c:ext>
            </c:extLst>
          </c:dPt>
          <c:dPt>
            <c:idx val="3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3FD7-40F7-A9F4-50892D57CBA2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3FD7-40F7-A9F4-50892D57CBA2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B-3FD7-40F7-A9F4-50892D57CBA2}"/>
              </c:ext>
            </c:extLst>
          </c:dPt>
          <c:dPt>
            <c:idx val="6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3FD7-40F7-A9F4-50892D57CBA2}"/>
              </c:ext>
            </c:extLst>
          </c:dPt>
          <c:dPt>
            <c:idx val="7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3FD7-40F7-A9F4-50892D57CBA2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1-3FD7-40F7-A9F4-50892D57CBA2}"/>
              </c:ext>
            </c:extLst>
          </c:dPt>
          <c:dPt>
            <c:idx val="9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3FD7-40F7-A9F4-50892D57CBA2}"/>
              </c:ext>
            </c:extLst>
          </c:dPt>
          <c:dLbls>
            <c:dLbl>
              <c:idx val="2"/>
              <c:layout>
                <c:manualLayout>
                  <c:x val="-8.3080727818059127E-2"/>
                  <c:y val="-1.07577242239145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FD7-40F7-A9F4-50892D57CBA2}"/>
                </c:ext>
              </c:extLst>
            </c:dLbl>
            <c:dLbl>
              <c:idx val="3"/>
              <c:layout>
                <c:manualLayout>
                  <c:x val="-0.1192749771544027"/>
                  <c:y val="-4.417397868340526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FD7-40F7-A9F4-50892D57CBA2}"/>
                </c:ext>
              </c:extLst>
            </c:dLbl>
            <c:dLbl>
              <c:idx val="4"/>
              <c:layout>
                <c:manualLayout>
                  <c:x val="-9.3085043545728163E-2"/>
                  <c:y val="-0.2123983327686062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FD7-40F7-A9F4-50892D57CBA2}"/>
                </c:ext>
              </c:extLst>
            </c:dLbl>
            <c:dLbl>
              <c:idx val="8"/>
              <c:layout>
                <c:manualLayout>
                  <c:x val="-3.5396015107633801E-2"/>
                  <c:y val="-4.744394483902680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3FD7-40F7-A9F4-50892D57CB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/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'grafy_země-kategorie'!$E$63:$E$73</c:f>
              <c:strCache>
                <c:ptCount val="10"/>
                <c:pt idx="0">
                  <c:v>bronze vessels</c:v>
                </c:pt>
                <c:pt idx="1">
                  <c:v>finger rings</c:v>
                </c:pt>
                <c:pt idx="2">
                  <c:v>jewellery</c:v>
                </c:pt>
                <c:pt idx="3">
                  <c:v>writing instruments</c:v>
                </c:pt>
                <c:pt idx="4">
                  <c:v>medical instruments</c:v>
                </c:pt>
                <c:pt idx="5">
                  <c:v>glass vessels</c:v>
                </c:pt>
                <c:pt idx="6">
                  <c:v>pottery</c:v>
                </c:pt>
                <c:pt idx="7">
                  <c:v>amphorae</c:v>
                </c:pt>
                <c:pt idx="8">
                  <c:v>ecofacts</c:v>
                </c:pt>
                <c:pt idx="9">
                  <c:v>other</c:v>
                </c:pt>
              </c:strCache>
            </c:strRef>
          </c:cat>
          <c:val>
            <c:numRef>
              <c:f>'grafy_země-kategorie'!$F$63:$F$73</c:f>
              <c:numCache>
                <c:formatCode>General</c:formatCode>
                <c:ptCount val="10"/>
                <c:pt idx="0">
                  <c:v>45</c:v>
                </c:pt>
                <c:pt idx="1">
                  <c:v>2</c:v>
                </c:pt>
                <c:pt idx="2">
                  <c:v>14</c:v>
                </c:pt>
                <c:pt idx="3">
                  <c:v>3</c:v>
                </c:pt>
                <c:pt idx="4">
                  <c:v>1</c:v>
                </c:pt>
                <c:pt idx="5">
                  <c:v>23</c:v>
                </c:pt>
                <c:pt idx="6">
                  <c:v>9</c:v>
                </c:pt>
                <c:pt idx="7">
                  <c:v>4</c:v>
                </c:pt>
                <c:pt idx="8">
                  <c:v>1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FD7-40F7-A9F4-50892D57CBA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48807679436821"/>
          <c:y val="8.5900471152657726E-2"/>
          <c:w val="0.81388888888889155"/>
          <c:h val="0.78584145066973521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16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78BD-4DF8-9718-D7956276D56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78BD-4DF8-9718-D7956276D56B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78BD-4DF8-9718-D7956276D56B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7-78BD-4DF8-9718-D7956276D56B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78BD-4DF8-9718-D7956276D56B}"/>
              </c:ext>
            </c:extLst>
          </c:dPt>
          <c:dPt>
            <c:idx val="5"/>
            <c:bubble3D val="0"/>
            <c:explosion val="39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B-78BD-4DF8-9718-D7956276D56B}"/>
              </c:ext>
            </c:extLst>
          </c:dPt>
          <c:dPt>
            <c:idx val="6"/>
            <c:bubble3D val="0"/>
            <c:explosion val="59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78BD-4DF8-9718-D7956276D56B}"/>
              </c:ext>
            </c:extLst>
          </c:dPt>
          <c:dLbls>
            <c:dLbl>
              <c:idx val="1"/>
              <c:layout>
                <c:manualLayout>
                  <c:x val="-0.10230680122029602"/>
                  <c:y val="6.655402920802225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8BD-4DF8-9718-D7956276D56B}"/>
                </c:ext>
              </c:extLst>
            </c:dLbl>
            <c:dLbl>
              <c:idx val="2"/>
              <c:layout>
                <c:manualLayout>
                  <c:x val="-9.5571447162705547E-2"/>
                  <c:y val="-8.244975910344848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8BD-4DF8-9718-D7956276D56B}"/>
                </c:ext>
              </c:extLst>
            </c:dLbl>
            <c:dLbl>
              <c:idx val="5"/>
              <c:layout>
                <c:manualLayout>
                  <c:x val="5.5423363215122333E-2"/>
                  <c:y val="-6.6050368425417505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/>
                      <a:t>K</a:t>
                    </a:r>
                    <a:r>
                      <a:rPr lang="en-US"/>
                      <a:t>nidos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8BD-4DF8-9718-D7956276D56B}"/>
                </c:ext>
              </c:extLst>
            </c:dLbl>
            <c:dLbl>
              <c:idx val="6"/>
              <c:layout>
                <c:manualLayout>
                  <c:x val="3.7393697734166002E-2"/>
                  <c:y val="8.445853434125472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8BD-4DF8-9718-D7956276D5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List2!$A$1:$A$7</c:f>
              <c:strCache>
                <c:ptCount val="7"/>
                <c:pt idx="0">
                  <c:v>Adr</c:v>
                </c:pt>
                <c:pt idx="1">
                  <c:v>Tyrrh</c:v>
                </c:pt>
                <c:pt idx="2">
                  <c:v>Tyrrh Kampánie</c:v>
                </c:pt>
                <c:pt idx="3">
                  <c:v>Tyrrh ?</c:v>
                </c:pt>
                <c:pt idx="4">
                  <c:v>Tyrrh Dr 2-4</c:v>
                </c:pt>
                <c:pt idx="5">
                  <c:v>Knidos</c:v>
                </c:pt>
                <c:pt idx="6">
                  <c:v>?</c:v>
                </c:pt>
              </c:strCache>
            </c:strRef>
          </c:cat>
          <c:val>
            <c:numRef>
              <c:f>List2!$B$1:$B$7</c:f>
              <c:numCache>
                <c:formatCode>General</c:formatCode>
                <c:ptCount val="7"/>
                <c:pt idx="0">
                  <c:v>87</c:v>
                </c:pt>
                <c:pt idx="1">
                  <c:v>7.6</c:v>
                </c:pt>
                <c:pt idx="2">
                  <c:v>1</c:v>
                </c:pt>
                <c:pt idx="3">
                  <c:v>2</c:v>
                </c:pt>
                <c:pt idx="4">
                  <c:v>1.6</c:v>
                </c:pt>
                <c:pt idx="5">
                  <c:v>0.1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8BD-4DF8-9718-D7956276D56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cs-CZ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[_IMPORTY.xlsx]grafy_kategorie bez lokalit!Kontingenční tabulka 15</c:name>
    <c:fmtId val="7"/>
  </c:pivotSource>
  <c:chart>
    <c:title>
      <c:tx>
        <c:rich>
          <a:bodyPr/>
          <a:lstStyle/>
          <a:p>
            <a:pPr algn="r">
              <a:defRPr>
                <a:solidFill>
                  <a:schemeClr val="bg1"/>
                </a:solidFill>
              </a:defRPr>
            </a:pPr>
            <a:r>
              <a:rPr lang="cs-CZ" sz="1600">
                <a:solidFill>
                  <a:schemeClr val="bg1"/>
                </a:solidFill>
              </a:rPr>
              <a:t>Stradonice</a:t>
            </a:r>
          </a:p>
          <a:p>
            <a:pPr algn="r">
              <a:defRPr>
                <a:solidFill>
                  <a:schemeClr val="bg1"/>
                </a:solidFill>
              </a:defRPr>
            </a:pPr>
            <a:r>
              <a:rPr lang="cs-CZ" sz="1600">
                <a:solidFill>
                  <a:schemeClr val="bg1"/>
                </a:solidFill>
              </a:rPr>
              <a:t>[220]</a:t>
            </a:r>
            <a:endParaRPr lang="en-US" sz="160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75882633420822465"/>
          <c:y val="6.9444444444444503E-2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C000"/>
          </a:solidFill>
        </c:spPr>
      </c:pivotFmt>
      <c:pivotFmt>
        <c:idx val="2"/>
        <c:spPr>
          <a:solidFill>
            <a:schemeClr val="accent2">
              <a:lumMod val="75000"/>
            </a:schemeClr>
          </a:solidFill>
        </c:spPr>
      </c:pivotFmt>
      <c:pivotFmt>
        <c:idx val="3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4"/>
        <c:spPr>
          <a:solidFill>
            <a:schemeClr val="tx1">
              <a:lumMod val="50000"/>
              <a:lumOff val="50000"/>
            </a:schemeClr>
          </a:solidFill>
        </c:spPr>
      </c:pivotFmt>
      <c:pivotFmt>
        <c:idx val="5"/>
        <c:spPr>
          <a:solidFill>
            <a:schemeClr val="accent6">
              <a:lumMod val="75000"/>
            </a:schemeClr>
          </a:solidFill>
        </c:spPr>
      </c:pivotFmt>
      <c:pivotFmt>
        <c:idx val="6"/>
        <c:spPr>
          <a:solidFill>
            <a:schemeClr val="accent6">
              <a:lumMod val="50000"/>
            </a:schemeClr>
          </a:solidFill>
        </c:spPr>
      </c:pivotFmt>
      <c:pivotFmt>
        <c:idx val="7"/>
        <c:spPr>
          <a:solidFill>
            <a:schemeClr val="accent5">
              <a:lumMod val="50000"/>
            </a:schemeClr>
          </a:solidFill>
        </c:spPr>
      </c:pivotFmt>
      <c:pivotFmt>
        <c:idx val="8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9"/>
        <c:spPr>
          <a:solidFill>
            <a:schemeClr val="accent1">
              <a:lumMod val="40000"/>
              <a:lumOff val="60000"/>
            </a:schemeClr>
          </a:solidFill>
        </c:spPr>
      </c:pivotFmt>
      <c:pivotFmt>
        <c:idx val="10"/>
        <c:spPr>
          <a:solidFill>
            <a:srgbClr val="7030A0"/>
          </a:solidFill>
        </c:spPr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FFC000"/>
          </a:solidFill>
        </c:spPr>
      </c:pivotFmt>
      <c:pivotFmt>
        <c:idx val="13"/>
        <c:spPr>
          <a:solidFill>
            <a:schemeClr val="accent2">
              <a:lumMod val="75000"/>
            </a:schemeClr>
          </a:solidFill>
        </c:spPr>
      </c:pivotFmt>
      <c:pivotFmt>
        <c:idx val="14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15"/>
        <c:spPr>
          <a:solidFill>
            <a:schemeClr val="accent5">
              <a:lumMod val="50000"/>
            </a:schemeClr>
          </a:solidFill>
        </c:spPr>
      </c:pivotFmt>
      <c:pivotFmt>
        <c:idx val="16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17"/>
        <c:spPr>
          <a:solidFill>
            <a:schemeClr val="accent1">
              <a:lumMod val="40000"/>
              <a:lumOff val="60000"/>
            </a:schemeClr>
          </a:solidFill>
        </c:spPr>
      </c:pivotFmt>
      <c:pivotFmt>
        <c:idx val="18"/>
        <c:spPr>
          <a:solidFill>
            <a:srgbClr val="7030A0"/>
          </a:solidFill>
        </c:spPr>
      </c:pivotFmt>
      <c:pivotFmt>
        <c:idx val="19"/>
        <c:spPr>
          <a:solidFill>
            <a:schemeClr val="accent6">
              <a:lumMod val="50000"/>
            </a:schemeClr>
          </a:solidFill>
        </c:spPr>
      </c:pivotFmt>
      <c:pivotFmt>
        <c:idx val="20"/>
        <c:spPr>
          <a:solidFill>
            <a:schemeClr val="accent6">
              <a:lumMod val="75000"/>
            </a:schemeClr>
          </a:solidFill>
        </c:spPr>
      </c:pivotFmt>
      <c:pivotFmt>
        <c:idx val="21"/>
        <c:spPr>
          <a:solidFill>
            <a:schemeClr val="tx1">
              <a:lumMod val="50000"/>
              <a:lumOff val="50000"/>
            </a:schemeClr>
          </a:solidFill>
        </c:spPr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rgbClr val="FFC000"/>
          </a:solidFill>
        </c:spPr>
      </c:pivotFmt>
      <c:pivotFmt>
        <c:idx val="24"/>
        <c:spPr>
          <a:solidFill>
            <a:schemeClr val="accent2">
              <a:lumMod val="75000"/>
            </a:schemeClr>
          </a:solidFill>
        </c:spPr>
      </c:pivotFmt>
      <c:pivotFmt>
        <c:idx val="25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26"/>
        <c:spPr>
          <a:solidFill>
            <a:schemeClr val="accent5">
              <a:lumMod val="50000"/>
            </a:schemeClr>
          </a:solidFill>
        </c:spPr>
      </c:pivotFmt>
      <c:pivotFmt>
        <c:idx val="27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28"/>
        <c:spPr>
          <a:solidFill>
            <a:schemeClr val="accent1">
              <a:lumMod val="40000"/>
              <a:lumOff val="60000"/>
            </a:schemeClr>
          </a:solidFill>
        </c:spPr>
      </c:pivotFmt>
      <c:pivotFmt>
        <c:idx val="29"/>
        <c:spPr>
          <a:solidFill>
            <a:srgbClr val="7030A0"/>
          </a:solidFill>
        </c:spPr>
      </c:pivotFmt>
      <c:pivotFmt>
        <c:idx val="30"/>
        <c:spPr>
          <a:solidFill>
            <a:schemeClr val="accent6">
              <a:lumMod val="50000"/>
            </a:schemeClr>
          </a:solidFill>
        </c:spPr>
      </c:pivotFmt>
      <c:pivotFmt>
        <c:idx val="31"/>
        <c:spPr>
          <a:solidFill>
            <a:schemeClr val="accent6">
              <a:lumMod val="75000"/>
            </a:schemeClr>
          </a:solidFill>
        </c:spPr>
      </c:pivotFmt>
      <c:pivotFmt>
        <c:idx val="32"/>
        <c:spPr>
          <a:solidFill>
            <a:schemeClr val="tx1">
              <a:lumMod val="50000"/>
              <a:lumOff val="50000"/>
            </a:schemeClr>
          </a:solidFill>
        </c:spPr>
      </c:pivotFmt>
    </c:pivotFmts>
    <c:plotArea>
      <c:layout/>
      <c:pieChart>
        <c:varyColors val="1"/>
        <c:ser>
          <c:idx val="0"/>
          <c:order val="0"/>
          <c:tx>
            <c:strRef>
              <c:f>'grafy_kategorie bez lokalit'!$B$6</c:f>
              <c:strCache>
                <c:ptCount val="1"/>
                <c:pt idx="0">
                  <c:v>Celkem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7CD9-4E2F-9A32-6E2880884784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CD9-4E2F-9A32-6E2880884784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7CD9-4E2F-9A32-6E2880884784}"/>
              </c:ext>
            </c:extLst>
          </c:dPt>
          <c:dPt>
            <c:idx val="3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7CD9-4E2F-9A32-6E288088478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7CD9-4E2F-9A32-6E2880884784}"/>
              </c:ext>
            </c:extLst>
          </c:dPt>
          <c:dPt>
            <c:idx val="5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7CD9-4E2F-9A32-6E2880884784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D-7CD9-4E2F-9A32-6E2880884784}"/>
              </c:ext>
            </c:extLst>
          </c:dPt>
          <c:dPt>
            <c:idx val="7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7CD9-4E2F-9A32-6E2880884784}"/>
              </c:ext>
            </c:extLst>
          </c:dPt>
          <c:dPt>
            <c:idx val="8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1-7CD9-4E2F-9A32-6E2880884784}"/>
              </c:ext>
            </c:extLst>
          </c:dPt>
          <c:dPt>
            <c:idx val="9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7CD9-4E2F-9A32-6E28808847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'grafy_kategorie bez lokalit'!$A$7:$A$17</c:f>
              <c:strCache>
                <c:ptCount val="10"/>
                <c:pt idx="0">
                  <c:v>bronze vessels</c:v>
                </c:pt>
                <c:pt idx="1">
                  <c:v>finger rings</c:v>
                </c:pt>
                <c:pt idx="2">
                  <c:v>jewellery</c:v>
                </c:pt>
                <c:pt idx="3">
                  <c:v>writing instruments</c:v>
                </c:pt>
                <c:pt idx="4">
                  <c:v>medical instruments</c:v>
                </c:pt>
                <c:pt idx="5">
                  <c:v>mirrors</c:v>
                </c:pt>
                <c:pt idx="6">
                  <c:v>glass vessels</c:v>
                </c:pt>
                <c:pt idx="7">
                  <c:v>pottery</c:v>
                </c:pt>
                <c:pt idx="8">
                  <c:v>amphorae</c:v>
                </c:pt>
                <c:pt idx="9">
                  <c:v>other</c:v>
                </c:pt>
              </c:strCache>
            </c:strRef>
          </c:cat>
          <c:val>
            <c:numRef>
              <c:f>'grafy_kategorie bez lokalit'!$B$7:$B$17</c:f>
              <c:numCache>
                <c:formatCode>General</c:formatCode>
                <c:ptCount val="10"/>
                <c:pt idx="0">
                  <c:v>115</c:v>
                </c:pt>
                <c:pt idx="1">
                  <c:v>37</c:v>
                </c:pt>
                <c:pt idx="2">
                  <c:v>19</c:v>
                </c:pt>
                <c:pt idx="3">
                  <c:v>8</c:v>
                </c:pt>
                <c:pt idx="4">
                  <c:v>3</c:v>
                </c:pt>
                <c:pt idx="5">
                  <c:v>20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CD9-4E2F-9A32-6E288088478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[_IMPORTY.xlsx]grafy_kategorie bez lokalit!Kontingenční tabulka 17</c:name>
    <c:fmtId val="8"/>
  </c:pivotSource>
  <c:chart>
    <c:title>
      <c:tx>
        <c:rich>
          <a:bodyPr/>
          <a:lstStyle/>
          <a:p>
            <a:pPr algn="r">
              <a:defRPr>
                <a:solidFill>
                  <a:schemeClr val="bg1"/>
                </a:solidFill>
              </a:defRPr>
            </a:pPr>
            <a:r>
              <a:rPr lang="cs-CZ">
                <a:solidFill>
                  <a:schemeClr val="bg1"/>
                </a:solidFill>
              </a:rPr>
              <a:t>Staré Hradisko</a:t>
            </a:r>
          </a:p>
          <a:p>
            <a:pPr algn="r">
              <a:defRPr>
                <a:solidFill>
                  <a:schemeClr val="bg1"/>
                </a:solidFill>
              </a:defRPr>
            </a:pPr>
            <a:r>
              <a:rPr lang="cs-CZ">
                <a:solidFill>
                  <a:schemeClr val="bg1"/>
                </a:solidFill>
              </a:rPr>
              <a:t> [95]</a:t>
            </a:r>
          </a:p>
        </c:rich>
      </c:tx>
      <c:layout>
        <c:manualLayout>
          <c:xMode val="edge"/>
          <c:yMode val="edge"/>
          <c:x val="0.45525278491859467"/>
          <c:y val="1.8749999999999999E-2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C000"/>
          </a:solidFill>
        </c:spPr>
      </c:pivotFmt>
      <c:pivotFmt>
        <c:idx val="2"/>
        <c:spPr>
          <a:solidFill>
            <a:schemeClr val="accent3">
              <a:lumMod val="60000"/>
              <a:lumOff val="40000"/>
            </a:schemeClr>
          </a:solidFill>
        </c:spPr>
        <c:dLbl>
          <c:idx val="0"/>
          <c:layout>
            <c:manualLayout>
              <c:x val="6.9822750305312098E-2"/>
              <c:y val="-0.14256270049577136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>
              <a:lumMod val="75000"/>
            </a:schemeClr>
          </a:solidFill>
        </c:spPr>
      </c:pivotFmt>
      <c:pivotFmt>
        <c:idx val="4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5"/>
        <c:spPr>
          <a:solidFill>
            <a:schemeClr val="accent5">
              <a:lumMod val="5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writing instr.
3%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2">
              <a:lumMod val="40000"/>
              <a:lumOff val="60000"/>
            </a:schemeClr>
          </a:solidFill>
        </c:spPr>
      </c:pivotFmt>
      <c:pivotFmt>
        <c:idx val="7"/>
        <c:spPr>
          <a:solidFill>
            <a:srgbClr val="7030A0"/>
          </a:solidFill>
        </c:spPr>
      </c:pivotFmt>
      <c:pivotFmt>
        <c:idx val="8"/>
        <c:spPr>
          <a:solidFill>
            <a:schemeClr val="accent6">
              <a:lumMod val="50000"/>
            </a:schemeClr>
          </a:solidFill>
        </c:spPr>
      </c:pivotFmt>
      <c:pivotFmt>
        <c:idx val="9"/>
        <c:spPr>
          <a:solidFill>
            <a:schemeClr val="accent6">
              <a:lumMod val="75000"/>
            </a:schemeClr>
          </a:solidFill>
        </c:spPr>
        <c:dLbl>
          <c:idx val="0"/>
          <c:layout>
            <c:manualLayout>
              <c:x val="-0.15353628996889529"/>
              <c:y val="-5.8093467483231263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rgbClr val="FFC000"/>
          </a:solidFill>
        </c:spPr>
      </c:pivotFmt>
      <c:pivotFmt>
        <c:idx val="12"/>
        <c:spPr>
          <a:solidFill>
            <a:schemeClr val="accent3">
              <a:lumMod val="60000"/>
              <a:lumOff val="40000"/>
            </a:schemeClr>
          </a:solidFill>
        </c:spPr>
        <c:dLbl>
          <c:idx val="0"/>
          <c:layout>
            <c:manualLayout>
              <c:x val="6.9822750305312098E-2"/>
              <c:y val="-0.14256270049577136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>
              <a:lumMod val="75000"/>
            </a:schemeClr>
          </a:solidFill>
        </c:spPr>
      </c:pivotFmt>
      <c:pivotFmt>
        <c:idx val="14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15"/>
        <c:spPr>
          <a:solidFill>
            <a:schemeClr val="accent5">
              <a:lumMod val="5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writing instr.
3%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tx2">
              <a:lumMod val="40000"/>
              <a:lumOff val="60000"/>
            </a:schemeClr>
          </a:solidFill>
        </c:spPr>
      </c:pivotFmt>
      <c:pivotFmt>
        <c:idx val="17"/>
        <c:spPr>
          <a:solidFill>
            <a:srgbClr val="7030A0"/>
          </a:solidFill>
        </c:spPr>
      </c:pivotFmt>
      <c:pivotFmt>
        <c:idx val="18"/>
        <c:spPr>
          <a:solidFill>
            <a:schemeClr val="accent6">
              <a:lumMod val="50000"/>
            </a:schemeClr>
          </a:solidFill>
        </c:spPr>
      </c:pivotFmt>
      <c:pivotFmt>
        <c:idx val="19"/>
        <c:spPr>
          <a:solidFill>
            <a:schemeClr val="accent6">
              <a:lumMod val="75000"/>
            </a:schemeClr>
          </a:solidFill>
        </c:spPr>
        <c:dLbl>
          <c:idx val="0"/>
          <c:layout>
            <c:manualLayout>
              <c:x val="-0.15353628996889529"/>
              <c:y val="-5.8093467483231263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rgbClr val="FFC000"/>
          </a:solidFill>
        </c:spPr>
      </c:pivotFmt>
      <c:pivotFmt>
        <c:idx val="22"/>
        <c:spPr>
          <a:solidFill>
            <a:schemeClr val="accent3">
              <a:lumMod val="60000"/>
              <a:lumOff val="40000"/>
            </a:schemeClr>
          </a:solidFill>
        </c:spPr>
        <c:dLbl>
          <c:idx val="0"/>
          <c:layout>
            <c:manualLayout>
              <c:x val="6.9822750305312098E-2"/>
              <c:y val="-0.14256270049577136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>
              <a:lumMod val="75000"/>
            </a:schemeClr>
          </a:solidFill>
        </c:spPr>
      </c:pivotFmt>
      <c:pivotFmt>
        <c:idx val="24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25"/>
        <c:spPr>
          <a:solidFill>
            <a:schemeClr val="accent5">
              <a:lumMod val="5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writing instr.
3%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tx2">
              <a:lumMod val="40000"/>
              <a:lumOff val="60000"/>
            </a:schemeClr>
          </a:solidFill>
        </c:spPr>
      </c:pivotFmt>
      <c:pivotFmt>
        <c:idx val="27"/>
        <c:spPr>
          <a:solidFill>
            <a:srgbClr val="7030A0"/>
          </a:solidFill>
        </c:spPr>
      </c:pivotFmt>
      <c:pivotFmt>
        <c:idx val="28"/>
        <c:spPr>
          <a:solidFill>
            <a:schemeClr val="accent6">
              <a:lumMod val="50000"/>
            </a:schemeClr>
          </a:solidFill>
        </c:spPr>
      </c:pivotFmt>
      <c:pivotFmt>
        <c:idx val="29"/>
        <c:spPr>
          <a:solidFill>
            <a:schemeClr val="accent6">
              <a:lumMod val="75000"/>
            </a:schemeClr>
          </a:solidFill>
        </c:spPr>
        <c:dLbl>
          <c:idx val="0"/>
          <c:layout>
            <c:manualLayout>
              <c:x val="-0.15353628996889529"/>
              <c:y val="-5.8093467483231263E-2"/>
            </c:manualLayout>
          </c:layout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'grafy_kategorie bez lokalit'!$B$26</c:f>
              <c:strCache>
                <c:ptCount val="1"/>
                <c:pt idx="0">
                  <c:v>Celkem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A83B-428A-80A7-FB0072D7C497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83B-428A-80A7-FB0072D7C497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A83B-428A-80A7-FB0072D7C497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A83B-428A-80A7-FB0072D7C497}"/>
              </c:ext>
            </c:extLst>
          </c:dPt>
          <c:dPt>
            <c:idx val="4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A83B-428A-80A7-FB0072D7C497}"/>
              </c:ext>
            </c:extLst>
          </c:dPt>
          <c:dPt>
            <c:idx val="5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A83B-428A-80A7-FB0072D7C497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D-A83B-428A-80A7-FB0072D7C497}"/>
              </c:ext>
            </c:extLst>
          </c:dPt>
          <c:dPt>
            <c:idx val="7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A83B-428A-80A7-FB0072D7C497}"/>
              </c:ext>
            </c:extLst>
          </c:dPt>
          <c:dPt>
            <c:idx val="8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1-A83B-428A-80A7-FB0072D7C497}"/>
              </c:ext>
            </c:extLst>
          </c:dPt>
          <c:dLbls>
            <c:dLbl>
              <c:idx val="1"/>
              <c:layout>
                <c:manualLayout>
                  <c:x val="6.9822750305312098E-2"/>
                  <c:y val="-0.142562700495771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83B-428A-80A7-FB0072D7C497}"/>
                </c:ext>
              </c:extLst>
            </c:dLbl>
            <c:dLbl>
              <c:idx val="4"/>
              <c:layout>
                <c:manualLayout>
                  <c:x val="2.271616310714266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writing instr.
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83B-428A-80A7-FB0072D7C497}"/>
                </c:ext>
              </c:extLst>
            </c:dLbl>
            <c:dLbl>
              <c:idx val="8"/>
              <c:layout>
                <c:manualLayout>
                  <c:x val="-0.15353628996889529"/>
                  <c:y val="-5.809346748323126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A83B-428A-80A7-FB0072D7C4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'grafy_kategorie bez lokalit'!$A$27:$A$37</c:f>
              <c:strCache>
                <c:ptCount val="10"/>
                <c:pt idx="0">
                  <c:v>bronze vessels</c:v>
                </c:pt>
                <c:pt idx="1">
                  <c:v>ecofacts</c:v>
                </c:pt>
                <c:pt idx="2">
                  <c:v>finger rings</c:v>
                </c:pt>
                <c:pt idx="3">
                  <c:v>jewellery</c:v>
                </c:pt>
                <c:pt idx="4">
                  <c:v>writing instruments</c:v>
                </c:pt>
                <c:pt idx="5">
                  <c:v>mirrors</c:v>
                </c:pt>
                <c:pt idx="6">
                  <c:v>glass vessels</c:v>
                </c:pt>
                <c:pt idx="7">
                  <c:v>pottery</c:v>
                </c:pt>
                <c:pt idx="8">
                  <c:v>amphorae</c:v>
                </c:pt>
                <c:pt idx="9">
                  <c:v>other</c:v>
                </c:pt>
              </c:strCache>
            </c:strRef>
          </c:cat>
          <c:val>
            <c:numRef>
              <c:f>'grafy_kategorie bez lokalit'!$B$27:$B$37</c:f>
              <c:numCache>
                <c:formatCode>General</c:formatCode>
                <c:ptCount val="10"/>
                <c:pt idx="0">
                  <c:v>32</c:v>
                </c:pt>
                <c:pt idx="1">
                  <c:v>1</c:v>
                </c:pt>
                <c:pt idx="2">
                  <c:v>1</c:v>
                </c:pt>
                <c:pt idx="3">
                  <c:v>7</c:v>
                </c:pt>
                <c:pt idx="4">
                  <c:v>3</c:v>
                </c:pt>
                <c:pt idx="5">
                  <c:v>22</c:v>
                </c:pt>
                <c:pt idx="6">
                  <c:v>22</c:v>
                </c:pt>
                <c:pt idx="7">
                  <c:v>2</c:v>
                </c:pt>
                <c:pt idx="8">
                  <c:v>4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83B-428A-80A7-FB0072D7C49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[_IMPORTY.xlsx]grafy_kategorie bez lokalit!Kontingenční tabulka 21</c:name>
    <c:fmtId val="9"/>
  </c:pivotSource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cs-CZ">
                <a:solidFill>
                  <a:schemeClr val="bg1"/>
                </a:solidFill>
              </a:rPr>
              <a:t>Manching</a:t>
            </a:r>
            <a:r>
              <a:rPr lang="cs-CZ" baseline="0">
                <a:solidFill>
                  <a:schemeClr val="bg1"/>
                </a:solidFill>
              </a:rPr>
              <a:t> [156]</a:t>
            </a:r>
            <a:endParaRPr lang="en-US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6122014435695563"/>
          <c:y val="6.0185185185185147E-2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C000"/>
          </a:solidFill>
        </c:spPr>
      </c:pivotFmt>
      <c:pivotFmt>
        <c:idx val="2"/>
        <c:spPr>
          <a:solidFill>
            <a:schemeClr val="accent3">
              <a:lumMod val="60000"/>
              <a:lumOff val="40000"/>
            </a:schemeClr>
          </a:solidFill>
        </c:spPr>
      </c:pivotFmt>
      <c:pivotFmt>
        <c:idx val="3"/>
        <c:spPr>
          <a:solidFill>
            <a:schemeClr val="accent2">
              <a:lumMod val="75000"/>
            </a:schemeClr>
          </a:solidFill>
        </c:spPr>
      </c:pivotFmt>
      <c:pivotFmt>
        <c:idx val="4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5"/>
        <c:spPr>
          <a:solidFill>
            <a:schemeClr val="accent1">
              <a:lumMod val="50000"/>
            </a:schemeClr>
          </a:solidFill>
        </c:spPr>
        <c:dLbl>
          <c:idx val="0"/>
          <c:layout>
            <c:manualLayout>
              <c:x val="-9.7735321155921498E-2"/>
              <c:y val="-3.8888888888888888E-3"/>
            </c:manualLayout>
          </c:layout>
          <c:tx>
            <c:rich>
              <a:bodyPr/>
              <a:lstStyle/>
              <a:p>
                <a:pPr>
                  <a:defRPr/>
                </a:pPr>
                <a:r>
                  <a:rPr lang="en-US"/>
                  <a:t>writing instr.
1%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2">
              <a:lumMod val="60000"/>
              <a:lumOff val="4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medical instr.
3%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tx2">
              <a:lumMod val="40000"/>
              <a:lumOff val="60000"/>
            </a:schemeClr>
          </a:solidFill>
        </c:spPr>
      </c:pivotFmt>
      <c:pivotFmt>
        <c:idx val="8"/>
        <c:spPr>
          <a:solidFill>
            <a:srgbClr val="7030A0"/>
          </a:solidFill>
        </c:spPr>
      </c:pivotFmt>
      <c:pivotFmt>
        <c:idx val="9"/>
        <c:spPr>
          <a:solidFill>
            <a:schemeClr val="accent6">
              <a:lumMod val="50000"/>
            </a:schemeClr>
          </a:solidFill>
        </c:spPr>
      </c:pivotFmt>
      <c:pivotFmt>
        <c:idx val="10"/>
        <c:spPr>
          <a:solidFill>
            <a:schemeClr val="accent6">
              <a:lumMod val="75000"/>
            </a:schemeClr>
          </a:solidFill>
        </c:spPr>
      </c:pivotFmt>
      <c:pivotFmt>
        <c:idx val="1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FFC000"/>
          </a:solidFill>
        </c:spPr>
      </c:pivotFmt>
      <c:pivotFmt>
        <c:idx val="13"/>
        <c:spPr>
          <a:solidFill>
            <a:schemeClr val="accent3">
              <a:lumMod val="60000"/>
              <a:lumOff val="40000"/>
            </a:schemeClr>
          </a:solidFill>
        </c:spPr>
      </c:pivotFmt>
      <c:pivotFmt>
        <c:idx val="14"/>
        <c:spPr>
          <a:solidFill>
            <a:schemeClr val="accent2">
              <a:lumMod val="75000"/>
            </a:schemeClr>
          </a:solidFill>
        </c:spPr>
      </c:pivotFmt>
      <c:pivotFmt>
        <c:idx val="15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16"/>
        <c:spPr>
          <a:solidFill>
            <a:schemeClr val="accent1">
              <a:lumMod val="50000"/>
            </a:schemeClr>
          </a:solidFill>
        </c:spPr>
        <c:dLbl>
          <c:idx val="0"/>
          <c:layout>
            <c:manualLayout>
              <c:x val="-9.7735321155921498E-2"/>
              <c:y val="-3.8888888888888888E-3"/>
            </c:manualLayout>
          </c:layout>
          <c:tx>
            <c:rich>
              <a:bodyPr/>
              <a:lstStyle/>
              <a:p>
                <a:pPr>
                  <a:defRPr/>
                </a:pPr>
                <a:r>
                  <a:rPr lang="en-US"/>
                  <a:t>writing instr.
1%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tx2">
              <a:lumMod val="60000"/>
              <a:lumOff val="4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medical instr.
3%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tx2">
              <a:lumMod val="40000"/>
              <a:lumOff val="60000"/>
            </a:schemeClr>
          </a:solidFill>
        </c:spPr>
      </c:pivotFmt>
      <c:pivotFmt>
        <c:idx val="19"/>
        <c:spPr>
          <a:solidFill>
            <a:srgbClr val="7030A0"/>
          </a:solidFill>
        </c:spPr>
      </c:pivotFmt>
      <c:pivotFmt>
        <c:idx val="20"/>
        <c:spPr>
          <a:solidFill>
            <a:schemeClr val="accent6">
              <a:lumMod val="50000"/>
            </a:schemeClr>
          </a:solidFill>
        </c:spPr>
      </c:pivotFmt>
      <c:pivotFmt>
        <c:idx val="21"/>
        <c:spPr>
          <a:solidFill>
            <a:schemeClr val="accent6">
              <a:lumMod val="75000"/>
            </a:schemeClr>
          </a:solidFill>
        </c:spPr>
      </c:pivotFmt>
      <c:pivotFmt>
        <c:idx val="2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rgbClr val="FFC000"/>
          </a:solidFill>
        </c:spPr>
      </c:pivotFmt>
      <c:pivotFmt>
        <c:idx val="24"/>
        <c:spPr>
          <a:solidFill>
            <a:schemeClr val="accent3">
              <a:lumMod val="60000"/>
              <a:lumOff val="40000"/>
            </a:schemeClr>
          </a:solidFill>
        </c:spPr>
      </c:pivotFmt>
      <c:pivotFmt>
        <c:idx val="25"/>
        <c:spPr>
          <a:solidFill>
            <a:schemeClr val="accent2">
              <a:lumMod val="75000"/>
            </a:schemeClr>
          </a:solidFill>
        </c:spPr>
      </c:pivotFmt>
      <c:pivotFmt>
        <c:idx val="26"/>
        <c:spPr>
          <a:solidFill>
            <a:schemeClr val="accent2">
              <a:lumMod val="60000"/>
              <a:lumOff val="40000"/>
            </a:schemeClr>
          </a:solidFill>
        </c:spPr>
      </c:pivotFmt>
      <c:pivotFmt>
        <c:idx val="27"/>
        <c:spPr>
          <a:solidFill>
            <a:schemeClr val="accent1">
              <a:lumMod val="50000"/>
            </a:schemeClr>
          </a:solidFill>
        </c:spPr>
        <c:dLbl>
          <c:idx val="0"/>
          <c:layout>
            <c:manualLayout>
              <c:x val="-9.7735321155921498E-2"/>
              <c:y val="-3.8888888888888888E-3"/>
            </c:manualLayout>
          </c:layout>
          <c:tx>
            <c:rich>
              <a:bodyPr/>
              <a:lstStyle/>
              <a:p>
                <a:pPr>
                  <a:defRPr/>
                </a:pPr>
                <a:r>
                  <a:rPr lang="en-US"/>
                  <a:t>writing instr.
1%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tx2">
              <a:lumMod val="60000"/>
              <a:lumOff val="40000"/>
            </a:schemeClr>
          </a:solidFill>
        </c:spPr>
        <c:dLbl>
          <c:idx val="0"/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medical instr.
3%</a:t>
                </a:r>
              </a:p>
            </c:rich>
          </c:tx>
          <c:spPr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tx2">
              <a:lumMod val="40000"/>
              <a:lumOff val="60000"/>
            </a:schemeClr>
          </a:solidFill>
        </c:spPr>
      </c:pivotFmt>
      <c:pivotFmt>
        <c:idx val="30"/>
        <c:spPr>
          <a:solidFill>
            <a:srgbClr val="7030A0"/>
          </a:solidFill>
        </c:spPr>
      </c:pivotFmt>
      <c:pivotFmt>
        <c:idx val="31"/>
        <c:spPr>
          <a:solidFill>
            <a:schemeClr val="accent6">
              <a:lumMod val="50000"/>
            </a:schemeClr>
          </a:solidFill>
        </c:spPr>
      </c:pivotFmt>
      <c:pivotFmt>
        <c:idx val="32"/>
        <c:spPr>
          <a:solidFill>
            <a:schemeClr val="accent6">
              <a:lumMod val="75000"/>
            </a:schemeClr>
          </a:solidFill>
        </c:spPr>
      </c:pivotFmt>
    </c:pivotFmts>
    <c:plotArea>
      <c:layout/>
      <c:pieChart>
        <c:varyColors val="1"/>
        <c:ser>
          <c:idx val="0"/>
          <c:order val="0"/>
          <c:tx>
            <c:strRef>
              <c:f>'grafy_kategorie bez lokalit'!$B$50</c:f>
              <c:strCache>
                <c:ptCount val="1"/>
                <c:pt idx="0">
                  <c:v>Celkem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30F8-42B8-8302-C81F31BE50E2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0F8-42B8-8302-C81F31BE50E2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0F8-42B8-8302-C81F31BE50E2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30F8-42B8-8302-C81F31BE50E2}"/>
              </c:ext>
            </c:extLst>
          </c:dPt>
          <c:dPt>
            <c:idx val="4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30F8-42B8-8302-C81F31BE50E2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30F8-42B8-8302-C81F31BE50E2}"/>
              </c:ext>
            </c:extLst>
          </c:dPt>
          <c:dPt>
            <c:idx val="6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30F8-42B8-8302-C81F31BE50E2}"/>
              </c:ext>
            </c:extLst>
          </c:dPt>
          <c:dPt>
            <c:idx val="7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F-30F8-42B8-8302-C81F31BE50E2}"/>
              </c:ext>
            </c:extLst>
          </c:dPt>
          <c:dPt>
            <c:idx val="8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1-30F8-42B8-8302-C81F31BE50E2}"/>
              </c:ext>
            </c:extLst>
          </c:dPt>
          <c:dPt>
            <c:idx val="9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30F8-42B8-8302-C81F31BE50E2}"/>
              </c:ext>
            </c:extLst>
          </c:dPt>
          <c:dLbls>
            <c:dLbl>
              <c:idx val="4"/>
              <c:layout>
                <c:manualLayout>
                  <c:x val="-9.7735321155921498E-2"/>
                  <c:y val="-3.888888888888888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writing instr.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0F8-42B8-8302-C81F31BE50E2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medical instr.
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0F8-42B8-8302-C81F31BE50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'grafy_kategorie bez lokalit'!$A$51:$A$62</c:f>
              <c:strCache>
                <c:ptCount val="11"/>
                <c:pt idx="0">
                  <c:v>bronze vessels</c:v>
                </c:pt>
                <c:pt idx="1">
                  <c:v>ecofacts</c:v>
                </c:pt>
                <c:pt idx="2">
                  <c:v>finger rings</c:v>
                </c:pt>
                <c:pt idx="3">
                  <c:v>jewellery</c:v>
                </c:pt>
                <c:pt idx="4">
                  <c:v>writing instruments</c:v>
                </c:pt>
                <c:pt idx="5">
                  <c:v>medical instruments</c:v>
                </c:pt>
                <c:pt idx="6">
                  <c:v>mirrors</c:v>
                </c:pt>
                <c:pt idx="7">
                  <c:v>glass vessels</c:v>
                </c:pt>
                <c:pt idx="8">
                  <c:v>pottery</c:v>
                </c:pt>
                <c:pt idx="9">
                  <c:v>amphorae</c:v>
                </c:pt>
                <c:pt idx="10">
                  <c:v>other</c:v>
                </c:pt>
              </c:strCache>
            </c:strRef>
          </c:cat>
          <c:val>
            <c:numRef>
              <c:f>'grafy_kategorie bez lokalit'!$B$51:$B$62</c:f>
              <c:numCache>
                <c:formatCode>General</c:formatCode>
                <c:ptCount val="11"/>
                <c:pt idx="0">
                  <c:v>68</c:v>
                </c:pt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4">
                  <c:v>1</c:v>
                </c:pt>
                <c:pt idx="5">
                  <c:v>4</c:v>
                </c:pt>
                <c:pt idx="6">
                  <c:v>20</c:v>
                </c:pt>
                <c:pt idx="7">
                  <c:v>12</c:v>
                </c:pt>
                <c:pt idx="8">
                  <c:v>5</c:v>
                </c:pt>
                <c:pt idx="9">
                  <c:v>35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0F8-42B8-8302-C81F31BE50E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[_IMPORTY.xlsx]grafy_kategorie bez lokalit!Kontingenční tabulka 20</c:name>
    <c:fmtId val="20"/>
  </c:pivotSource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cs-CZ">
                <a:solidFill>
                  <a:schemeClr val="bg1"/>
                </a:solidFill>
              </a:rPr>
              <a:t>Bratislava [59]</a:t>
            </a:r>
            <a:endParaRPr lang="en-US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2.6597112860892402E-2"/>
          <c:y val="0.79629629629629661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79646">
              <a:lumMod val="75000"/>
            </a:srgbClr>
          </a:solidFill>
        </c:spPr>
      </c:pivotFmt>
      <c:pivotFmt>
        <c:idx val="2"/>
        <c:spPr>
          <a:solidFill>
            <a:schemeClr val="accent6">
              <a:lumMod val="50000"/>
            </a:schemeClr>
          </a:solidFill>
        </c:spPr>
      </c:pivotFmt>
      <c:pivotFmt>
        <c:idx val="3"/>
        <c:spPr>
          <a:solidFill>
            <a:srgbClr val="7030A0"/>
          </a:solidFill>
        </c:spPr>
      </c:pivotFmt>
      <c:pivotFmt>
        <c:idx val="4"/>
        <c:spPr>
          <a:solidFill>
            <a:schemeClr val="accent5">
              <a:lumMod val="50000"/>
            </a:schemeClr>
          </a:solidFill>
        </c:spPr>
      </c:pivotFmt>
      <c:pivotFmt>
        <c:idx val="5"/>
        <c:spPr>
          <a:solidFill>
            <a:schemeClr val="accent2">
              <a:lumMod val="50000"/>
            </a:schemeClr>
          </a:solidFill>
        </c:spPr>
      </c:pivotFmt>
      <c:pivotFmt>
        <c:idx val="6"/>
        <c:spPr>
          <a:solidFill>
            <a:srgbClr val="FFC000"/>
          </a:solidFill>
        </c:spPr>
      </c:pivotFmt>
      <c:pivotFmt>
        <c:idx val="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FFC000"/>
          </a:solidFill>
        </c:spPr>
      </c:pivotFmt>
      <c:pivotFmt>
        <c:idx val="9"/>
        <c:spPr>
          <a:solidFill>
            <a:schemeClr val="accent2">
              <a:lumMod val="50000"/>
            </a:schemeClr>
          </a:solidFill>
        </c:spPr>
      </c:pivotFmt>
      <c:pivotFmt>
        <c:idx val="10"/>
        <c:spPr>
          <a:solidFill>
            <a:schemeClr val="accent5">
              <a:lumMod val="50000"/>
            </a:schemeClr>
          </a:solidFill>
        </c:spPr>
      </c:pivotFmt>
      <c:pivotFmt>
        <c:idx val="11"/>
        <c:spPr>
          <a:solidFill>
            <a:srgbClr val="7030A0"/>
          </a:solidFill>
        </c:spPr>
      </c:pivotFmt>
      <c:pivotFmt>
        <c:idx val="12"/>
        <c:spPr>
          <a:solidFill>
            <a:schemeClr val="accent6">
              <a:lumMod val="50000"/>
            </a:schemeClr>
          </a:solidFill>
        </c:spPr>
      </c:pivotFmt>
      <c:pivotFmt>
        <c:idx val="13"/>
        <c:spPr>
          <a:solidFill>
            <a:srgbClr val="F79646">
              <a:lumMod val="75000"/>
            </a:srgbClr>
          </a:solidFill>
        </c:spPr>
      </c:pivotFmt>
      <c:pivotFmt>
        <c:idx val="1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rgbClr val="FFC000"/>
          </a:solidFill>
        </c:spPr>
      </c:pivotFmt>
      <c:pivotFmt>
        <c:idx val="16"/>
        <c:spPr>
          <a:solidFill>
            <a:schemeClr val="accent2">
              <a:lumMod val="50000"/>
            </a:schemeClr>
          </a:solidFill>
        </c:spPr>
      </c:pivotFmt>
      <c:pivotFmt>
        <c:idx val="17"/>
        <c:spPr>
          <a:solidFill>
            <a:schemeClr val="accent5">
              <a:lumMod val="50000"/>
            </a:schemeClr>
          </a:solidFill>
        </c:spPr>
      </c:pivotFmt>
      <c:pivotFmt>
        <c:idx val="18"/>
        <c:spPr>
          <a:solidFill>
            <a:srgbClr val="7030A0"/>
          </a:solidFill>
        </c:spPr>
      </c:pivotFmt>
      <c:pivotFmt>
        <c:idx val="19"/>
        <c:spPr>
          <a:solidFill>
            <a:schemeClr val="accent6">
              <a:lumMod val="50000"/>
            </a:schemeClr>
          </a:solidFill>
        </c:spPr>
      </c:pivotFmt>
      <c:pivotFmt>
        <c:idx val="20"/>
        <c:spPr>
          <a:solidFill>
            <a:srgbClr val="F79646">
              <a:lumMod val="75000"/>
            </a:srgbClr>
          </a:solidFill>
        </c:spPr>
      </c:pivotFmt>
    </c:pivotFmts>
    <c:plotArea>
      <c:layout/>
      <c:pieChart>
        <c:varyColors val="1"/>
        <c:ser>
          <c:idx val="0"/>
          <c:order val="0"/>
          <c:tx>
            <c:strRef>
              <c:f>'grafy_kategorie bez lokalit'!$L$38</c:f>
              <c:strCache>
                <c:ptCount val="1"/>
                <c:pt idx="0">
                  <c:v>Celkem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1F2A-4940-972D-7D19574BCF7E}"/>
              </c:ext>
            </c:extLst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1F2A-4940-972D-7D19574BCF7E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1F2A-4940-972D-7D19574BCF7E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7-1F2A-4940-972D-7D19574BCF7E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1F2A-4940-972D-7D19574BCF7E}"/>
              </c:ext>
            </c:extLst>
          </c:dPt>
          <c:dPt>
            <c:idx val="5"/>
            <c:bubble3D val="0"/>
            <c:spPr>
              <a:solidFill>
                <a:srgbClr val="F79646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1F2A-4940-972D-7D19574BCF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'grafy_kategorie bez lokalit'!$K$39:$K$46</c:f>
              <c:strCache>
                <c:ptCount val="7"/>
                <c:pt idx="0">
                  <c:v>bronze vessels</c:v>
                </c:pt>
                <c:pt idx="1">
                  <c:v>finger rings</c:v>
                </c:pt>
                <c:pt idx="2">
                  <c:v>writing instruments</c:v>
                </c:pt>
                <c:pt idx="3">
                  <c:v>glass vessels</c:v>
                </c:pt>
                <c:pt idx="4">
                  <c:v>pottery</c:v>
                </c:pt>
                <c:pt idx="5">
                  <c:v>amphorae</c:v>
                </c:pt>
                <c:pt idx="6">
                  <c:v>other</c:v>
                </c:pt>
              </c:strCache>
            </c:strRef>
          </c:cat>
          <c:val>
            <c:numRef>
              <c:f>'grafy_kategorie bez lokalit'!$L$39:$L$46</c:f>
              <c:numCache>
                <c:formatCode>General</c:formatCode>
                <c:ptCount val="7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7</c:v>
                </c:pt>
                <c:pt idx="5">
                  <c:v>39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F2A-4940-972D-7D19574BCF7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[_IMPORTY.xlsx]grafy_kategorie bez lokalit!Kontingenční tabulka 18</c:name>
    <c:fmtId val="14"/>
  </c:pivotSource>
  <c:chart>
    <c:title>
      <c:tx>
        <c:rich>
          <a:bodyPr/>
          <a:lstStyle/>
          <a:p>
            <a:pPr>
              <a:defRPr/>
            </a:pPr>
            <a:r>
              <a:rPr lang="cs-CZ"/>
              <a:t>Wien [53]</a:t>
            </a:r>
            <a:endParaRPr lang="en-US"/>
          </a:p>
        </c:rich>
      </c:tx>
      <c:layout>
        <c:manualLayout>
          <c:xMode val="edge"/>
          <c:yMode val="edge"/>
          <c:x val="2.3990391031629551E-3"/>
          <c:y val="0.80311961004874521"/>
        </c:manualLayout>
      </c:layout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>
              <a:lumMod val="50000"/>
            </a:schemeClr>
          </a:solidFill>
        </c:spPr>
      </c:pivotFmt>
      <c:pivotFmt>
        <c:idx val="2"/>
        <c:spPr>
          <a:solidFill>
            <a:schemeClr val="accent5">
              <a:lumMod val="50000"/>
            </a:schemeClr>
          </a:solidFill>
        </c:spPr>
      </c:pivotFmt>
      <c:pivotFmt>
        <c:idx val="3"/>
        <c:spPr>
          <a:solidFill>
            <a:schemeClr val="accent6">
              <a:lumMod val="75000"/>
            </a:schemeClr>
          </a:solidFill>
        </c:spPr>
      </c:pivotFmt>
      <c:pivotFmt>
        <c:idx val="4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5">
              <a:lumMod val="50000"/>
            </a:schemeClr>
          </a:solidFill>
        </c:spPr>
      </c:pivotFmt>
      <c:pivotFmt>
        <c:idx val="7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8"/>
        <c:spPr>
          <a:solidFill>
            <a:schemeClr val="accent6">
              <a:lumMod val="50000"/>
            </a:schemeClr>
          </a:solidFill>
        </c:spPr>
      </c:pivotFmt>
      <c:pivotFmt>
        <c:idx val="9"/>
        <c:spPr>
          <a:solidFill>
            <a:schemeClr val="accent6">
              <a:lumMod val="75000"/>
            </a:schemeClr>
          </a:solidFill>
        </c:spPr>
      </c:pivotFmt>
      <c:pivotFmt>
        <c:idx val="1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5">
              <a:lumMod val="50000"/>
            </a:schemeClr>
          </a:solidFill>
        </c:spPr>
      </c:pivotFmt>
      <c:pivotFmt>
        <c:idx val="12"/>
        <c:spPr>
          <a:solidFill>
            <a:schemeClr val="tx2">
              <a:lumMod val="60000"/>
              <a:lumOff val="40000"/>
            </a:schemeClr>
          </a:solidFill>
        </c:spPr>
      </c:pivotFmt>
      <c:pivotFmt>
        <c:idx val="13"/>
        <c:spPr>
          <a:solidFill>
            <a:schemeClr val="accent6">
              <a:lumMod val="50000"/>
            </a:schemeClr>
          </a:solidFill>
        </c:spPr>
      </c:pivotFmt>
      <c:pivotFmt>
        <c:idx val="14"/>
        <c:spPr>
          <a:solidFill>
            <a:schemeClr val="accent6">
              <a:lumMod val="75000"/>
            </a:schemeClr>
          </a:solidFill>
        </c:spPr>
      </c:pivotFmt>
    </c:pivotFmts>
    <c:plotArea>
      <c:layout/>
      <c:pieChart>
        <c:varyColors val="1"/>
        <c:ser>
          <c:idx val="0"/>
          <c:order val="0"/>
          <c:tx>
            <c:strRef>
              <c:f>'grafy_kategorie bez lokalit'!$L$26</c:f>
              <c:strCache>
                <c:ptCount val="1"/>
                <c:pt idx="0">
                  <c:v>Celkem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40F-4F66-AAD0-EEAA6D53945D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40F-4F66-AAD0-EEAA6D53945D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D40F-4F66-AAD0-EEAA6D53945D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D40F-4F66-AAD0-EEAA6D5394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/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'grafy_kategorie bez lokalit'!$K$27:$K$31</c:f>
              <c:strCache>
                <c:ptCount val="4"/>
                <c:pt idx="0">
                  <c:v>writing instruments</c:v>
                </c:pt>
                <c:pt idx="1">
                  <c:v>medical instruments</c:v>
                </c:pt>
                <c:pt idx="2">
                  <c:v>pottery</c:v>
                </c:pt>
                <c:pt idx="3">
                  <c:v>amphorae</c:v>
                </c:pt>
              </c:strCache>
            </c:strRef>
          </c:cat>
          <c:val>
            <c:numRef>
              <c:f>'grafy_kategorie bez lokalit'!$L$27:$L$31</c:f>
              <c:numCache>
                <c:formatCode>General</c:formatCode>
                <c:ptCount val="4"/>
                <c:pt idx="0">
                  <c:v>8</c:v>
                </c:pt>
                <c:pt idx="1">
                  <c:v>1</c:v>
                </c:pt>
                <c:pt idx="2">
                  <c:v>43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40F-4F66-AAD0-EEAA6D53945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46444-925A-4958-9C60-01B85604A0FE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CB85F-41F0-4028-BDD6-366FB2984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B85F-41F0-4028-BDD6-366FB29849BC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10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69B7AE-561E-4E3C-B38E-1B148F715EF4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F6F454-9A15-4023-B824-D025C997A6AD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C6A044-DF22-43D4-968B-A2D0C2896F9D}" type="slidenum">
              <a:rPr lang="cs-CZ" smtClean="0"/>
              <a:pPr>
                <a:defRPr/>
              </a:pPr>
              <a:t>81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182BE-AC32-45A5-84A1-A543833B4C6C}" type="datetimeFigureOut">
              <a:rPr lang="cs-CZ" smtClean="0"/>
              <a:pPr/>
              <a:t>25.12.2022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5E9AB-81E6-4375-94C1-9CB191A46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hyperlink" Target="https://cas-cz.academia.edu/NatalieVenclov%C3%A1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s-cz.academia.edu/Jo%C3%ABlleRolland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90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udiahercynia.ff.cuni.cz/wp-content/uploads/sites/79/2018/07/Tomas_Smely_40-80.pdf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2.png"/><Relationship Id="rId18" Type="http://schemas.openxmlformats.org/officeDocument/2006/relationships/image" Target="../media/image105.jpeg"/><Relationship Id="rId26" Type="http://schemas.openxmlformats.org/officeDocument/2006/relationships/image" Target="../media/image110.jpeg"/><Relationship Id="rId3" Type="http://schemas.openxmlformats.org/officeDocument/2006/relationships/image" Target="../media/image93.png"/><Relationship Id="rId21" Type="http://schemas.openxmlformats.org/officeDocument/2006/relationships/image" Target="../media/image107.png"/><Relationship Id="rId34" Type="http://schemas.microsoft.com/office/2007/relationships/hdphoto" Target="../media/hdphoto13.wdp"/><Relationship Id="rId7" Type="http://schemas.openxmlformats.org/officeDocument/2006/relationships/image" Target="../media/image97.jpeg"/><Relationship Id="rId12" Type="http://schemas.openxmlformats.org/officeDocument/2006/relationships/image" Target="../media/image101.jpeg"/><Relationship Id="rId17" Type="http://schemas.microsoft.com/office/2007/relationships/hdphoto" Target="../media/hdphoto8.wdp"/><Relationship Id="rId25" Type="http://schemas.microsoft.com/office/2007/relationships/hdphoto" Target="../media/hdphoto11.wdp"/><Relationship Id="rId33" Type="http://schemas.openxmlformats.org/officeDocument/2006/relationships/image" Target="../media/image116.png"/><Relationship Id="rId38" Type="http://schemas.microsoft.com/office/2007/relationships/hdphoto" Target="../media/hdphoto14.wdp"/><Relationship Id="rId2" Type="http://schemas.openxmlformats.org/officeDocument/2006/relationships/image" Target="../media/image17.jpeg"/><Relationship Id="rId16" Type="http://schemas.openxmlformats.org/officeDocument/2006/relationships/image" Target="../media/image104.png"/><Relationship Id="rId20" Type="http://schemas.microsoft.com/office/2007/relationships/hdphoto" Target="../media/hdphoto9.wdp"/><Relationship Id="rId29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0.jpeg"/><Relationship Id="rId24" Type="http://schemas.openxmlformats.org/officeDocument/2006/relationships/image" Target="../media/image109.png"/><Relationship Id="rId32" Type="http://schemas.microsoft.com/office/2007/relationships/hdphoto" Target="../media/hdphoto12.wdp"/><Relationship Id="rId37" Type="http://schemas.openxmlformats.org/officeDocument/2006/relationships/image" Target="../media/image119.png"/><Relationship Id="rId5" Type="http://schemas.openxmlformats.org/officeDocument/2006/relationships/image" Target="../media/image95.jpeg"/><Relationship Id="rId15" Type="http://schemas.openxmlformats.org/officeDocument/2006/relationships/image" Target="../media/image103.jpeg"/><Relationship Id="rId23" Type="http://schemas.openxmlformats.org/officeDocument/2006/relationships/image" Target="../media/image108.jpeg"/><Relationship Id="rId28" Type="http://schemas.openxmlformats.org/officeDocument/2006/relationships/image" Target="../media/image112.jpeg"/><Relationship Id="rId36" Type="http://schemas.openxmlformats.org/officeDocument/2006/relationships/image" Target="../media/image118.jpeg"/><Relationship Id="rId10" Type="http://schemas.microsoft.com/office/2007/relationships/hdphoto" Target="../media/hdphoto6.wdp"/><Relationship Id="rId19" Type="http://schemas.openxmlformats.org/officeDocument/2006/relationships/image" Target="../media/image106.png"/><Relationship Id="rId31" Type="http://schemas.openxmlformats.org/officeDocument/2006/relationships/image" Target="../media/image115.png"/><Relationship Id="rId4" Type="http://schemas.openxmlformats.org/officeDocument/2006/relationships/image" Target="../media/image94.jpeg"/><Relationship Id="rId9" Type="http://schemas.openxmlformats.org/officeDocument/2006/relationships/image" Target="../media/image99.png"/><Relationship Id="rId14" Type="http://schemas.microsoft.com/office/2007/relationships/hdphoto" Target="../media/hdphoto7.wdp"/><Relationship Id="rId22" Type="http://schemas.microsoft.com/office/2007/relationships/hdphoto" Target="../media/hdphoto10.wdp"/><Relationship Id="rId27" Type="http://schemas.openxmlformats.org/officeDocument/2006/relationships/image" Target="../media/image111.jpeg"/><Relationship Id="rId30" Type="http://schemas.openxmlformats.org/officeDocument/2006/relationships/image" Target="../media/image114.png"/><Relationship Id="rId35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ademia.edu/10892786/Natalie_Venclov%C3%A1_-_Ji%C5%99%C3%AD_Militk%C3%BD_2014_Glass-making_coinage_and_local_identities_in_the_Middle_Danube_region_in_the_third_and_second_centuries_B.C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seus.tufts.edu/hopper/text?doc=Perseus:text:1999.02.0001" TargetMode="External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oppida.org/" TargetMode="External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72.jpeg"/><Relationship Id="rId18" Type="http://schemas.openxmlformats.org/officeDocument/2006/relationships/image" Target="../media/image177.pn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12" Type="http://schemas.openxmlformats.org/officeDocument/2006/relationships/image" Target="../media/image171.jpeg"/><Relationship Id="rId17" Type="http://schemas.openxmlformats.org/officeDocument/2006/relationships/image" Target="../media/image176.jpeg"/><Relationship Id="rId2" Type="http://schemas.openxmlformats.org/officeDocument/2006/relationships/image" Target="../media/image17.jpeg"/><Relationship Id="rId16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11" Type="http://schemas.openxmlformats.org/officeDocument/2006/relationships/image" Target="../media/image170.jpeg"/><Relationship Id="rId5" Type="http://schemas.openxmlformats.org/officeDocument/2006/relationships/image" Target="../media/image164.jpeg"/><Relationship Id="rId15" Type="http://schemas.openxmlformats.org/officeDocument/2006/relationships/image" Target="../media/image174.jpeg"/><Relationship Id="rId10" Type="http://schemas.openxmlformats.org/officeDocument/2006/relationships/image" Target="../media/image169.jpeg"/><Relationship Id="rId19" Type="http://schemas.openxmlformats.org/officeDocument/2006/relationships/image" Target="../media/image178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Relationship Id="rId14" Type="http://schemas.openxmlformats.org/officeDocument/2006/relationships/image" Target="../media/image17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jpeg"/><Relationship Id="rId10" Type="http://schemas.openxmlformats.org/officeDocument/2006/relationships/image" Target="../media/image186.png"/><Relationship Id="rId4" Type="http://schemas.openxmlformats.org/officeDocument/2006/relationships/image" Target="../media/image180.jpeg"/><Relationship Id="rId9" Type="http://schemas.openxmlformats.org/officeDocument/2006/relationships/image" Target="../media/image185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jpeg"/><Relationship Id="rId10" Type="http://schemas.openxmlformats.org/officeDocument/2006/relationships/image" Target="../media/image186.png"/><Relationship Id="rId4" Type="http://schemas.openxmlformats.org/officeDocument/2006/relationships/image" Target="../media/image180.jpeg"/><Relationship Id="rId9" Type="http://schemas.openxmlformats.org/officeDocument/2006/relationships/image" Target="../media/image18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ademia.edu/70395841/Things_and_Thoughts_Central_Europe_and_the_Mediterranean_in_the_4th_1st_centuries_BC" TargetMode="External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cademia.edu/39772548/the_Celts_2018_2019_-_Bohemia_and_Mediterranean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tmed.academia.edu/OLMERFabienne" TargetMode="External"/><Relationship Id="rId4" Type="http://schemas.openxmlformats.org/officeDocument/2006/relationships/image" Target="../media/image19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jpeg"/><Relationship Id="rId4" Type="http://schemas.openxmlformats.org/officeDocument/2006/relationships/image" Target="../media/image20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jpeg"/><Relationship Id="rId4" Type="http://schemas.openxmlformats.org/officeDocument/2006/relationships/image" Target="../media/image2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21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27.png"/><Relationship Id="rId7" Type="http://schemas.openxmlformats.org/officeDocument/2006/relationships/image" Target="../media/image2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231.png"/><Relationship Id="rId5" Type="http://schemas.openxmlformats.org/officeDocument/2006/relationships/image" Target="../media/image228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23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2.png"/><Relationship Id="rId4" Type="http://schemas.microsoft.com/office/2007/relationships/hdphoto" Target="../media/hdphoto21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ademia.edu/1347269/Un_exce_s_de_la_romanisation_L_identification_dans_les_villes_gauloises_de_monuments_civiques_romains" TargetMode="External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jpeg"/><Relationship Id="rId7" Type="http://schemas.openxmlformats.org/officeDocument/2006/relationships/image" Target="../media/image252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151394" y="980729"/>
            <a:ext cx="5666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  <a:latin typeface="Candara" pitchFamily="34" charset="0"/>
              </a:rPr>
              <a:t>MEDITERRANEAN AND CENTRAL EUROPE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  <a:latin typeface="Candara" pitchFamily="34" charset="0"/>
              </a:rPr>
              <a:t>IN LATE IRON AGE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  <a:latin typeface="Candara" pitchFamily="34" charset="0"/>
              </a:rPr>
              <a:t>(LT C2–LT 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4A50A233-FDAE-482E-B5C6-195B0FDE548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89E28B9-BEF9-4A74-967B-BEC4C0148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vál 3">
              <a:extLst>
                <a:ext uri="{FF2B5EF4-FFF2-40B4-BE49-F238E27FC236}">
                  <a16:creationId xmlns:a16="http://schemas.microsoft.com/office/drawing/2014/main" id="{0498FC42-7EB0-488C-BA75-2767F6426C17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C4F3A869-1416-4A52-B74C-69A50AEFBB06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BF08255C-143B-4BBC-AFBD-C018C6833CC4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C0B465C7-2D50-404F-8C9F-7CDAEE8211CE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A0006E5C-9C4A-4A5B-BCD1-5879E1014276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C1D82A-D4BF-4521-862B-D561BA4E5901}"/>
              </a:ext>
            </a:extLst>
          </p:cNvPr>
          <p:cNvSpPr txBox="1"/>
          <p:nvPr/>
        </p:nvSpPr>
        <p:spPr>
          <a:xfrm>
            <a:off x="3393611" y="3364759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Manching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5EFF4E9-9FFC-44D0-95A0-C8B4B4C669FC}"/>
              </a:ext>
            </a:extLst>
          </p:cNvPr>
          <p:cNvSpPr txBox="1"/>
          <p:nvPr/>
        </p:nvSpPr>
        <p:spPr>
          <a:xfrm>
            <a:off x="7965620" y="3563713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Roseldorf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2AF8DE-B2AE-4191-92A1-D76AA43B6783}"/>
              </a:ext>
            </a:extLst>
          </p:cNvPr>
          <p:cNvSpPr txBox="1"/>
          <p:nvPr/>
        </p:nvSpPr>
        <p:spPr>
          <a:xfrm>
            <a:off x="7847642" y="2686044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Němčice nad Hanou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B2329-E6B0-4D3F-9A3F-3F22EF04C316}"/>
              </a:ext>
            </a:extLst>
          </p:cNvPr>
          <p:cNvSpPr txBox="1"/>
          <p:nvPr/>
        </p:nvSpPr>
        <p:spPr>
          <a:xfrm>
            <a:off x="9396233" y="1070957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Candara" panose="020E0502030303020204" pitchFamily="34" charset="0"/>
              </a:rPr>
              <a:t>Nowa</a:t>
            </a:r>
            <a:r>
              <a:rPr lang="cs-CZ" b="1" dirty="0">
                <a:latin typeface="Candara" panose="020E0502030303020204" pitchFamily="34" charset="0"/>
              </a:rPr>
              <a:t> </a:t>
            </a:r>
            <a:r>
              <a:rPr lang="cs-CZ" b="1" dirty="0" err="1">
                <a:latin typeface="Candara" panose="020E0502030303020204" pitchFamily="34" charset="0"/>
              </a:rPr>
              <a:t>Cerekwia</a:t>
            </a:r>
            <a:endParaRPr lang="cs-CZ" b="1" dirty="0">
              <a:latin typeface="Candara" panose="020E0502030303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4B4165A-AAEA-4911-A504-AAF1D87C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9756" y="0"/>
            <a:ext cx="682224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D594142-65EC-4986-9CA0-673D3F43FDD7}"/>
              </a:ext>
            </a:extLst>
          </p:cNvPr>
          <p:cNvSpPr txBox="1"/>
          <p:nvPr/>
        </p:nvSpPr>
        <p:spPr>
          <a:xfrm>
            <a:off x="80608" y="89679"/>
            <a:ext cx="5151296" cy="923330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Manching</a:t>
            </a:r>
          </a:p>
          <a:p>
            <a:r>
              <a:rPr lang="cs-CZ" dirty="0"/>
              <a:t>-development </a:t>
            </a:r>
            <a:r>
              <a:rPr lang="cs-CZ" dirty="0" err="1"/>
              <a:t>from</a:t>
            </a:r>
            <a:r>
              <a:rPr lang="cs-CZ" dirty="0"/>
              <a:t> a </a:t>
            </a:r>
            <a:r>
              <a:rPr lang="cs-CZ" dirty="0" err="1"/>
              <a:t>LT</a:t>
            </a:r>
            <a:r>
              <a:rPr lang="cs-CZ" dirty="0"/>
              <a:t> C </a:t>
            </a:r>
            <a:r>
              <a:rPr lang="cs-CZ" dirty="0" err="1"/>
              <a:t>agglomeration</a:t>
            </a:r>
            <a:r>
              <a:rPr lang="cs-CZ" dirty="0"/>
              <a:t> to a </a:t>
            </a:r>
            <a:r>
              <a:rPr lang="cs-CZ" dirty="0" err="1"/>
              <a:t>LT</a:t>
            </a:r>
            <a:r>
              <a:rPr lang="cs-CZ" dirty="0"/>
              <a:t> D oppidum (</a:t>
            </a:r>
            <a:r>
              <a:rPr lang="cs-CZ" dirty="0" err="1"/>
              <a:t>after</a:t>
            </a:r>
            <a:r>
              <a:rPr lang="cs-CZ" dirty="0"/>
              <a:t> a </a:t>
            </a:r>
            <a:r>
              <a:rPr lang="cs-CZ" dirty="0" err="1"/>
              <a:t>rampart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built</a:t>
            </a:r>
            <a:r>
              <a:rPr lang="cs-CZ" dirty="0"/>
              <a:t> in II/I BC)</a:t>
            </a:r>
            <a:r>
              <a:rPr 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3790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FC65FCC-19C0-49CB-B468-EFDE286245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63372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9FE7414-8E90-4B76-AE02-480C17FAB6F9}"/>
              </a:ext>
            </a:extLst>
          </p:cNvPr>
          <p:cNvSpPr txBox="1"/>
          <p:nvPr/>
        </p:nvSpPr>
        <p:spPr>
          <a:xfrm rot="19811359">
            <a:off x="4589241" y="706581"/>
            <a:ext cx="151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Hercynia</a:t>
            </a:r>
            <a:r>
              <a:rPr lang="cs-CZ" dirty="0"/>
              <a:t> </a:t>
            </a:r>
            <a:r>
              <a:rPr lang="cs-CZ" dirty="0" err="1"/>
              <a:t>sylva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713870D-C897-46AE-8CB9-F546BB58AA69}"/>
              </a:ext>
            </a:extLst>
          </p:cNvPr>
          <p:cNvSpPr txBox="1"/>
          <p:nvPr/>
        </p:nvSpPr>
        <p:spPr>
          <a:xfrm rot="841616">
            <a:off x="6889016" y="706581"/>
            <a:ext cx="151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Hercynia</a:t>
            </a:r>
            <a:r>
              <a:rPr lang="cs-CZ" dirty="0"/>
              <a:t> </a:t>
            </a:r>
            <a:r>
              <a:rPr lang="cs-CZ" dirty="0" err="1"/>
              <a:t>sylva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8C76EE1-359A-4EC7-BFDF-D90758F2F748}"/>
              </a:ext>
            </a:extLst>
          </p:cNvPr>
          <p:cNvSpPr txBox="1"/>
          <p:nvPr/>
        </p:nvSpPr>
        <p:spPr>
          <a:xfrm rot="19720674">
            <a:off x="1133438" y="3789465"/>
            <a:ext cx="151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Hercynia</a:t>
            </a:r>
            <a:r>
              <a:rPr lang="cs-CZ" dirty="0"/>
              <a:t> </a:t>
            </a:r>
            <a:r>
              <a:rPr lang="cs-CZ" dirty="0" err="1"/>
              <a:t>sylva</a:t>
            </a:r>
            <a:endParaRPr lang="cs-CZ" dirty="0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C689099A-7514-417A-970B-8B598BABE21A}"/>
              </a:ext>
            </a:extLst>
          </p:cNvPr>
          <p:cNvCxnSpPr>
            <a:cxnSpLocks/>
          </p:cNvCxnSpPr>
          <p:nvPr/>
        </p:nvCxnSpPr>
        <p:spPr>
          <a:xfrm flipH="1" flipV="1">
            <a:off x="8298873" y="3837709"/>
            <a:ext cx="292461" cy="25671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28AE6682-6961-43AC-A624-D84CDF7F5D64}"/>
              </a:ext>
            </a:extLst>
          </p:cNvPr>
          <p:cNvCxnSpPr>
            <a:cxnSpLocks/>
          </p:cNvCxnSpPr>
          <p:nvPr/>
        </p:nvCxnSpPr>
        <p:spPr>
          <a:xfrm>
            <a:off x="1510145" y="2992582"/>
            <a:ext cx="1559747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734C088-4CA0-48C3-BA95-85E32A282884}"/>
              </a:ext>
            </a:extLst>
          </p:cNvPr>
          <p:cNvSpPr txBox="1"/>
          <p:nvPr/>
        </p:nvSpPr>
        <p:spPr>
          <a:xfrm>
            <a:off x="6170579" y="2190406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Boiohaemum</a:t>
            </a:r>
            <a:r>
              <a:rPr lang="cs-CZ" dirty="0"/>
              <a:t> 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E5416188-4AF6-4D2E-BCDE-9A6044301DCF}"/>
              </a:ext>
            </a:extLst>
          </p:cNvPr>
          <p:cNvSpPr/>
          <p:nvPr/>
        </p:nvSpPr>
        <p:spPr>
          <a:xfrm rot="709050">
            <a:off x="4867780" y="1018497"/>
            <a:ext cx="3660997" cy="2057430"/>
          </a:xfrm>
          <a:prstGeom prst="ellipse">
            <a:avLst/>
          </a:prstGeom>
          <a:gradFill flip="none" rotWithShape="1">
            <a:gsLst>
              <a:gs pos="38000">
                <a:srgbClr val="C00000">
                  <a:alpha val="44000"/>
                </a:srgbClr>
              </a:gs>
              <a:gs pos="100000">
                <a:srgbClr val="E0E5F7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12495C2A-00E9-4187-B183-1F8AE1E071D6}"/>
              </a:ext>
            </a:extLst>
          </p:cNvPr>
          <p:cNvSpPr/>
          <p:nvPr/>
        </p:nvSpPr>
        <p:spPr>
          <a:xfrm>
            <a:off x="8038531" y="3616657"/>
            <a:ext cx="1037230" cy="909120"/>
          </a:xfrm>
          <a:prstGeom prst="ellipse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2930C0D-8A9B-48A8-8146-E4B0390FDA1D}"/>
              </a:ext>
            </a:extLst>
          </p:cNvPr>
          <p:cNvSpPr txBox="1"/>
          <p:nvPr/>
        </p:nvSpPr>
        <p:spPr>
          <a:xfrm>
            <a:off x="119337" y="4901274"/>
            <a:ext cx="6336704" cy="1754326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thing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learn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in 6 AD Tiberius </a:t>
            </a:r>
            <a:r>
              <a:rPr lang="cs-CZ" dirty="0" err="1"/>
              <a:t>prepared</a:t>
            </a:r>
            <a:r>
              <a:rPr lang="cs-CZ" dirty="0"/>
              <a:t> to </a:t>
            </a:r>
            <a:r>
              <a:rPr lang="cs-CZ" dirty="0" err="1"/>
              <a:t>marched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Marobudus</a:t>
            </a:r>
            <a:r>
              <a:rPr lang="cs-CZ" dirty="0"/>
              <a:t> „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Carnuntum</a:t>
            </a:r>
            <a:r>
              <a:rPr lang="cs-CZ" dirty="0"/>
              <a:t>“ (ca. </a:t>
            </a:r>
            <a:r>
              <a:rPr lang="cs-CZ" dirty="0" err="1"/>
              <a:t>midway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Bratislava and </a:t>
            </a:r>
            <a:r>
              <a:rPr lang="cs-CZ" dirty="0" err="1"/>
              <a:t>Vienna</a:t>
            </a:r>
            <a:r>
              <a:rPr lang="cs-CZ" dirty="0"/>
              <a:t>) (</a:t>
            </a:r>
            <a:r>
              <a:rPr lang="cs-CZ" dirty="0" err="1"/>
              <a:t>Velleius</a:t>
            </a:r>
            <a:r>
              <a:rPr lang="cs-CZ" dirty="0"/>
              <a:t> </a:t>
            </a:r>
            <a:r>
              <a:rPr lang="cs-CZ" dirty="0" err="1"/>
              <a:t>Paterculus</a:t>
            </a:r>
            <a:r>
              <a:rPr lang="cs-CZ" dirty="0"/>
              <a:t> II,108–109) </a:t>
            </a:r>
          </a:p>
          <a:p>
            <a:endParaRPr lang="cs-CZ" dirty="0"/>
          </a:p>
          <a:p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colleagues</a:t>
            </a:r>
            <a:r>
              <a:rPr lang="cs-CZ" dirty="0"/>
              <a:t> </a:t>
            </a:r>
            <a:r>
              <a:rPr lang="cs-CZ" dirty="0" err="1"/>
              <a:t>suggested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Carnuntum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actually</a:t>
            </a:r>
            <a:r>
              <a:rPr lang="cs-CZ" dirty="0"/>
              <a:t> Bratislava… </a:t>
            </a:r>
            <a:r>
              <a:rPr lang="cs-CZ" dirty="0" err="1"/>
              <a:t>for</a:t>
            </a:r>
            <a:r>
              <a:rPr lang="cs-CZ" dirty="0"/>
              <a:t> no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reason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76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9372B256-506C-487B-BCF1-BA4D9BC30A28}"/>
              </a:ext>
            </a:extLst>
          </p:cNvPr>
          <p:cNvGrpSpPr/>
          <p:nvPr/>
        </p:nvGrpSpPr>
        <p:grpSpPr>
          <a:xfrm>
            <a:off x="2567608" y="548680"/>
            <a:ext cx="9317438" cy="6211331"/>
            <a:chOff x="1487487" y="404814"/>
            <a:chExt cx="9317438" cy="6211331"/>
          </a:xfrm>
        </p:grpSpPr>
        <p:cxnSp>
          <p:nvCxnSpPr>
            <p:cNvPr id="6" name="Přímá spojovací čára 5"/>
            <p:cNvCxnSpPr/>
            <p:nvPr/>
          </p:nvCxnSpPr>
          <p:spPr>
            <a:xfrm>
              <a:off x="8183563" y="3789364"/>
              <a:ext cx="0" cy="216058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čára 6"/>
            <p:cNvCxnSpPr/>
            <p:nvPr/>
          </p:nvCxnSpPr>
          <p:spPr>
            <a:xfrm>
              <a:off x="4591050" y="2035176"/>
              <a:ext cx="6350" cy="41306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ovací čára 7"/>
            <p:cNvCxnSpPr/>
            <p:nvPr/>
          </p:nvCxnSpPr>
          <p:spPr>
            <a:xfrm>
              <a:off x="5303838" y="2035176"/>
              <a:ext cx="6350" cy="41306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ovací čára 8"/>
            <p:cNvCxnSpPr/>
            <p:nvPr/>
          </p:nvCxnSpPr>
          <p:spPr>
            <a:xfrm>
              <a:off x="6808789" y="2035176"/>
              <a:ext cx="7937" cy="41306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čára 9"/>
            <p:cNvCxnSpPr/>
            <p:nvPr/>
          </p:nvCxnSpPr>
          <p:spPr>
            <a:xfrm>
              <a:off x="7535863" y="2035176"/>
              <a:ext cx="6350" cy="41306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>
              <a:stCxn id="20" idx="2"/>
            </p:cNvCxnSpPr>
            <p:nvPr/>
          </p:nvCxnSpPr>
          <p:spPr>
            <a:xfrm>
              <a:off x="6016625" y="2035176"/>
              <a:ext cx="7938" cy="41306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čára 12"/>
            <p:cNvCxnSpPr/>
            <p:nvPr/>
          </p:nvCxnSpPr>
          <p:spPr>
            <a:xfrm>
              <a:off x="1524000" y="1989138"/>
              <a:ext cx="9144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9"/>
            <p:cNvSpPr txBox="1">
              <a:spLocks noChangeArrowheads="1"/>
            </p:cNvSpPr>
            <p:nvPr/>
          </p:nvSpPr>
          <p:spPr bwMode="auto">
            <a:xfrm>
              <a:off x="1524000" y="1628775"/>
              <a:ext cx="5349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100</a:t>
              </a:r>
            </a:p>
          </p:txBody>
        </p:sp>
        <p:sp>
          <p:nvSpPr>
            <p:cNvPr id="15" name="TextovéPole 10"/>
            <p:cNvSpPr txBox="1">
              <a:spLocks noChangeArrowheads="1"/>
            </p:cNvSpPr>
            <p:nvPr/>
          </p:nvSpPr>
          <p:spPr bwMode="auto">
            <a:xfrm>
              <a:off x="2319338" y="1619250"/>
              <a:ext cx="419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90</a:t>
              </a:r>
            </a:p>
          </p:txBody>
        </p:sp>
        <p:sp>
          <p:nvSpPr>
            <p:cNvPr id="16" name="TextovéPole 24"/>
            <p:cNvSpPr txBox="1">
              <a:spLocks noChangeArrowheads="1"/>
            </p:cNvSpPr>
            <p:nvPr/>
          </p:nvSpPr>
          <p:spPr bwMode="auto">
            <a:xfrm>
              <a:off x="3013075" y="1628775"/>
              <a:ext cx="419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80</a:t>
              </a:r>
            </a:p>
          </p:txBody>
        </p:sp>
        <p:sp>
          <p:nvSpPr>
            <p:cNvPr id="17" name="TextovéPole 25"/>
            <p:cNvSpPr txBox="1">
              <a:spLocks noChangeArrowheads="1"/>
            </p:cNvSpPr>
            <p:nvPr/>
          </p:nvSpPr>
          <p:spPr bwMode="auto">
            <a:xfrm>
              <a:off x="3706813" y="1638300"/>
              <a:ext cx="4175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70</a:t>
              </a:r>
            </a:p>
          </p:txBody>
        </p:sp>
        <p:sp>
          <p:nvSpPr>
            <p:cNvPr id="18" name="TextovéPole 26"/>
            <p:cNvSpPr txBox="1">
              <a:spLocks noChangeArrowheads="1"/>
            </p:cNvSpPr>
            <p:nvPr/>
          </p:nvSpPr>
          <p:spPr bwMode="auto">
            <a:xfrm>
              <a:off x="4398963" y="1647825"/>
              <a:ext cx="4191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19" name="TextovéPole 27"/>
            <p:cNvSpPr txBox="1">
              <a:spLocks noChangeArrowheads="1"/>
            </p:cNvSpPr>
            <p:nvPr/>
          </p:nvSpPr>
          <p:spPr bwMode="auto">
            <a:xfrm>
              <a:off x="5092701" y="1657350"/>
              <a:ext cx="4175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20" name="TextovéPole 28"/>
            <p:cNvSpPr txBox="1">
              <a:spLocks noChangeArrowheads="1"/>
            </p:cNvSpPr>
            <p:nvPr/>
          </p:nvSpPr>
          <p:spPr bwMode="auto">
            <a:xfrm>
              <a:off x="5808663" y="1665289"/>
              <a:ext cx="4175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40</a:t>
              </a:r>
            </a:p>
          </p:txBody>
        </p:sp>
        <p:sp>
          <p:nvSpPr>
            <p:cNvPr id="21" name="TextovéPole 29"/>
            <p:cNvSpPr txBox="1">
              <a:spLocks noChangeArrowheads="1"/>
            </p:cNvSpPr>
            <p:nvPr/>
          </p:nvSpPr>
          <p:spPr bwMode="auto">
            <a:xfrm>
              <a:off x="6613525" y="1674814"/>
              <a:ext cx="4191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30</a:t>
              </a:r>
            </a:p>
          </p:txBody>
        </p:sp>
        <p:sp>
          <p:nvSpPr>
            <p:cNvPr id="22" name="TextovéPole 30"/>
            <p:cNvSpPr txBox="1">
              <a:spLocks noChangeArrowheads="1"/>
            </p:cNvSpPr>
            <p:nvPr/>
          </p:nvSpPr>
          <p:spPr bwMode="auto">
            <a:xfrm>
              <a:off x="7334251" y="1684339"/>
              <a:ext cx="41751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23" name="TextovéPole 31"/>
            <p:cNvSpPr txBox="1">
              <a:spLocks noChangeArrowheads="1"/>
            </p:cNvSpPr>
            <p:nvPr/>
          </p:nvSpPr>
          <p:spPr bwMode="auto">
            <a:xfrm>
              <a:off x="8053388" y="1692275"/>
              <a:ext cx="4191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24" name="TextovéPole 32"/>
            <p:cNvSpPr txBox="1">
              <a:spLocks noChangeArrowheads="1"/>
            </p:cNvSpPr>
            <p:nvPr/>
          </p:nvSpPr>
          <p:spPr bwMode="auto">
            <a:xfrm>
              <a:off x="8774114" y="1698625"/>
              <a:ext cx="3016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25" name="TextovéPole 33"/>
            <p:cNvSpPr txBox="1">
              <a:spLocks noChangeArrowheads="1"/>
            </p:cNvSpPr>
            <p:nvPr/>
          </p:nvSpPr>
          <p:spPr bwMode="auto">
            <a:xfrm>
              <a:off x="9493250" y="1704975"/>
              <a:ext cx="419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26" name="TextovéPole 34"/>
            <p:cNvSpPr txBox="1">
              <a:spLocks noChangeArrowheads="1"/>
            </p:cNvSpPr>
            <p:nvPr/>
          </p:nvSpPr>
          <p:spPr bwMode="auto">
            <a:xfrm>
              <a:off x="10213975" y="1712913"/>
              <a:ext cx="4191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1524000" y="2636912"/>
              <a:ext cx="4860032" cy="144016"/>
            </a:xfrm>
            <a:prstGeom prst="rect">
              <a:avLst/>
            </a:prstGeom>
            <a:gradFill flip="none" rotWithShape="1">
              <a:gsLst>
                <a:gs pos="36000">
                  <a:srgbClr val="C00000"/>
                </a:gs>
                <a:gs pos="100000">
                  <a:srgbClr val="80000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2855640" y="2924944"/>
              <a:ext cx="7812360" cy="216024"/>
            </a:xfrm>
            <a:prstGeom prst="rect">
              <a:avLst/>
            </a:prstGeom>
            <a:gradFill flip="none" rotWithShape="1">
              <a:gsLst>
                <a:gs pos="46000">
                  <a:schemeClr val="accent6">
                    <a:lumMod val="75000"/>
                    <a:alpha val="51000"/>
                  </a:schemeClr>
                </a:gs>
                <a:gs pos="100000">
                  <a:srgbClr val="80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5519738" y="4797426"/>
              <a:ext cx="5148262" cy="144463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chemeClr val="accent5">
                    <a:lumMod val="5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1487488" y="3284984"/>
              <a:ext cx="6192688" cy="504056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FF0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31" name="Obdélník 30"/>
            <p:cNvSpPr/>
            <p:nvPr/>
          </p:nvSpPr>
          <p:spPr>
            <a:xfrm rot="10800000">
              <a:off x="4871866" y="3861048"/>
              <a:ext cx="1224137" cy="792088"/>
            </a:xfrm>
            <a:prstGeom prst="rect">
              <a:avLst/>
            </a:prstGeom>
            <a:gradFill flip="none" rotWithShape="1">
              <a:gsLst>
                <a:gs pos="100000">
                  <a:srgbClr val="FFC000">
                    <a:alpha val="22000"/>
                  </a:srgbClr>
                </a:gs>
                <a:gs pos="8000">
                  <a:srgbClr val="FFC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5951986" y="3861048"/>
              <a:ext cx="1512166" cy="792088"/>
            </a:xfrm>
            <a:prstGeom prst="rect">
              <a:avLst/>
            </a:prstGeom>
            <a:gradFill flip="none" rotWithShape="1">
              <a:gsLst>
                <a:gs pos="100000">
                  <a:srgbClr val="FFC000">
                    <a:alpha val="22000"/>
                  </a:srgbClr>
                </a:gs>
                <a:gs pos="8000">
                  <a:srgbClr val="FFC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1487487" y="5300663"/>
              <a:ext cx="5545138" cy="14446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0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34" name="Obdélník 33"/>
            <p:cNvSpPr/>
            <p:nvPr/>
          </p:nvSpPr>
          <p:spPr>
            <a:xfrm>
              <a:off x="4223792" y="5517232"/>
              <a:ext cx="3096344" cy="144016"/>
            </a:xfrm>
            <a:prstGeom prst="rect">
              <a:avLst/>
            </a:prstGeom>
            <a:gradFill flip="none" rotWithShape="1">
              <a:gsLst>
                <a:gs pos="79000">
                  <a:schemeClr val="tx1">
                    <a:lumMod val="85000"/>
                    <a:lumOff val="15000"/>
                    <a:alpha val="57000"/>
                  </a:schemeClr>
                </a:gs>
                <a:gs pos="100000">
                  <a:srgbClr val="FFFF0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35" name="TextovéPole 45"/>
            <p:cNvSpPr txBox="1">
              <a:spLocks noChangeArrowheads="1"/>
            </p:cNvSpPr>
            <p:nvPr/>
          </p:nvSpPr>
          <p:spPr bwMode="auto">
            <a:xfrm>
              <a:off x="1524001" y="2205038"/>
              <a:ext cx="1133475" cy="40005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solidFill>
                    <a:schemeClr val="bg1"/>
                  </a:solidFill>
                </a:rPr>
                <a:t>Dressel 1</a:t>
              </a:r>
            </a:p>
          </p:txBody>
        </p:sp>
        <p:sp>
          <p:nvSpPr>
            <p:cNvPr id="36" name="TextovéPole 46"/>
            <p:cNvSpPr txBox="1">
              <a:spLocks noChangeArrowheads="1"/>
            </p:cNvSpPr>
            <p:nvPr/>
          </p:nvSpPr>
          <p:spPr bwMode="auto">
            <a:xfrm>
              <a:off x="9264650" y="2420938"/>
              <a:ext cx="1341438" cy="40005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solidFill>
                    <a:schemeClr val="bg1"/>
                  </a:solidFill>
                </a:rPr>
                <a:t>Dressel 2-4</a:t>
              </a:r>
            </a:p>
          </p:txBody>
        </p:sp>
        <p:sp>
          <p:nvSpPr>
            <p:cNvPr id="37" name="TextovéPole 47"/>
            <p:cNvSpPr txBox="1">
              <a:spLocks noChangeArrowheads="1"/>
            </p:cNvSpPr>
            <p:nvPr/>
          </p:nvSpPr>
          <p:spPr bwMode="auto">
            <a:xfrm>
              <a:off x="1631951" y="3389313"/>
              <a:ext cx="1439863" cy="40005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/>
                <a:t>Lamboglia</a:t>
              </a:r>
              <a:r>
                <a:rPr lang="cs-CZ" sz="2000" dirty="0"/>
                <a:t> 2</a:t>
              </a:r>
            </a:p>
          </p:txBody>
        </p:sp>
        <p:sp>
          <p:nvSpPr>
            <p:cNvPr id="38" name="TextovéPole 48"/>
            <p:cNvSpPr txBox="1">
              <a:spLocks noChangeArrowheads="1"/>
            </p:cNvSpPr>
            <p:nvPr/>
          </p:nvSpPr>
          <p:spPr bwMode="auto">
            <a:xfrm>
              <a:off x="9191625" y="4292600"/>
              <a:ext cx="1282700" cy="40005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solidFill>
                    <a:schemeClr val="bg1"/>
                  </a:solidFill>
                </a:rPr>
                <a:t>Dressel 6A</a:t>
              </a:r>
            </a:p>
          </p:txBody>
        </p:sp>
        <p:sp>
          <p:nvSpPr>
            <p:cNvPr id="39" name="TextovéPole 49"/>
            <p:cNvSpPr txBox="1">
              <a:spLocks noChangeArrowheads="1"/>
            </p:cNvSpPr>
            <p:nvPr/>
          </p:nvSpPr>
          <p:spPr bwMode="auto">
            <a:xfrm>
              <a:off x="3143251" y="4076700"/>
              <a:ext cx="1749425" cy="40005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solidFill>
                    <a:schemeClr val="bg1"/>
                  </a:solidFill>
                </a:rPr>
                <a:t>Lamb. 2/Dr. 6A</a:t>
              </a:r>
            </a:p>
          </p:txBody>
        </p:sp>
        <p:sp>
          <p:nvSpPr>
            <p:cNvPr id="40" name="TextovéPole 50"/>
            <p:cNvSpPr txBox="1">
              <a:spLocks noChangeArrowheads="1"/>
            </p:cNvSpPr>
            <p:nvPr/>
          </p:nvSpPr>
          <p:spPr bwMode="auto">
            <a:xfrm>
              <a:off x="1558925" y="4797425"/>
              <a:ext cx="1277938" cy="40005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solidFill>
                    <a:schemeClr val="bg1"/>
                  </a:solidFill>
                </a:rPr>
                <a:t>Brindisine </a:t>
              </a:r>
            </a:p>
          </p:txBody>
        </p:sp>
        <p:sp>
          <p:nvSpPr>
            <p:cNvPr id="41" name="TextovéPole 51"/>
            <p:cNvSpPr txBox="1">
              <a:spLocks noChangeArrowheads="1"/>
            </p:cNvSpPr>
            <p:nvPr/>
          </p:nvSpPr>
          <p:spPr bwMode="auto">
            <a:xfrm>
              <a:off x="7513639" y="5445125"/>
              <a:ext cx="3291286" cy="40011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chemeClr val="bg1"/>
                  </a:solidFill>
                </a:rPr>
                <a:t>Middle</a:t>
              </a:r>
              <a:r>
                <a:rPr lang="cs-CZ" sz="2000" dirty="0">
                  <a:solidFill>
                    <a:schemeClr val="bg1"/>
                  </a:solidFill>
                </a:rPr>
                <a:t> </a:t>
              </a:r>
              <a:r>
                <a:rPr lang="cs-CZ" sz="2000" dirty="0" err="1">
                  <a:solidFill>
                    <a:schemeClr val="bg1"/>
                  </a:solidFill>
                </a:rPr>
                <a:t>Adriatic</a:t>
              </a:r>
              <a:r>
                <a:rPr lang="cs-CZ" sz="2000" dirty="0">
                  <a:solidFill>
                    <a:schemeClr val="bg1"/>
                  </a:solidFill>
                </a:rPr>
                <a:t> ovoid. </a:t>
              </a:r>
              <a:r>
                <a:rPr lang="cs-CZ" sz="2000" dirty="0" err="1">
                  <a:solidFill>
                    <a:schemeClr val="bg1"/>
                  </a:solidFill>
                </a:rPr>
                <a:t>amph</a:t>
              </a:r>
              <a:r>
                <a:rPr lang="cs-CZ" sz="2000" dirty="0">
                  <a:solidFill>
                    <a:schemeClr val="bg1"/>
                  </a:solidFill>
                </a:rPr>
                <a:t>.</a:t>
              </a:r>
            </a:p>
          </p:txBody>
        </p:sp>
        <p:cxnSp>
          <p:nvCxnSpPr>
            <p:cNvPr id="42" name="Přímá spojovací čára 41"/>
            <p:cNvCxnSpPr/>
            <p:nvPr/>
          </p:nvCxnSpPr>
          <p:spPr>
            <a:xfrm>
              <a:off x="8256588" y="2060576"/>
              <a:ext cx="6350" cy="41306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>
              <a:off x="8904288" y="2085976"/>
              <a:ext cx="6350" cy="41306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ovací čára 43"/>
            <p:cNvCxnSpPr/>
            <p:nvPr/>
          </p:nvCxnSpPr>
          <p:spPr>
            <a:xfrm>
              <a:off x="3863975" y="2060576"/>
              <a:ext cx="6350" cy="41306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aoblený obdélník 44"/>
            <p:cNvSpPr/>
            <p:nvPr/>
          </p:nvSpPr>
          <p:spPr>
            <a:xfrm>
              <a:off x="4800600" y="1557339"/>
              <a:ext cx="2374900" cy="4319587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Přímá spojovací čára 45"/>
            <p:cNvCxnSpPr/>
            <p:nvPr/>
          </p:nvCxnSpPr>
          <p:spPr>
            <a:xfrm>
              <a:off x="5808663" y="3141663"/>
              <a:ext cx="0" cy="295116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ovéPole 69"/>
            <p:cNvSpPr txBox="1">
              <a:spLocks noChangeArrowheads="1"/>
            </p:cNvSpPr>
            <p:nvPr/>
          </p:nvSpPr>
          <p:spPr bwMode="auto">
            <a:xfrm>
              <a:off x="5237958" y="6246813"/>
              <a:ext cx="12939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Pula 43 </a:t>
              </a:r>
              <a:r>
                <a:rPr lang="cs-CZ" dirty="0" err="1">
                  <a:solidFill>
                    <a:schemeClr val="bg1"/>
                  </a:solidFill>
                </a:rPr>
                <a:t>a.C</a:t>
              </a:r>
              <a:r>
                <a:rPr lang="cs-CZ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48" name="TextovéPole 73"/>
            <p:cNvSpPr txBox="1">
              <a:spLocks noChangeArrowheads="1"/>
            </p:cNvSpPr>
            <p:nvPr/>
          </p:nvSpPr>
          <p:spPr bwMode="auto">
            <a:xfrm>
              <a:off x="7464426" y="5876925"/>
              <a:ext cx="24098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bg1"/>
                  </a:solidFill>
                </a:rPr>
                <a:t>Dangstetten 15-8/7 a.C.</a:t>
              </a:r>
            </a:p>
          </p:txBody>
        </p:sp>
        <p:sp>
          <p:nvSpPr>
            <p:cNvPr id="49" name="Levá složená závorka 48"/>
            <p:cNvSpPr/>
            <p:nvPr/>
          </p:nvSpPr>
          <p:spPr>
            <a:xfrm rot="16200000">
              <a:off x="8022432" y="3447257"/>
              <a:ext cx="360362" cy="612775"/>
            </a:xfrm>
            <a:prstGeom prst="leftBrace">
              <a:avLst>
                <a:gd name="adj1" fmla="val 8333"/>
                <a:gd name="adj2" fmla="val 47771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50" name="TextovéPole 46"/>
            <p:cNvSpPr txBox="1">
              <a:spLocks noChangeArrowheads="1"/>
            </p:cNvSpPr>
            <p:nvPr/>
          </p:nvSpPr>
          <p:spPr bwMode="auto">
            <a:xfrm>
              <a:off x="8472488" y="404814"/>
              <a:ext cx="20517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chemeClr val="bg1"/>
                  </a:solidFill>
                </a:rPr>
                <a:t>Tiberius</a:t>
              </a:r>
              <a:r>
                <a:rPr lang="cs-CZ" dirty="0">
                  <a:solidFill>
                    <a:schemeClr val="bg1"/>
                  </a:solidFill>
                </a:rPr>
                <a:t>‘ </a:t>
              </a:r>
              <a:r>
                <a:rPr lang="cs-CZ" dirty="0" err="1">
                  <a:solidFill>
                    <a:schemeClr val="bg1"/>
                  </a:solidFill>
                </a:rPr>
                <a:t>campaign</a:t>
              </a:r>
              <a:r>
                <a:rPr lang="cs-CZ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cs-CZ" dirty="0" err="1">
                  <a:solidFill>
                    <a:schemeClr val="bg1"/>
                  </a:solidFill>
                </a:rPr>
                <a:t>against</a:t>
              </a:r>
              <a:r>
                <a:rPr lang="cs-CZ" dirty="0">
                  <a:solidFill>
                    <a:schemeClr val="bg1"/>
                  </a:solidFill>
                </a:rPr>
                <a:t> </a:t>
              </a:r>
              <a:r>
                <a:rPr lang="cs-CZ" dirty="0" err="1">
                  <a:solidFill>
                    <a:schemeClr val="bg1"/>
                  </a:solidFill>
                </a:rPr>
                <a:t>Marobudus</a:t>
              </a:r>
              <a:endParaRPr lang="cs-CZ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Přímá spojovací šipka 50"/>
            <p:cNvCxnSpPr/>
            <p:nvPr/>
          </p:nvCxnSpPr>
          <p:spPr>
            <a:xfrm>
              <a:off x="9409113" y="1125538"/>
              <a:ext cx="0" cy="8636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aoblený obdélník 44">
              <a:extLst>
                <a:ext uri="{FF2B5EF4-FFF2-40B4-BE49-F238E27FC236}">
                  <a16:creationId xmlns:a16="http://schemas.microsoft.com/office/drawing/2014/main" id="{AF593EAA-8244-4D9A-825B-288D93B83E1C}"/>
                </a:ext>
              </a:extLst>
            </p:cNvPr>
            <p:cNvSpPr/>
            <p:nvPr/>
          </p:nvSpPr>
          <p:spPr>
            <a:xfrm>
              <a:off x="6717405" y="1557835"/>
              <a:ext cx="962769" cy="4319587"/>
            </a:xfrm>
            <a:prstGeom prst="roundRect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42C61F23-B3EB-485C-B9D8-079CB7CD4B00}"/>
              </a:ext>
            </a:extLst>
          </p:cNvPr>
          <p:cNvSpPr txBox="1"/>
          <p:nvPr/>
        </p:nvSpPr>
        <p:spPr>
          <a:xfrm>
            <a:off x="104496" y="-3577"/>
            <a:ext cx="8295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Bratislava </a:t>
            </a:r>
            <a:r>
              <a:rPr lang="cs-CZ" dirty="0" err="1">
                <a:solidFill>
                  <a:schemeClr val="bg1"/>
                </a:solidFill>
              </a:rPr>
              <a:t>amphorae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date</a:t>
            </a:r>
            <a:r>
              <a:rPr lang="cs-CZ" dirty="0">
                <a:solidFill>
                  <a:schemeClr val="bg1"/>
                </a:solidFill>
              </a:rPr>
              <a:t> to ca. 50s–30s BC, </a:t>
            </a:r>
            <a:r>
              <a:rPr lang="cs-CZ" dirty="0" err="1">
                <a:solidFill>
                  <a:schemeClr val="bg1"/>
                </a:solidFill>
              </a:rPr>
              <a:t>some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imports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suggest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site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could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have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occupied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latest</a:t>
            </a:r>
            <a:r>
              <a:rPr lang="cs-CZ" dirty="0">
                <a:solidFill>
                  <a:schemeClr val="bg1"/>
                </a:solidFill>
              </a:rPr>
              <a:t> in early 20s BC… </a:t>
            </a:r>
          </a:p>
          <a:p>
            <a:r>
              <a:rPr lang="cs-CZ" dirty="0">
                <a:solidFill>
                  <a:schemeClr val="bg1"/>
                </a:solidFill>
              </a:rPr>
              <a:t>=&gt; Bratislava </a:t>
            </a:r>
            <a:r>
              <a:rPr lang="cs-CZ" dirty="0" err="1">
                <a:solidFill>
                  <a:schemeClr val="bg1"/>
                </a:solidFill>
              </a:rPr>
              <a:t>possibly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survived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Dacians</a:t>
            </a:r>
            <a:r>
              <a:rPr lang="cs-CZ" dirty="0">
                <a:solidFill>
                  <a:schemeClr val="bg1"/>
                </a:solidFill>
              </a:rPr>
              <a:t> but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abandoned</a:t>
            </a:r>
            <a:r>
              <a:rPr lang="cs-CZ" dirty="0">
                <a:solidFill>
                  <a:schemeClr val="bg1"/>
                </a:solidFill>
              </a:rPr>
              <a:t> long </a:t>
            </a:r>
            <a:r>
              <a:rPr lang="cs-CZ" dirty="0" err="1">
                <a:solidFill>
                  <a:schemeClr val="bg1"/>
                </a:solidFill>
              </a:rPr>
              <a:t>time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before</a:t>
            </a:r>
            <a:r>
              <a:rPr lang="cs-CZ" dirty="0">
                <a:solidFill>
                  <a:schemeClr val="bg1"/>
                </a:solidFill>
              </a:rPr>
              <a:t> Tiberius </a:t>
            </a:r>
            <a:r>
              <a:rPr lang="cs-CZ" dirty="0" err="1">
                <a:solidFill>
                  <a:schemeClr val="bg1"/>
                </a:solidFill>
              </a:rPr>
              <a:t>crossed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Alps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3D627C-A179-43AB-A2C2-E540534C9ED1}"/>
              </a:ext>
            </a:extLst>
          </p:cNvPr>
          <p:cNvSpPr txBox="1"/>
          <p:nvPr/>
        </p:nvSpPr>
        <p:spPr>
          <a:xfrm>
            <a:off x="6395977" y="1268760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Amphorae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865669F8-B7B6-4105-9620-06657AF2BD9A}"/>
              </a:ext>
            </a:extLst>
          </p:cNvPr>
          <p:cNvSpPr txBox="1"/>
          <p:nvPr/>
        </p:nvSpPr>
        <p:spPr>
          <a:xfrm>
            <a:off x="7764129" y="1187460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Some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other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stuff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0122D2-CBC4-4BB9-8D69-DEC89CD7C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51516"/>
            <a:ext cx="12191998" cy="666412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3DA86CEE-EB68-4833-87FF-2E1831DB952D}"/>
              </a:ext>
            </a:extLst>
          </p:cNvPr>
          <p:cNvSpPr/>
          <p:nvPr/>
        </p:nvSpPr>
        <p:spPr>
          <a:xfrm>
            <a:off x="7317828" y="2488540"/>
            <a:ext cx="1977934" cy="2736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FAFA00C-8889-4711-90DE-B5ABBA48FE53}"/>
              </a:ext>
            </a:extLst>
          </p:cNvPr>
          <p:cNvSpPr txBox="1"/>
          <p:nvPr/>
        </p:nvSpPr>
        <p:spPr>
          <a:xfrm>
            <a:off x="123532" y="4549676"/>
            <a:ext cx="7916684" cy="203132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marL="355600" indent="-355600">
              <a:buFont typeface="Symbol" panose="05050102010706020507" pitchFamily="18" charset="2"/>
              <a:buChar char="Þ"/>
            </a:pPr>
            <a:r>
              <a:rPr lang="cs-CZ" dirty="0" err="1"/>
              <a:t>supreme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Caesar, (Marc Antony, </a:t>
            </a:r>
            <a:r>
              <a:rPr lang="cs-CZ" dirty="0" err="1"/>
              <a:t>Assinius</a:t>
            </a:r>
            <a:r>
              <a:rPr lang="cs-CZ" dirty="0"/>
              <a:t> </a:t>
            </a:r>
            <a:r>
              <a:rPr lang="cs-CZ" dirty="0" err="1"/>
              <a:t>Polio</a:t>
            </a:r>
            <a:r>
              <a:rPr lang="cs-CZ" dirty="0"/>
              <a:t>,) and Octavian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region and </a:t>
            </a:r>
            <a:r>
              <a:rPr lang="cs-CZ" dirty="0" err="1"/>
              <a:t>surely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allies</a:t>
            </a:r>
            <a:endParaRPr lang="cs-CZ" dirty="0"/>
          </a:p>
          <a:p>
            <a:pPr marL="355600" indent="-355600">
              <a:buFont typeface="Symbol" panose="05050102010706020507" pitchFamily="18" charset="2"/>
              <a:buChar char="Þ"/>
            </a:pPr>
            <a:r>
              <a:rPr lang="cs-CZ" dirty="0"/>
              <a:t>Bratislava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result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forging</a:t>
            </a:r>
            <a:r>
              <a:rPr lang="cs-CZ" dirty="0"/>
              <a:t> </a:t>
            </a:r>
            <a:r>
              <a:rPr lang="cs-CZ" dirty="0" err="1"/>
              <a:t>alliance</a:t>
            </a:r>
            <a:r>
              <a:rPr lang="cs-CZ" dirty="0"/>
              <a:t> in a </a:t>
            </a:r>
            <a:r>
              <a:rPr lang="cs-CZ" dirty="0" err="1"/>
              <a:t>strategic</a:t>
            </a:r>
            <a:r>
              <a:rPr lang="cs-CZ" dirty="0"/>
              <a:t> place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Carpathian</a:t>
            </a:r>
            <a:r>
              <a:rPr lang="cs-CZ" dirty="0"/>
              <a:t> </a:t>
            </a:r>
            <a:r>
              <a:rPr lang="cs-CZ" dirty="0" err="1"/>
              <a:t>basin</a:t>
            </a:r>
            <a:r>
              <a:rPr lang="cs-CZ" dirty="0"/>
              <a:t>, </a:t>
            </a:r>
            <a:r>
              <a:rPr lang="cs-CZ" dirty="0" err="1"/>
              <a:t>attaching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to Rome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prestige</a:t>
            </a:r>
            <a:r>
              <a:rPr lang="cs-CZ" dirty="0"/>
              <a:t> </a:t>
            </a:r>
            <a:r>
              <a:rPr lang="cs-CZ" dirty="0" err="1"/>
              <a:t>gifts</a:t>
            </a:r>
            <a:r>
              <a:rPr lang="cs-CZ" dirty="0"/>
              <a:t>.</a:t>
            </a:r>
          </a:p>
          <a:p>
            <a:r>
              <a:rPr lang="cs-CZ" dirty="0"/>
              <a:t>	…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project</a:t>
            </a:r>
            <a:r>
              <a:rPr lang="cs-CZ" dirty="0"/>
              <a:t> </a:t>
            </a:r>
            <a:r>
              <a:rPr lang="cs-CZ" dirty="0" err="1"/>
              <a:t>failed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unknown</a:t>
            </a:r>
            <a:r>
              <a:rPr lang="cs-CZ" dirty="0"/>
              <a:t> </a:t>
            </a:r>
            <a:r>
              <a:rPr lang="cs-CZ" dirty="0" err="1"/>
              <a:t>reason</a:t>
            </a:r>
            <a:r>
              <a:rPr lang="cs-CZ" dirty="0"/>
              <a:t> (</a:t>
            </a:r>
            <a:r>
              <a:rPr lang="cs-CZ" dirty="0" err="1"/>
              <a:t>Dacians</a:t>
            </a:r>
            <a:r>
              <a:rPr lang="cs-CZ" dirty="0"/>
              <a:t>?) and </a:t>
            </a:r>
            <a:r>
              <a:rPr lang="cs-CZ" dirty="0" err="1"/>
              <a:t>when</a:t>
            </a:r>
            <a:r>
              <a:rPr lang="cs-CZ" dirty="0"/>
              <a:t> Roman re-</a:t>
            </a:r>
            <a:r>
              <a:rPr lang="cs-CZ" dirty="0" err="1"/>
              <a:t>appeared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region </a:t>
            </a:r>
            <a:r>
              <a:rPr lang="cs-CZ" dirty="0" err="1"/>
              <a:t>around</a:t>
            </a:r>
            <a:r>
              <a:rPr lang="cs-CZ" dirty="0"/>
              <a:t> BC/AD,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nothing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Bratislava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LT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9A4A577-5B96-48E2-96D5-9D994EE9E5A4}"/>
              </a:ext>
            </a:extLst>
          </p:cNvPr>
          <p:cNvSpPr txBox="1"/>
          <p:nvPr/>
        </p:nvSpPr>
        <p:spPr>
          <a:xfrm>
            <a:off x="119336" y="142364"/>
            <a:ext cx="7920880" cy="341632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 rtlCol="0">
            <a:spAutoFit/>
          </a:bodyPr>
          <a:lstStyle/>
          <a:p>
            <a:pPr marL="355600" indent="-35560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know</a:t>
            </a:r>
            <a:r>
              <a:rPr lang="cs-CZ" dirty="0"/>
              <a:t> </a:t>
            </a:r>
            <a:r>
              <a:rPr lang="cs-CZ" dirty="0" err="1"/>
              <a:t>indirectly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/>
              <a:t>Europe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period</a:t>
            </a:r>
          </a:p>
          <a:p>
            <a:pPr marL="355600" indent="-355600"/>
            <a:endParaRPr lang="cs-CZ" dirty="0"/>
          </a:p>
          <a:p>
            <a:pPr marL="355600" indent="-355600"/>
            <a:r>
              <a:rPr lang="cs-CZ" dirty="0"/>
              <a:t>59 BC – Caesar </a:t>
            </a:r>
            <a:r>
              <a:rPr lang="cs-CZ" dirty="0" err="1"/>
              <a:t>received</a:t>
            </a:r>
            <a:r>
              <a:rPr lang="cs-CZ" dirty="0"/>
              <a:t> Galia </a:t>
            </a:r>
            <a:r>
              <a:rPr lang="cs-CZ" dirty="0" err="1"/>
              <a:t>Cisalpina</a:t>
            </a:r>
            <a:r>
              <a:rPr lang="cs-CZ" dirty="0"/>
              <a:t> and </a:t>
            </a:r>
            <a:r>
              <a:rPr lang="cs-CZ" dirty="0" err="1"/>
              <a:t>Illyricum</a:t>
            </a:r>
            <a:r>
              <a:rPr lang="cs-CZ" dirty="0"/>
              <a:t> as his </a:t>
            </a:r>
            <a:r>
              <a:rPr lang="cs-CZ" dirty="0" err="1"/>
              <a:t>proconsular</a:t>
            </a:r>
            <a:r>
              <a:rPr lang="cs-CZ" dirty="0"/>
              <a:t> </a:t>
            </a:r>
            <a:r>
              <a:rPr lang="cs-CZ" dirty="0" err="1"/>
              <a:t>provinces</a:t>
            </a:r>
            <a:r>
              <a:rPr lang="cs-CZ" dirty="0"/>
              <a:t>, Galia </a:t>
            </a:r>
            <a:r>
              <a:rPr lang="cs-CZ" dirty="0" err="1"/>
              <a:t>transalpina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added</a:t>
            </a:r>
            <a:r>
              <a:rPr lang="cs-CZ" dirty="0"/>
              <a:t> </a:t>
            </a:r>
            <a:r>
              <a:rPr lang="cs-CZ" dirty="0" err="1"/>
              <a:t>later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governor</a:t>
            </a:r>
            <a:r>
              <a:rPr lang="cs-CZ" dirty="0"/>
              <a:t> </a:t>
            </a:r>
            <a:r>
              <a:rPr lang="cs-CZ" dirty="0" err="1"/>
              <a:t>died</a:t>
            </a:r>
            <a:endParaRPr lang="cs-CZ" dirty="0"/>
          </a:p>
          <a:p>
            <a:pPr marL="355600" indent="-355600"/>
            <a:r>
              <a:rPr lang="cs-CZ" dirty="0"/>
              <a:t>58 BC –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Caesar‘s</a:t>
            </a:r>
            <a:r>
              <a:rPr lang="cs-CZ" dirty="0"/>
              <a:t> </a:t>
            </a:r>
            <a:r>
              <a:rPr lang="cs-CZ" dirty="0" err="1"/>
              <a:t>legions</a:t>
            </a:r>
            <a:r>
              <a:rPr lang="cs-CZ" dirty="0"/>
              <a:t> </a:t>
            </a:r>
            <a:r>
              <a:rPr lang="cs-CZ" dirty="0" err="1"/>
              <a:t>stood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Aquileia</a:t>
            </a:r>
            <a:r>
              <a:rPr lang="cs-CZ" dirty="0"/>
              <a:t> </a:t>
            </a:r>
            <a:r>
              <a:rPr lang="cs-CZ" dirty="0" err="1"/>
              <a:t>ready</a:t>
            </a:r>
            <a:r>
              <a:rPr lang="cs-CZ" dirty="0"/>
              <a:t> to </a:t>
            </a:r>
            <a:r>
              <a:rPr lang="cs-CZ" dirty="0" err="1"/>
              <a:t>conquer</a:t>
            </a:r>
            <a:r>
              <a:rPr lang="cs-CZ" dirty="0"/>
              <a:t> </a:t>
            </a:r>
            <a:r>
              <a:rPr lang="cs-CZ" dirty="0" err="1"/>
              <a:t>someting</a:t>
            </a:r>
            <a:r>
              <a:rPr lang="cs-CZ" dirty="0"/>
              <a:t> </a:t>
            </a:r>
            <a:r>
              <a:rPr lang="cs-CZ" dirty="0" err="1"/>
              <a:t>though</a:t>
            </a:r>
            <a:r>
              <a:rPr lang="cs-CZ" dirty="0"/>
              <a:t> </a:t>
            </a:r>
            <a:r>
              <a:rPr lang="cs-CZ" dirty="0" err="1"/>
              <a:t>perhaps</a:t>
            </a:r>
            <a:r>
              <a:rPr lang="cs-CZ" dirty="0"/>
              <a:t> not </a:t>
            </a:r>
            <a:r>
              <a:rPr lang="cs-CZ" dirty="0" err="1"/>
              <a:t>Gaul</a:t>
            </a:r>
            <a:r>
              <a:rPr lang="cs-CZ" dirty="0"/>
              <a:t> </a:t>
            </a:r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ended</a:t>
            </a:r>
            <a:r>
              <a:rPr lang="cs-CZ" dirty="0"/>
              <a:t> up </a:t>
            </a:r>
            <a:r>
              <a:rPr lang="cs-CZ" dirty="0" err="1"/>
              <a:t>later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year</a:t>
            </a:r>
            <a:endParaRPr lang="cs-CZ" dirty="0"/>
          </a:p>
          <a:p>
            <a:pPr marL="355600" indent="-355600"/>
            <a:r>
              <a:rPr lang="cs-CZ" dirty="0"/>
              <a:t>49 BC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Norican</a:t>
            </a:r>
            <a:r>
              <a:rPr lang="cs-CZ" dirty="0"/>
              <a:t> king </a:t>
            </a:r>
            <a:r>
              <a:rPr lang="cs-CZ" dirty="0" err="1"/>
              <a:t>sent</a:t>
            </a:r>
            <a:r>
              <a:rPr lang="cs-CZ" dirty="0"/>
              <a:t> </a:t>
            </a:r>
            <a:r>
              <a:rPr lang="cs-CZ" dirty="0" err="1"/>
              <a:t>troops</a:t>
            </a:r>
            <a:r>
              <a:rPr lang="cs-CZ" dirty="0"/>
              <a:t> to </a:t>
            </a:r>
            <a:r>
              <a:rPr lang="cs-CZ" dirty="0" err="1"/>
              <a:t>help</a:t>
            </a:r>
            <a:r>
              <a:rPr lang="cs-CZ" dirty="0"/>
              <a:t> Caesar =&gt; </a:t>
            </a:r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alliance</a:t>
            </a:r>
            <a:r>
              <a:rPr lang="cs-CZ" dirty="0"/>
              <a:t> </a:t>
            </a:r>
            <a:r>
              <a:rPr lang="cs-CZ" dirty="0" err="1"/>
              <a:t>maintained</a:t>
            </a:r>
            <a:r>
              <a:rPr lang="cs-CZ" dirty="0"/>
              <a:t> by Caesar?</a:t>
            </a:r>
          </a:p>
          <a:p>
            <a:pPr marL="355600" indent="-355600"/>
            <a:r>
              <a:rPr lang="cs-CZ" dirty="0"/>
              <a:t>44 BC – Caesar </a:t>
            </a:r>
            <a:r>
              <a:rPr lang="cs-CZ" dirty="0" err="1"/>
              <a:t>planed</a:t>
            </a:r>
            <a:r>
              <a:rPr lang="cs-CZ" dirty="0"/>
              <a:t> a </a:t>
            </a:r>
            <a:r>
              <a:rPr lang="cs-CZ" dirty="0" err="1"/>
              <a:t>campaign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Dacians</a:t>
            </a:r>
            <a:r>
              <a:rPr lang="cs-CZ" dirty="0"/>
              <a:t> (= </a:t>
            </a:r>
            <a:r>
              <a:rPr lang="cs-CZ" dirty="0" err="1"/>
              <a:t>conquest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Carpathian</a:t>
            </a:r>
            <a:r>
              <a:rPr lang="cs-CZ" dirty="0"/>
              <a:t> </a:t>
            </a:r>
            <a:r>
              <a:rPr lang="cs-CZ" dirty="0" err="1"/>
              <a:t>basin</a:t>
            </a:r>
            <a:r>
              <a:rPr lang="cs-CZ" dirty="0"/>
              <a:t>) </a:t>
            </a:r>
          </a:p>
          <a:p>
            <a:pPr marL="355600" indent="-355600"/>
            <a:r>
              <a:rPr lang="cs-CZ" dirty="0"/>
              <a:t>35 BC –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thing</a:t>
            </a:r>
            <a:r>
              <a:rPr lang="cs-CZ" dirty="0"/>
              <a:t> Octavian </a:t>
            </a:r>
            <a:r>
              <a:rPr lang="cs-CZ" dirty="0" err="1"/>
              <a:t>did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gaining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Italy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conquest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Carpathian</a:t>
            </a:r>
            <a:r>
              <a:rPr lang="cs-CZ" dirty="0"/>
              <a:t> </a:t>
            </a:r>
            <a:r>
              <a:rPr lang="cs-CZ" dirty="0" err="1"/>
              <a:t>basin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72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720BB2-42B2-47C5-9B18-D71A45C1A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0"/>
            <a:ext cx="8635494" cy="5805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89137F-24EC-4C34-9813-280F1F8C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5101" y="4125532"/>
            <a:ext cx="4536899" cy="2732468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B21E527-D9CF-4AA6-809F-20C1C5476477}"/>
              </a:ext>
            </a:extLst>
          </p:cNvPr>
          <p:cNvSpPr txBox="1"/>
          <p:nvPr/>
        </p:nvSpPr>
        <p:spPr>
          <a:xfrm>
            <a:off x="8625454" y="0"/>
            <a:ext cx="35665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Already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C </a:t>
            </a:r>
            <a:r>
              <a:rPr lang="cs-CZ" dirty="0" err="1">
                <a:solidFill>
                  <a:schemeClr val="bg1"/>
                </a:solidFill>
              </a:rPr>
              <a:t>phase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inner</a:t>
            </a:r>
            <a:r>
              <a:rPr lang="cs-CZ" dirty="0">
                <a:solidFill>
                  <a:schemeClr val="bg1"/>
                </a:solidFill>
              </a:rPr>
              <a:t> area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Manching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densely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built</a:t>
            </a:r>
            <a:r>
              <a:rPr lang="cs-CZ" dirty="0">
                <a:solidFill>
                  <a:schemeClr val="bg1"/>
                </a:solidFill>
              </a:rPr>
              <a:t>-up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imposing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buildings</a:t>
            </a:r>
            <a:r>
              <a:rPr lang="cs-CZ" dirty="0">
                <a:solidFill>
                  <a:schemeClr val="bg1"/>
                </a:solidFill>
              </a:rPr>
              <a:t> and a </a:t>
            </a:r>
            <a:r>
              <a:rPr lang="cs-CZ" dirty="0" err="1">
                <a:solidFill>
                  <a:schemeClr val="bg1"/>
                </a:solidFill>
              </a:rPr>
              <a:t>unitary</a:t>
            </a:r>
            <a:r>
              <a:rPr lang="cs-CZ" dirty="0">
                <a:solidFill>
                  <a:schemeClr val="bg1"/>
                </a:solidFill>
              </a:rPr>
              <a:t> street </a:t>
            </a:r>
            <a:r>
              <a:rPr lang="cs-CZ" dirty="0" err="1">
                <a:solidFill>
                  <a:schemeClr val="bg1"/>
                </a:solidFill>
              </a:rPr>
              <a:t>grid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defining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orientation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buildings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unitary</a:t>
            </a:r>
            <a:r>
              <a:rPr lang="cs-CZ" dirty="0">
                <a:solidFill>
                  <a:schemeClr val="bg1"/>
                </a:solidFill>
              </a:rPr>
              <a:t> street/</a:t>
            </a:r>
            <a:r>
              <a:rPr lang="cs-CZ" dirty="0" err="1">
                <a:solidFill>
                  <a:schemeClr val="bg1"/>
                </a:solidFill>
              </a:rPr>
              <a:t>building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orientation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maintained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throughout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Manching‘s</a:t>
            </a:r>
            <a:r>
              <a:rPr lang="cs-CZ" dirty="0">
                <a:solidFill>
                  <a:schemeClr val="bg1"/>
                </a:solidFill>
              </a:rPr>
              <a:t> existence.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orientation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changed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several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times</a:t>
            </a:r>
            <a:r>
              <a:rPr lang="cs-CZ" dirty="0">
                <a:solidFill>
                  <a:schemeClr val="bg1"/>
                </a:solidFill>
              </a:rPr>
              <a:t> by a </a:t>
            </a:r>
            <a:r>
              <a:rPr lang="cs-CZ" dirty="0" err="1">
                <a:solidFill>
                  <a:schemeClr val="bg1"/>
                </a:solidFill>
              </a:rPr>
              <a:t>few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degrees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resulting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rebuilding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entire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part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settlement </a:t>
            </a:r>
            <a:r>
              <a:rPr lang="cs-CZ" dirty="0" err="1">
                <a:solidFill>
                  <a:schemeClr val="bg1"/>
                </a:solidFill>
              </a:rPr>
              <a:t>according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new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grid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C:\Users\honza\Documents\vědověci\AFEAF2012\kultbäumche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18" r="8004"/>
          <a:stretch>
            <a:fillRect/>
          </a:stretch>
        </p:blipFill>
        <p:spPr bwMode="auto">
          <a:xfrm>
            <a:off x="4417369" y="2204864"/>
            <a:ext cx="2576798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93" y="0"/>
            <a:ext cx="4401616" cy="488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321F2A87-E9D8-4E3C-95FA-D80A985FA2D2}"/>
              </a:ext>
            </a:extLst>
          </p:cNvPr>
          <p:cNvGrpSpPr/>
          <p:nvPr/>
        </p:nvGrpSpPr>
        <p:grpSpPr>
          <a:xfrm>
            <a:off x="7032104" y="1671060"/>
            <a:ext cx="5159896" cy="5186940"/>
            <a:chOff x="5369757" y="0"/>
            <a:chExt cx="6822243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82C662A-92D7-452D-8039-B1C6BF572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161616"/>
                </a:clrFrom>
                <a:clrTo>
                  <a:srgbClr val="16161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9757" y="0"/>
              <a:ext cx="682224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B384E1CF-884B-4A5A-AE5F-8ABFC9297E82}"/>
                </a:ext>
              </a:extLst>
            </p:cNvPr>
            <p:cNvCxnSpPr/>
            <p:nvPr/>
          </p:nvCxnSpPr>
          <p:spPr>
            <a:xfrm>
              <a:off x="9512490" y="3821373"/>
              <a:ext cx="914400" cy="229282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10B00644-C139-445F-8CB4-4617A9CA25CC}"/>
                </a:ext>
              </a:extLst>
            </p:cNvPr>
            <p:cNvCxnSpPr>
              <a:cxnSpLocks/>
            </p:cNvCxnSpPr>
            <p:nvPr/>
          </p:nvCxnSpPr>
          <p:spPr>
            <a:xfrm>
              <a:off x="9512490" y="3821373"/>
              <a:ext cx="2524835" cy="28339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6F914422-2612-41DF-B766-7EC0357BE53D}"/>
              </a:ext>
            </a:extLst>
          </p:cNvPr>
          <p:cNvSpPr txBox="1"/>
          <p:nvPr/>
        </p:nvSpPr>
        <p:spPr>
          <a:xfrm>
            <a:off x="4655840" y="44624"/>
            <a:ext cx="7419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Manching –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sanctuary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-in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centre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settlement </a:t>
            </a:r>
            <a:r>
              <a:rPr lang="cs-CZ" dirty="0" err="1">
                <a:solidFill>
                  <a:schemeClr val="bg1"/>
                </a:solidFill>
              </a:rPr>
              <a:t>throughout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its</a:t>
            </a:r>
            <a:r>
              <a:rPr lang="cs-CZ" dirty="0">
                <a:solidFill>
                  <a:schemeClr val="bg1"/>
                </a:solidFill>
              </a:rPr>
              <a:t> existence</a:t>
            </a: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shifts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urban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grid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correspond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orientation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different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phases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sanctuary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apparently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also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reference point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later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plannig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rampart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10B5637-9490-498D-A3B7-7373693601B1}"/>
              </a:ext>
            </a:extLst>
          </p:cNvPr>
          <p:cNvCxnSpPr/>
          <p:nvPr/>
        </p:nvCxnSpPr>
        <p:spPr>
          <a:xfrm>
            <a:off x="7248128" y="1239012"/>
            <a:ext cx="0" cy="43204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C:\Users\honza\Documents\vědověci\AFEAF2012\kultbäumche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18" r="8004"/>
          <a:stretch>
            <a:fillRect/>
          </a:stretch>
        </p:blipFill>
        <p:spPr bwMode="auto">
          <a:xfrm>
            <a:off x="4417369" y="2204864"/>
            <a:ext cx="2576798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93" y="0"/>
            <a:ext cx="4401616" cy="488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F914422-2612-41DF-B766-7EC0357BE53D}"/>
              </a:ext>
            </a:extLst>
          </p:cNvPr>
          <p:cNvSpPr txBox="1"/>
          <p:nvPr/>
        </p:nvSpPr>
        <p:spPr>
          <a:xfrm>
            <a:off x="4511824" y="44624"/>
            <a:ext cx="7563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Manching –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sanctuary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findspot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a model </a:t>
            </a:r>
            <a:r>
              <a:rPr lang="cs-CZ" dirty="0" err="1">
                <a:solidFill>
                  <a:schemeClr val="bg1"/>
                </a:solidFill>
              </a:rPr>
              <a:t>tree</a:t>
            </a:r>
            <a:r>
              <a:rPr lang="cs-CZ" dirty="0">
                <a:solidFill>
                  <a:schemeClr val="bg1"/>
                </a:solidFill>
              </a:rPr>
              <a:t> made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sheet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gold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tree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models</a:t>
            </a:r>
            <a:r>
              <a:rPr lang="cs-CZ" dirty="0">
                <a:solidFill>
                  <a:schemeClr val="bg1"/>
                </a:solidFill>
              </a:rPr>
              <a:t> made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metal </a:t>
            </a:r>
            <a:r>
              <a:rPr lang="cs-CZ" dirty="0" err="1">
                <a:solidFill>
                  <a:schemeClr val="bg1"/>
                </a:solidFill>
              </a:rPr>
              <a:t>did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appear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Mediterranean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sanctuaries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technology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making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vegetal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elements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sheet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gold</a:t>
            </a:r>
            <a:r>
              <a:rPr lang="cs-CZ" dirty="0">
                <a:solidFill>
                  <a:schemeClr val="bg1"/>
                </a:solidFill>
              </a:rPr>
              <a:t> has direct </a:t>
            </a:r>
            <a:r>
              <a:rPr lang="cs-CZ" dirty="0" err="1">
                <a:solidFill>
                  <a:schemeClr val="bg1"/>
                </a:solidFill>
              </a:rPr>
              <a:t>analogies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Greek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world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5257935-C7B9-4291-B8E2-A3FE5FBE0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136" y="2060848"/>
            <a:ext cx="46672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78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ECDCA092-3BC8-4005-A1DC-B78BF8E86E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0F9D90D3-C8D2-4AB0-93E8-EA5778EF7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97D46EC5-2DF5-415C-B948-E091A2BBD3A1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AC370C70-B795-471F-8E6B-CFC1CE529CBD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108DF6A6-706F-494A-9B9E-781B3A5E1C3A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F4A1ED49-3378-46CA-80DD-905ED946144E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4B86F2AB-D52B-41BD-85EE-B1BA73F91B44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BDFCB206-0FE3-432D-995C-A5EE9E1AEB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60" y="85721"/>
            <a:ext cx="7672727" cy="53149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8658613-3CE7-47B4-A650-A54C0C5BC345}"/>
              </a:ext>
            </a:extLst>
          </p:cNvPr>
          <p:cNvSpPr txBox="1"/>
          <p:nvPr/>
        </p:nvSpPr>
        <p:spPr>
          <a:xfrm>
            <a:off x="8008484" y="3473231"/>
            <a:ext cx="1151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Roseldorf</a:t>
            </a:r>
          </a:p>
          <a:p>
            <a:r>
              <a:rPr lang="cs-CZ" b="1" dirty="0"/>
              <a:t>-</a:t>
            </a:r>
            <a:r>
              <a:rPr lang="cs-CZ" b="1" dirty="0" err="1"/>
              <a:t>Sandberg</a:t>
            </a:r>
            <a:endParaRPr lang="cs-CZ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0D5106-1496-4981-9FDE-461FF4DD24D8}"/>
              </a:ext>
            </a:extLst>
          </p:cNvPr>
          <p:cNvSpPr txBox="1"/>
          <p:nvPr/>
        </p:nvSpPr>
        <p:spPr>
          <a:xfrm>
            <a:off x="92360" y="5397023"/>
            <a:ext cx="7672727" cy="14773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185738" indent="-185738">
              <a:buFontTx/>
              <a:buChar char="-"/>
              <a:tabLst>
                <a:tab pos="0" algn="l"/>
              </a:tabLst>
            </a:pPr>
            <a:r>
              <a:rPr lang="cs-CZ" dirty="0">
                <a:latin typeface="Candara" panose="020E0502030303020204" pitchFamily="34" charset="0"/>
              </a:rPr>
              <a:t>40 ha</a:t>
            </a:r>
          </a:p>
          <a:p>
            <a:pPr marL="185738" indent="-185738">
              <a:buFontTx/>
              <a:buChar char="-"/>
              <a:tabLst>
                <a:tab pos="0" algn="l"/>
              </a:tabLst>
            </a:pPr>
            <a:r>
              <a:rPr lang="cs-CZ" dirty="0" err="1">
                <a:latin typeface="Candara" panose="020E0502030303020204" pitchFamily="34" charset="0"/>
              </a:rPr>
              <a:t>LT</a:t>
            </a:r>
            <a:r>
              <a:rPr lang="cs-CZ" dirty="0">
                <a:latin typeface="Candara" panose="020E0502030303020204" pitchFamily="34" charset="0"/>
              </a:rPr>
              <a:t> B2/C1–C2 (</a:t>
            </a:r>
            <a:r>
              <a:rPr lang="cs-CZ" dirty="0" err="1">
                <a:latin typeface="Candara" panose="020E0502030303020204" pitchFamily="34" charset="0"/>
              </a:rPr>
              <a:t>probable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continuity</a:t>
            </a:r>
            <a:r>
              <a:rPr lang="cs-CZ" dirty="0">
                <a:latin typeface="Candara" panose="020E0502030303020204" pitchFamily="34" charset="0"/>
              </a:rPr>
              <a:t> to </a:t>
            </a:r>
            <a:r>
              <a:rPr lang="cs-CZ" dirty="0" err="1">
                <a:latin typeface="Candara" panose="020E0502030303020204" pitchFamily="34" charset="0"/>
              </a:rPr>
              <a:t>LT</a:t>
            </a:r>
            <a:r>
              <a:rPr lang="cs-CZ" dirty="0">
                <a:latin typeface="Candara" panose="020E0502030303020204" pitchFamily="34" charset="0"/>
              </a:rPr>
              <a:t> D </a:t>
            </a:r>
            <a:r>
              <a:rPr lang="cs-CZ" dirty="0" err="1">
                <a:latin typeface="Candara" panose="020E0502030303020204" pitchFamily="34" charset="0"/>
              </a:rPr>
              <a:t>is</a:t>
            </a:r>
            <a:r>
              <a:rPr lang="cs-CZ" dirty="0">
                <a:latin typeface="Candara" panose="020E0502030303020204" pitchFamily="34" charset="0"/>
              </a:rPr>
              <a:t> not </a:t>
            </a:r>
            <a:r>
              <a:rPr lang="cs-CZ" dirty="0" err="1">
                <a:latin typeface="Candara" panose="020E0502030303020204" pitchFamily="34" charset="0"/>
              </a:rPr>
              <a:t>well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defined</a:t>
            </a:r>
            <a:r>
              <a:rPr lang="cs-CZ" dirty="0">
                <a:latin typeface="Candara" panose="020E0502030303020204" pitchFamily="34" charset="0"/>
              </a:rPr>
              <a:t>)</a:t>
            </a:r>
          </a:p>
          <a:p>
            <a:pPr marL="185738" indent="-185738">
              <a:buFontTx/>
              <a:buChar char="-"/>
            </a:pPr>
            <a:r>
              <a:rPr lang="cs-CZ" dirty="0">
                <a:latin typeface="Candara" panose="020E0502030303020204" pitchFamily="34" charset="0"/>
              </a:rPr>
              <a:t>&gt;1500 </a:t>
            </a:r>
            <a:r>
              <a:rPr lang="cs-CZ" dirty="0" err="1">
                <a:latin typeface="Candara" panose="020E0502030303020204" pitchFamily="34" charset="0"/>
              </a:rPr>
              <a:t>coins</a:t>
            </a:r>
            <a:r>
              <a:rPr lang="cs-CZ" dirty="0">
                <a:latin typeface="Candara" panose="020E0502030303020204" pitchFamily="34" charset="0"/>
              </a:rPr>
              <a:t> (</a:t>
            </a:r>
            <a:r>
              <a:rPr lang="cs-CZ" dirty="0" err="1">
                <a:latin typeface="Candara" panose="020E0502030303020204" pitchFamily="34" charset="0"/>
              </a:rPr>
              <a:t>officially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discovered</a:t>
            </a:r>
            <a:r>
              <a:rPr lang="cs-CZ" dirty="0">
                <a:latin typeface="Candara" panose="020E0502030303020204" pitchFamily="34" charset="0"/>
              </a:rPr>
              <a:t> but </a:t>
            </a:r>
            <a:r>
              <a:rPr lang="cs-CZ" dirty="0" err="1">
                <a:latin typeface="Candara" panose="020E0502030303020204" pitchFamily="34" charset="0"/>
              </a:rPr>
              <a:t>unpublished</a:t>
            </a:r>
            <a:r>
              <a:rPr lang="cs-CZ" dirty="0">
                <a:latin typeface="Candara" panose="020E0502030303020204" pitchFamily="34" charset="0"/>
              </a:rPr>
              <a:t> + </a:t>
            </a:r>
            <a:r>
              <a:rPr lang="cs-CZ" dirty="0" err="1">
                <a:latin typeface="Candara" panose="020E0502030303020204" pitchFamily="34" charset="0"/>
              </a:rPr>
              <a:t>thousands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unofficially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discovered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coins</a:t>
            </a:r>
            <a:r>
              <a:rPr lang="cs-CZ" dirty="0">
                <a:latin typeface="Candara" panose="020E0502030303020204" pitchFamily="34" charset="0"/>
              </a:rPr>
              <a:t>… </a:t>
            </a:r>
            <a:r>
              <a:rPr lang="cs-CZ" dirty="0" err="1">
                <a:latin typeface="Candara" panose="020E0502030303020204" pitchFamily="34" charset="0"/>
              </a:rPr>
              <a:t>also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unpublished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if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you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wondered</a:t>
            </a:r>
            <a:r>
              <a:rPr lang="cs-CZ" dirty="0">
                <a:latin typeface="Candara" panose="020E0502030303020204" pitchFamily="34" charset="0"/>
              </a:rPr>
              <a:t>)</a:t>
            </a:r>
          </a:p>
          <a:p>
            <a:pPr marL="185738" indent="-185738">
              <a:buFontTx/>
              <a:buChar char="-"/>
            </a:pPr>
            <a:r>
              <a:rPr lang="cs-CZ" dirty="0">
                <a:latin typeface="Candara" panose="020E0502030303020204" pitchFamily="34" charset="0"/>
              </a:rPr>
              <a:t>3 </a:t>
            </a:r>
            <a:r>
              <a:rPr lang="cs-CZ" dirty="0" err="1">
                <a:latin typeface="Candara" panose="020E0502030303020204" pitchFamily="34" charset="0"/>
              </a:rPr>
              <a:t>cult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areas</a:t>
            </a:r>
            <a:r>
              <a:rPr lang="cs-CZ" dirty="0">
                <a:latin typeface="Candara" panose="020E0502030303020204" pitchFamily="34" charset="0"/>
              </a:rPr>
              <a:t> (</a:t>
            </a:r>
            <a:r>
              <a:rPr lang="cs-CZ" dirty="0" err="1">
                <a:latin typeface="Candara" panose="020E0502030303020204" pitchFamily="34" charset="0"/>
              </a:rPr>
              <a:t>which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is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the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only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thing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that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is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excavated</a:t>
            </a:r>
            <a:r>
              <a:rPr lang="cs-CZ" dirty="0">
                <a:latin typeface="Candara" panose="020E05020303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9863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2218AD1-8AFE-46BA-9264-79C222021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449" y="2319209"/>
            <a:ext cx="5781675" cy="45053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7832F2F-7513-4EC3-BF13-DF7A1AECCD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84" y="20604"/>
            <a:ext cx="6200779" cy="46299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B78A9BF-E564-4E40-B3F1-00005D811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17595"/>
            <a:ext cx="6816080" cy="234040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EB2163F-7AF2-4635-BC32-F0102A2EE24B}"/>
              </a:ext>
            </a:extLst>
          </p:cNvPr>
          <p:cNvSpPr txBox="1"/>
          <p:nvPr/>
        </p:nvSpPr>
        <p:spPr>
          <a:xfrm>
            <a:off x="6456040" y="369914"/>
            <a:ext cx="5644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Sanctuaries</a:t>
            </a:r>
            <a:r>
              <a:rPr lang="cs-CZ" dirty="0">
                <a:solidFill>
                  <a:schemeClr val="bg1"/>
                </a:solidFill>
              </a:rPr>
              <a:t> = square </a:t>
            </a:r>
            <a:r>
              <a:rPr lang="cs-CZ" dirty="0" err="1">
                <a:solidFill>
                  <a:schemeClr val="bg1"/>
                </a:solidFill>
              </a:rPr>
              <a:t>enclosures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ditches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around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remains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collective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banquets</a:t>
            </a:r>
            <a:r>
              <a:rPr lang="cs-CZ" dirty="0" smtClean="0">
                <a:solidFill>
                  <a:schemeClr val="bg1"/>
                </a:solidFill>
              </a:rPr>
              <a:t> = </a:t>
            </a:r>
            <a:r>
              <a:rPr lang="cs-CZ" dirty="0" err="1">
                <a:solidFill>
                  <a:schemeClr val="bg1"/>
                </a:solidFill>
              </a:rPr>
              <a:t>places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ritual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feasting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5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DC0CFE6-CEE4-4CC7-A2DC-E538E0C335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813"/>
            <a:ext cx="6096000" cy="281002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5B00DD6-7B9C-4ACA-B39E-7F7F213F5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2250"/>
            <a:ext cx="6095999" cy="374146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826C12B-E61A-4CFA-B954-52C4A7E15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64297"/>
            <a:ext cx="5850024" cy="34289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0F3F42-18FA-4E65-8517-6A2415726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344" y="212480"/>
            <a:ext cx="4468656" cy="292848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8DA0B79-F616-4E5F-9BCA-705D834693B5}"/>
              </a:ext>
            </a:extLst>
          </p:cNvPr>
          <p:cNvSpPr txBox="1"/>
          <p:nvPr/>
        </p:nvSpPr>
        <p:spPr>
          <a:xfrm>
            <a:off x="6095999" y="6095037"/>
            <a:ext cx="5598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human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horse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remains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weaponry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chariot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parts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=&gt; </a:t>
            </a:r>
            <a:r>
              <a:rPr lang="cs-CZ" dirty="0" err="1">
                <a:solidFill>
                  <a:schemeClr val="bg1"/>
                </a:solidFill>
              </a:rPr>
              <a:t>Sacrificed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spoils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war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71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F67693FB-8870-48AB-AE61-C4E8783A28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1664081F-568D-4E36-9F3E-93947E141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vál 3">
              <a:extLst>
                <a:ext uri="{FF2B5EF4-FFF2-40B4-BE49-F238E27FC236}">
                  <a16:creationId xmlns:a16="http://schemas.microsoft.com/office/drawing/2014/main" id="{C3AFF7C1-AA8A-45F6-8559-E5D1ABAD524B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EC92A161-F68A-48DC-8D41-2DA149A1838E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4877CE27-A152-43BE-9332-34CE2270429F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BCA3A7E8-F750-4D78-AE82-7723EAD890D6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A601BEFA-5775-49A3-B636-6F98E4443670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BF7EB8-7EE4-4A6A-A1E8-2CBBE5D9DF69}"/>
              </a:ext>
            </a:extLst>
          </p:cNvPr>
          <p:cNvSpPr txBox="1"/>
          <p:nvPr/>
        </p:nvSpPr>
        <p:spPr>
          <a:xfrm>
            <a:off x="7847642" y="2686044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Němčice nad Hanou</a:t>
            </a:r>
          </a:p>
        </p:txBody>
      </p:sp>
      <p:pic>
        <p:nvPicPr>
          <p:cNvPr id="17" name="Picture 3" descr="Němčice009_plan-rozsah osíd">
            <a:extLst>
              <a:ext uri="{FF2B5EF4-FFF2-40B4-BE49-F238E27FC236}">
                <a16:creationId xmlns:a16="http://schemas.microsoft.com/office/drawing/2014/main" id="{2CDB45AA-0E9E-4E8F-AB45-B78FF37D1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899" y="44624"/>
            <a:ext cx="3796885" cy="4542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6825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E8DC76C-57DC-44B1-8484-C18EB7FBFEC3}"/>
              </a:ext>
            </a:extLst>
          </p:cNvPr>
          <p:cNvSpPr txBox="1"/>
          <p:nvPr/>
        </p:nvSpPr>
        <p:spPr>
          <a:xfrm>
            <a:off x="7536160" y="620688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0" algn="l"/>
              </a:tabLst>
            </a:pP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-36 ha</a:t>
            </a:r>
          </a:p>
          <a:p>
            <a:pPr>
              <a:tabLst>
                <a:tab pos="0" algn="l"/>
              </a:tabLst>
            </a:pP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LT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B2/C1–C2 (no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LT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D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continuity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)</a:t>
            </a:r>
          </a:p>
          <a:p>
            <a:pPr>
              <a:tabLst>
                <a:tab pos="0" algn="l"/>
              </a:tabLst>
            </a:pP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geophysics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surface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survey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(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legal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and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mostly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illegal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), not a single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exacavation</a:t>
            </a:r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occupation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around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an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open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central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area</a:t>
            </a: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-a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series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enclosures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(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sanctuaries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?)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along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one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side</a:t>
            </a:r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D3F1FB4-1613-407E-B944-719521AD6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92" y="0"/>
            <a:ext cx="7437536" cy="6093296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F84F5F44-758E-43D2-A2AA-6504095481D4}"/>
              </a:ext>
            </a:extLst>
          </p:cNvPr>
          <p:cNvCxnSpPr>
            <a:cxnSpLocks/>
          </p:cNvCxnSpPr>
          <p:nvPr/>
        </p:nvCxnSpPr>
        <p:spPr>
          <a:xfrm flipH="1">
            <a:off x="5972884" y="1340768"/>
            <a:ext cx="1440160" cy="414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03089F1-568C-403B-AB1D-BB95C50D982B}"/>
              </a:ext>
            </a:extLst>
          </p:cNvPr>
          <p:cNvCxnSpPr>
            <a:cxnSpLocks/>
          </p:cNvCxnSpPr>
          <p:nvPr/>
        </p:nvCxnSpPr>
        <p:spPr>
          <a:xfrm flipH="1">
            <a:off x="2783632" y="2420888"/>
            <a:ext cx="4629412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8852C56E-2141-4E1B-9686-1C69ACAFDE75}"/>
              </a:ext>
            </a:extLst>
          </p:cNvPr>
          <p:cNvCxnSpPr>
            <a:cxnSpLocks/>
          </p:cNvCxnSpPr>
          <p:nvPr/>
        </p:nvCxnSpPr>
        <p:spPr>
          <a:xfrm flipH="1">
            <a:off x="4223792" y="2168860"/>
            <a:ext cx="3189252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bdélník 14">
            <a:extLst>
              <a:ext uri="{FF2B5EF4-FFF2-40B4-BE49-F238E27FC236}">
                <a16:creationId xmlns:a16="http://schemas.microsoft.com/office/drawing/2014/main" id="{21EF2095-7CB0-4B71-9D84-293FDE2C93BE}"/>
              </a:ext>
            </a:extLst>
          </p:cNvPr>
          <p:cNvSpPr/>
          <p:nvPr/>
        </p:nvSpPr>
        <p:spPr>
          <a:xfrm>
            <a:off x="7536160" y="3004535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-1200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published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coins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(ca 20 000 – 30 000</a:t>
            </a:r>
          </a:p>
          <a:p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discovered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coins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, most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them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lost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) (more on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them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later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3219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7983EDF-1ADE-49B5-B3C1-0C006048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904276" y="-350816"/>
            <a:ext cx="3063432" cy="44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bery-bronzové slitky2">
            <a:extLst>
              <a:ext uri="{FF2B5EF4-FFF2-40B4-BE49-F238E27FC236}">
                <a16:creationId xmlns:a16="http://schemas.microsoft.com/office/drawing/2014/main" id="{9BA4C60D-8037-4C76-9165-44D060F8B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0100" y="0"/>
            <a:ext cx="3292091" cy="421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E9A1909-BE38-4ED8-9046-A4A2BF87A664}"/>
              </a:ext>
            </a:extLst>
          </p:cNvPr>
          <p:cNvSpPr txBox="1"/>
          <p:nvPr/>
        </p:nvSpPr>
        <p:spPr>
          <a:xfrm>
            <a:off x="8129605" y="0"/>
            <a:ext cx="3910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massive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evidence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bronze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working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all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over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settlement</a:t>
            </a:r>
          </a:p>
          <a:p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production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waste</a:t>
            </a:r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insanely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rich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collection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bronze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artefacts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, most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them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probably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locally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produced</a:t>
            </a:r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belt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elements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…….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FD67D2E-03CB-4058-A14C-49A58B62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3268925" y="2945690"/>
            <a:ext cx="2673255" cy="522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EE73F20-B8B7-45E5-BA7E-C0EC3A90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903522" y="2624439"/>
            <a:ext cx="3908136" cy="454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9ECE8AAD-3025-42D6-8044-8D5C765C218A}"/>
              </a:ext>
            </a:extLst>
          </p:cNvPr>
          <p:cNvCxnSpPr/>
          <p:nvPr/>
        </p:nvCxnSpPr>
        <p:spPr>
          <a:xfrm flipH="1">
            <a:off x="7586449" y="1196752"/>
            <a:ext cx="196593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F72EE31F-9C2D-4DE8-88EE-E218850753CE}"/>
              </a:ext>
            </a:extLst>
          </p:cNvPr>
          <p:cNvCxnSpPr>
            <a:cxnSpLocks/>
          </p:cNvCxnSpPr>
          <p:nvPr/>
        </p:nvCxnSpPr>
        <p:spPr>
          <a:xfrm flipH="1">
            <a:off x="2999656" y="188640"/>
            <a:ext cx="506228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2A4E465-8932-423D-AF65-CDED4AA968C9}"/>
              </a:ext>
            </a:extLst>
          </p:cNvPr>
          <p:cNvCxnSpPr>
            <a:cxnSpLocks/>
          </p:cNvCxnSpPr>
          <p:nvPr/>
        </p:nvCxnSpPr>
        <p:spPr>
          <a:xfrm>
            <a:off x="9696400" y="2605601"/>
            <a:ext cx="1" cy="5134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C947DB0C-20B1-4CBA-94F9-2EFE2931294A}"/>
              </a:ext>
            </a:extLst>
          </p:cNvPr>
          <p:cNvCxnSpPr>
            <a:cxnSpLocks/>
          </p:cNvCxnSpPr>
          <p:nvPr/>
        </p:nvCxnSpPr>
        <p:spPr>
          <a:xfrm flipH="1">
            <a:off x="6600056" y="2756798"/>
            <a:ext cx="1584176" cy="14642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C1053E59-5ADB-4D65-93FE-153059B52485}"/>
              </a:ext>
            </a:extLst>
          </p:cNvPr>
          <p:cNvGrpSpPr/>
          <p:nvPr/>
        </p:nvGrpSpPr>
        <p:grpSpPr>
          <a:xfrm>
            <a:off x="-11503" y="2786087"/>
            <a:ext cx="6312024" cy="4100483"/>
            <a:chOff x="3040494" y="484453"/>
            <a:chExt cx="9151506" cy="594509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46014" y="484453"/>
              <a:ext cx="9145986" cy="5945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Elipsa 7"/>
            <p:cNvSpPr/>
            <p:nvPr/>
          </p:nvSpPr>
          <p:spPr>
            <a:xfrm rot="16975752">
              <a:off x="8384502" y="2835584"/>
              <a:ext cx="614433" cy="72827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Elipsa 9"/>
            <p:cNvSpPr/>
            <p:nvPr/>
          </p:nvSpPr>
          <p:spPr>
            <a:xfrm rot="16200000">
              <a:off x="9492209" y="4084682"/>
              <a:ext cx="864096" cy="1008113"/>
            </a:xfrm>
            <a:prstGeom prst="ellipse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Elipsa 11"/>
            <p:cNvSpPr/>
            <p:nvPr/>
          </p:nvSpPr>
          <p:spPr>
            <a:xfrm rot="14874760">
              <a:off x="6361187" y="4003474"/>
              <a:ext cx="578032" cy="984722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Elipsa 12"/>
            <p:cNvSpPr/>
            <p:nvPr/>
          </p:nvSpPr>
          <p:spPr>
            <a:xfrm rot="14874760">
              <a:off x="5935151" y="1755304"/>
              <a:ext cx="633393" cy="986346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Elipsa 13"/>
            <p:cNvSpPr/>
            <p:nvPr/>
          </p:nvSpPr>
          <p:spPr>
            <a:xfrm rot="14874760">
              <a:off x="3061154" y="3319960"/>
              <a:ext cx="201714" cy="243034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Elipsa 14"/>
            <p:cNvSpPr/>
            <p:nvPr/>
          </p:nvSpPr>
          <p:spPr>
            <a:xfrm rot="16566953">
              <a:off x="7516275" y="3984799"/>
              <a:ext cx="345199" cy="20584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Elipsa 15"/>
            <p:cNvSpPr/>
            <p:nvPr/>
          </p:nvSpPr>
          <p:spPr>
            <a:xfrm rot="16200000">
              <a:off x="11004377" y="4444722"/>
              <a:ext cx="648073" cy="936104"/>
            </a:xfrm>
            <a:prstGeom prst="ellipse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Elipsa 16"/>
            <p:cNvSpPr/>
            <p:nvPr/>
          </p:nvSpPr>
          <p:spPr>
            <a:xfrm rot="14874760">
              <a:off x="3213554" y="4256064"/>
              <a:ext cx="201714" cy="243034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Elipsa 17"/>
            <p:cNvSpPr/>
            <p:nvPr/>
          </p:nvSpPr>
          <p:spPr>
            <a:xfrm rot="14874760">
              <a:off x="4848338" y="3238218"/>
              <a:ext cx="201714" cy="243034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Elipsa 18"/>
            <p:cNvSpPr/>
            <p:nvPr/>
          </p:nvSpPr>
          <p:spPr>
            <a:xfrm rot="14874760">
              <a:off x="4213282" y="3742274"/>
              <a:ext cx="201714" cy="243034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140713" y="232604"/>
            <a:ext cx="5886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chemeClr val="bg1"/>
                </a:solidFill>
                <a:latin typeface="Candara" pitchFamily="34" charset="0"/>
              </a:rPr>
              <a:t>LTC1 – archeologically visible burials </a:t>
            </a:r>
            <a:r>
              <a:rPr lang="en-GB" dirty="0" err="1">
                <a:solidFill>
                  <a:schemeClr val="bg1"/>
                </a:solidFill>
                <a:latin typeface="Candara" pitchFamily="34" charset="0"/>
              </a:rPr>
              <a:t>disa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p</a:t>
            </a:r>
            <a:r>
              <a:rPr lang="en-GB" dirty="0">
                <a:solidFill>
                  <a:schemeClr val="bg1"/>
                </a:solidFill>
                <a:latin typeface="Candara" pitchFamily="34" charset="0"/>
              </a:rPr>
              <a:t>pear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ed</a:t>
            </a:r>
            <a:r>
              <a:rPr lang="en-GB" dirty="0">
                <a:solidFill>
                  <a:schemeClr val="bg1"/>
                </a:solidFill>
                <a:latin typeface="Candara" pitchFamily="34" charset="0"/>
              </a:rPr>
              <a:t> in most of Central Europe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endParaRPr lang="en-GB" dirty="0">
              <a:solidFill>
                <a:schemeClr val="bg1"/>
              </a:solidFill>
              <a:latin typeface="Candara" pitchFamily="34" charset="0"/>
            </a:endParaRPr>
          </a:p>
          <a:p>
            <a:pPr algn="just"/>
            <a:endParaRPr lang="en-GB" dirty="0">
              <a:solidFill>
                <a:schemeClr val="bg1"/>
              </a:solidFill>
              <a:latin typeface="Candara" pitchFamily="34" charset="0"/>
            </a:endParaRPr>
          </a:p>
          <a:p>
            <a:pPr algn="just">
              <a:buFont typeface="Symbol" pitchFamily="18" charset="2"/>
              <a:buChar char="Þ"/>
            </a:pPr>
            <a:r>
              <a:rPr lang="en-GB" dirty="0">
                <a:solidFill>
                  <a:schemeClr val="bg1"/>
                </a:solidFill>
                <a:latin typeface="Candara" pitchFamily="34" charset="0"/>
              </a:rPr>
              <a:t> from mid 3</a:t>
            </a:r>
            <a:r>
              <a:rPr lang="en-GB" baseline="30000" dirty="0">
                <a:solidFill>
                  <a:schemeClr val="bg1"/>
                </a:solidFill>
                <a:latin typeface="Candara" pitchFamily="34" charset="0"/>
              </a:rPr>
              <a:t>rd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till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GB" dirty="0">
                <a:solidFill>
                  <a:schemeClr val="bg1"/>
                </a:solidFill>
                <a:latin typeface="Candara" pitchFamily="34" charset="0"/>
              </a:rPr>
              <a:t>1</a:t>
            </a:r>
            <a:r>
              <a:rPr lang="en-GB" baseline="30000" dirty="0">
                <a:solidFill>
                  <a:schemeClr val="bg1"/>
                </a:solidFill>
                <a:latin typeface="Candara" pitchFamily="34" charset="0"/>
              </a:rPr>
              <a:t>st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c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. BC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we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have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no idea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what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they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did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with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bodies</a:t>
            </a:r>
            <a:r>
              <a:rPr lang="cs-CZ" dirty="0" smtClean="0">
                <a:solidFill>
                  <a:schemeClr val="bg1"/>
                </a:solidFill>
                <a:latin typeface="Candara" pitchFamily="34" charset="0"/>
              </a:rPr>
              <a:t>…(</a:t>
            </a:r>
            <a:r>
              <a:rPr lang="cs-CZ" dirty="0" err="1" smtClean="0">
                <a:solidFill>
                  <a:schemeClr val="bg1"/>
                </a:solidFill>
                <a:latin typeface="Candara" pitchFamily="34" charset="0"/>
              </a:rPr>
              <a:t>well</a:t>
            </a:r>
            <a:r>
              <a:rPr lang="cs-CZ" dirty="0" smtClean="0">
                <a:solidFill>
                  <a:schemeClr val="bg1"/>
                </a:solidFill>
                <a:latin typeface="Candara" pitchFamily="34" charset="0"/>
              </a:rPr>
              <a:t>.. </a:t>
            </a:r>
            <a:r>
              <a:rPr lang="cs-CZ" dirty="0" err="1" smtClean="0">
                <a:solidFill>
                  <a:schemeClr val="bg1"/>
                </a:solidFill>
                <a:latin typeface="Candara" pitchFamily="34" charset="0"/>
              </a:rPr>
              <a:t>We</a:t>
            </a:r>
            <a:r>
              <a:rPr lang="cs-CZ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andara" pitchFamily="34" charset="0"/>
              </a:rPr>
              <a:t>guess</a:t>
            </a:r>
            <a:r>
              <a:rPr lang="cs-CZ" dirty="0" smtClean="0">
                <a:solidFill>
                  <a:schemeClr val="bg1"/>
                </a:solidFill>
                <a:latin typeface="Candara" pitchFamily="34" charset="0"/>
              </a:rPr>
              <a:t> but </a:t>
            </a:r>
            <a:r>
              <a:rPr lang="cs-CZ" dirty="0" err="1" smtClean="0">
                <a:solidFill>
                  <a:schemeClr val="bg1"/>
                </a:solidFill>
                <a:latin typeface="Candara" pitchFamily="34" charset="0"/>
              </a:rPr>
              <a:t>you</a:t>
            </a:r>
            <a:r>
              <a:rPr lang="cs-CZ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andara" pitchFamily="34" charset="0"/>
              </a:rPr>
              <a:t>don‘t</a:t>
            </a:r>
            <a:r>
              <a:rPr lang="cs-CZ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andara" pitchFamily="34" charset="0"/>
              </a:rPr>
              <a:t>want</a:t>
            </a:r>
            <a:r>
              <a:rPr lang="cs-CZ" dirty="0" smtClean="0">
                <a:solidFill>
                  <a:schemeClr val="bg1"/>
                </a:solidFill>
                <a:latin typeface="Candara" pitchFamily="34" charset="0"/>
              </a:rPr>
              <a:t> to </a:t>
            </a:r>
            <a:r>
              <a:rPr lang="cs-CZ" dirty="0" err="1" smtClean="0">
                <a:solidFill>
                  <a:schemeClr val="bg1"/>
                </a:solidFill>
                <a:latin typeface="Candara" pitchFamily="34" charset="0"/>
              </a:rPr>
              <a:t>know</a:t>
            </a:r>
            <a:r>
              <a:rPr lang="cs-CZ" dirty="0" smtClean="0">
                <a:solidFill>
                  <a:schemeClr val="bg1"/>
                </a:solidFill>
                <a:latin typeface="Candara" pitchFamily="34" charset="0"/>
              </a:rPr>
              <a:t>)</a:t>
            </a:r>
            <a:endParaRPr lang="en-GB" dirty="0">
              <a:solidFill>
                <a:schemeClr val="bg1"/>
              </a:solidFill>
              <a:latin typeface="Candara" pitchFamily="34" charset="0"/>
            </a:endParaRP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5B2BBE1F-BBC0-409C-BE31-D5955BCBBB23}"/>
              </a:ext>
            </a:extLst>
          </p:cNvPr>
          <p:cNvGrpSpPr/>
          <p:nvPr/>
        </p:nvGrpSpPr>
        <p:grpSpPr>
          <a:xfrm>
            <a:off x="6096000" y="-22293"/>
            <a:ext cx="6924603" cy="4355380"/>
            <a:chOff x="3046013" y="-2880"/>
            <a:chExt cx="10406638" cy="640875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B4B32477-B3B5-4E0F-A75C-AF432E1246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46013" y="-2880"/>
              <a:ext cx="9145988" cy="6408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Elipsa 3">
              <a:extLst>
                <a:ext uri="{FF2B5EF4-FFF2-40B4-BE49-F238E27FC236}">
                  <a16:creationId xmlns:a16="http://schemas.microsoft.com/office/drawing/2014/main" id="{A5655EEF-D4C5-42F0-AA4D-62D82E101830}"/>
                </a:ext>
              </a:extLst>
            </p:cNvPr>
            <p:cNvSpPr/>
            <p:nvPr/>
          </p:nvSpPr>
          <p:spPr>
            <a:xfrm rot="20838550">
              <a:off x="7822003" y="1743243"/>
              <a:ext cx="4330339" cy="21027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Elipsa 4">
              <a:extLst>
                <a:ext uri="{FF2B5EF4-FFF2-40B4-BE49-F238E27FC236}">
                  <a16:creationId xmlns:a16="http://schemas.microsoft.com/office/drawing/2014/main" id="{12AEC880-0029-4769-9ED4-9FD4A84AA94B}"/>
                </a:ext>
              </a:extLst>
            </p:cNvPr>
            <p:cNvSpPr/>
            <p:nvPr/>
          </p:nvSpPr>
          <p:spPr>
            <a:xfrm rot="382162">
              <a:off x="9344111" y="1869099"/>
              <a:ext cx="1656184" cy="7216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Elipsa 5">
              <a:extLst>
                <a:ext uri="{FF2B5EF4-FFF2-40B4-BE49-F238E27FC236}">
                  <a16:creationId xmlns:a16="http://schemas.microsoft.com/office/drawing/2014/main" id="{832A8ED8-D1E9-46DC-8DD2-A2CF8297D730}"/>
                </a:ext>
              </a:extLst>
            </p:cNvPr>
            <p:cNvSpPr/>
            <p:nvPr/>
          </p:nvSpPr>
          <p:spPr>
            <a:xfrm rot="18513004">
              <a:off x="10966299" y="2608396"/>
              <a:ext cx="708332" cy="5389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Elipsa 6">
              <a:extLst>
                <a:ext uri="{FF2B5EF4-FFF2-40B4-BE49-F238E27FC236}">
                  <a16:creationId xmlns:a16="http://schemas.microsoft.com/office/drawing/2014/main" id="{243D3723-60A6-4ECA-870E-664AE3D21281}"/>
                </a:ext>
              </a:extLst>
            </p:cNvPr>
            <p:cNvSpPr/>
            <p:nvPr/>
          </p:nvSpPr>
          <p:spPr>
            <a:xfrm rot="16975752">
              <a:off x="10830928" y="3071548"/>
              <a:ext cx="343036" cy="5389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Elipsa 7">
              <a:extLst>
                <a:ext uri="{FF2B5EF4-FFF2-40B4-BE49-F238E27FC236}">
                  <a16:creationId xmlns:a16="http://schemas.microsoft.com/office/drawing/2014/main" id="{2E30A248-A941-42F1-9A70-C6C0F07F8101}"/>
                </a:ext>
              </a:extLst>
            </p:cNvPr>
            <p:cNvSpPr/>
            <p:nvPr/>
          </p:nvSpPr>
          <p:spPr>
            <a:xfrm rot="16975752">
              <a:off x="8216855" y="2773559"/>
              <a:ext cx="869738" cy="1030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Elipsa 8">
              <a:extLst>
                <a:ext uri="{FF2B5EF4-FFF2-40B4-BE49-F238E27FC236}">
                  <a16:creationId xmlns:a16="http://schemas.microsoft.com/office/drawing/2014/main" id="{D5EC5C6D-0741-4377-A3C2-A3E35C4FFBDC}"/>
                </a:ext>
              </a:extLst>
            </p:cNvPr>
            <p:cNvSpPr/>
            <p:nvPr/>
          </p:nvSpPr>
          <p:spPr>
            <a:xfrm rot="16923491">
              <a:off x="11623601" y="1465180"/>
              <a:ext cx="533995" cy="12519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Elipsa 9">
              <a:extLst>
                <a:ext uri="{FF2B5EF4-FFF2-40B4-BE49-F238E27FC236}">
                  <a16:creationId xmlns:a16="http://schemas.microsoft.com/office/drawing/2014/main" id="{8E47964E-6C53-4C3C-B0CB-79C1B417844B}"/>
                </a:ext>
              </a:extLst>
            </p:cNvPr>
            <p:cNvSpPr/>
            <p:nvPr/>
          </p:nvSpPr>
          <p:spPr>
            <a:xfrm rot="16200000">
              <a:off x="10788353" y="2877435"/>
              <a:ext cx="2376265" cy="295233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Elipsa 10">
              <a:extLst>
                <a:ext uri="{FF2B5EF4-FFF2-40B4-BE49-F238E27FC236}">
                  <a16:creationId xmlns:a16="http://schemas.microsoft.com/office/drawing/2014/main" id="{FC0EC8BB-B01D-4AA0-A952-628D9F633943}"/>
                </a:ext>
              </a:extLst>
            </p:cNvPr>
            <p:cNvSpPr/>
            <p:nvPr/>
          </p:nvSpPr>
          <p:spPr>
            <a:xfrm rot="16820763">
              <a:off x="3396671" y="1402699"/>
              <a:ext cx="3394588" cy="3516574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Elipsa 11">
              <a:extLst>
                <a:ext uri="{FF2B5EF4-FFF2-40B4-BE49-F238E27FC236}">
                  <a16:creationId xmlns:a16="http://schemas.microsoft.com/office/drawing/2014/main" id="{664CE36A-72D5-4E70-8B45-FE1601AC8E40}"/>
                </a:ext>
              </a:extLst>
            </p:cNvPr>
            <p:cNvSpPr/>
            <p:nvPr/>
          </p:nvSpPr>
          <p:spPr>
            <a:xfrm rot="14874760">
              <a:off x="5736407" y="3301973"/>
              <a:ext cx="817118" cy="1752732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Elipsa 12">
              <a:extLst>
                <a:ext uri="{FF2B5EF4-FFF2-40B4-BE49-F238E27FC236}">
                  <a16:creationId xmlns:a16="http://schemas.microsoft.com/office/drawing/2014/main" id="{E571D0AC-E75A-4D70-85A0-F4330D76085F}"/>
                </a:ext>
              </a:extLst>
            </p:cNvPr>
            <p:cNvSpPr/>
            <p:nvPr/>
          </p:nvSpPr>
          <p:spPr>
            <a:xfrm rot="14874760">
              <a:off x="4707443" y="1440000"/>
              <a:ext cx="614503" cy="1365416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Elipsa 13">
              <a:extLst>
                <a:ext uri="{FF2B5EF4-FFF2-40B4-BE49-F238E27FC236}">
                  <a16:creationId xmlns:a16="http://schemas.microsoft.com/office/drawing/2014/main" id="{0CB72640-14D0-4019-B4CC-E2700D3C4CF4}"/>
                </a:ext>
              </a:extLst>
            </p:cNvPr>
            <p:cNvSpPr/>
            <p:nvPr/>
          </p:nvSpPr>
          <p:spPr>
            <a:xfrm rot="14874760">
              <a:off x="3734020" y="2343166"/>
              <a:ext cx="637832" cy="1274833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Elipsa 14">
              <a:extLst>
                <a:ext uri="{FF2B5EF4-FFF2-40B4-BE49-F238E27FC236}">
                  <a16:creationId xmlns:a16="http://schemas.microsoft.com/office/drawing/2014/main" id="{9EC3A842-0C4F-400C-A677-EC5410FA2411}"/>
                </a:ext>
              </a:extLst>
            </p:cNvPr>
            <p:cNvSpPr/>
            <p:nvPr/>
          </p:nvSpPr>
          <p:spPr>
            <a:xfrm rot="16566953">
              <a:off x="6967024" y="3894316"/>
              <a:ext cx="904591" cy="257742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EED961-28B3-431B-95A3-2071BFFEB3C3}"/>
              </a:ext>
            </a:extLst>
          </p:cNvPr>
          <p:cNvSpPr txBox="1"/>
          <p:nvPr/>
        </p:nvSpPr>
        <p:spPr>
          <a:xfrm>
            <a:off x="10077681" y="4334649"/>
            <a:ext cx="205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B–C1 </a:t>
            </a:r>
            <a:r>
              <a:rPr lang="cs-CZ" dirty="0" err="1">
                <a:solidFill>
                  <a:schemeClr val="bg1"/>
                </a:solidFill>
              </a:rPr>
              <a:t>cemeteries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EC318572-0515-4E36-AE16-2FAA70561297}"/>
              </a:ext>
            </a:extLst>
          </p:cNvPr>
          <p:cNvSpPr txBox="1"/>
          <p:nvPr/>
        </p:nvSpPr>
        <p:spPr>
          <a:xfrm>
            <a:off x="6384032" y="6444044"/>
            <a:ext cx="202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C2–D </a:t>
            </a:r>
            <a:r>
              <a:rPr lang="cs-CZ" dirty="0" err="1">
                <a:solidFill>
                  <a:schemeClr val="bg1"/>
                </a:solidFill>
              </a:rPr>
              <a:t>cemeteries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1A03142-A509-42D4-992E-3147C3A1B9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643" y="2177428"/>
            <a:ext cx="1700212" cy="238118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9426D0E-3553-48FE-B66B-53E7419386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6103" cy="23648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9CF8346-4A73-4C04-9803-DEF8046F60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254" y="-1839"/>
            <a:ext cx="3799689" cy="23938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6713D8-D2B3-4E8C-9900-B35163AA50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7" y="4493194"/>
            <a:ext cx="3682197" cy="238118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B71199-8808-480A-8017-62933E915C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991" y="4547862"/>
            <a:ext cx="3538544" cy="23101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7891A04-E685-4449-BAC4-FFB80FCF37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421" y="4368382"/>
            <a:ext cx="3799689" cy="24896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3420C2F-8A39-45A0-81A3-AF5971E70B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943" y="16676"/>
            <a:ext cx="3455171" cy="23509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FD41D91-8CB3-4E4F-9DB3-4B64E6D2413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6" y="2417600"/>
            <a:ext cx="3101860" cy="20755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7E51E1C-3FB8-4753-B41F-CC3CFE0EEC4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062" y="2426491"/>
            <a:ext cx="3145462" cy="20690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7459ADF-9FF2-47D9-93D1-4C3091F180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5236" y="2336128"/>
            <a:ext cx="3145462" cy="206906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D654D03-AAA4-4306-A4A9-560730DE1066}"/>
              </a:ext>
            </a:extLst>
          </p:cNvPr>
          <p:cNvSpPr txBox="1"/>
          <p:nvPr/>
        </p:nvSpPr>
        <p:spPr>
          <a:xfrm>
            <a:off x="10777921" y="256572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...</a:t>
            </a:r>
            <a:r>
              <a:rPr lang="cs-CZ" dirty="0" err="1">
                <a:solidFill>
                  <a:schemeClr val="bg1"/>
                </a:solidFill>
              </a:rPr>
              <a:t>brooches</a:t>
            </a:r>
            <a:r>
              <a:rPr lang="cs-CZ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16030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16EE3AF-D44E-4F4A-BD77-C9533D17C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927"/>
            <a:ext cx="4031103" cy="55601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2796828-3326-4675-A8F6-5254622D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742" y="997656"/>
            <a:ext cx="3886028" cy="536841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01EE26C-15B6-4887-941E-2E68570C5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130" y="2039559"/>
            <a:ext cx="4274869" cy="481844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A2675CF-9FC0-4F79-B6C9-B209F9228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6770" y="0"/>
            <a:ext cx="4275230" cy="20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E670299-F043-43F4-A527-76C83C235E25}"/>
              </a:ext>
            </a:extLst>
          </p:cNvPr>
          <p:cNvSpPr txBox="1"/>
          <p:nvPr/>
        </p:nvSpPr>
        <p:spPr>
          <a:xfrm>
            <a:off x="4596872" y="307265"/>
            <a:ext cx="267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...and animal </a:t>
            </a:r>
            <a:r>
              <a:rPr lang="cs-CZ" dirty="0" err="1">
                <a:solidFill>
                  <a:schemeClr val="bg1"/>
                </a:solidFill>
              </a:rPr>
              <a:t>figurines</a:t>
            </a:r>
            <a:r>
              <a:rPr lang="cs-CZ" dirty="0">
                <a:solidFill>
                  <a:schemeClr val="bg1"/>
                </a:solidFill>
              </a:rPr>
              <a:t> :~) </a:t>
            </a:r>
          </a:p>
        </p:txBody>
      </p:sp>
    </p:spTree>
    <p:extLst>
      <p:ext uri="{BB962C8B-B14F-4D97-AF65-F5344CB8AC3E}">
        <p14:creationId xmlns:p14="http://schemas.microsoft.com/office/powerpoint/2010/main" val="587318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E8DC76C-57DC-44B1-8484-C18EB7FBFEC3}"/>
              </a:ext>
            </a:extLst>
          </p:cNvPr>
          <p:cNvSpPr txBox="1"/>
          <p:nvPr/>
        </p:nvSpPr>
        <p:spPr>
          <a:xfrm>
            <a:off x="9256324" y="0"/>
            <a:ext cx="29356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over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500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fragments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glass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bracelets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which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makes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Němčice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second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richest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site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in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this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regard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in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transalpine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Europe</a:t>
            </a:r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numerous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finds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raw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glass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and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glass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production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waste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all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over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settlement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C9FAEC8E-C8DD-4F6D-9A4F-4A06F064B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44" y="-39859"/>
            <a:ext cx="5724127" cy="465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1E74D4-690F-46FA-9B6C-D8FAB6EB7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948" y="3121962"/>
            <a:ext cx="3335839" cy="3809487"/>
          </a:xfrm>
          <a:prstGeom prst="rect">
            <a:avLst/>
          </a:prstGeom>
        </p:spPr>
      </p:pic>
      <p:pic>
        <p:nvPicPr>
          <p:cNvPr id="11" name="Picture 3" descr="sbery-sklo vyrobní odpad">
            <a:extLst>
              <a:ext uri="{FF2B5EF4-FFF2-40B4-BE49-F238E27FC236}">
                <a16:creationId xmlns:a16="http://schemas.microsoft.com/office/drawing/2014/main" id="{F4DD6C49-661D-47BB-B95F-0D3A7652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944" y="0"/>
            <a:ext cx="3635896" cy="464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95B2AB1-3C26-4736-8D9C-F9E98DB4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931" y="2852937"/>
            <a:ext cx="7080481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689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map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3672" y="0"/>
            <a:ext cx="90523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Kříž 2"/>
          <p:cNvSpPr/>
          <p:nvPr/>
        </p:nvSpPr>
        <p:spPr>
          <a:xfrm>
            <a:off x="8844831" y="2708276"/>
            <a:ext cx="223838" cy="207963"/>
          </a:xfrm>
          <a:prstGeom prst="plus">
            <a:avLst>
              <a:gd name="adj" fmla="val 345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Kříž 3"/>
          <p:cNvSpPr/>
          <p:nvPr/>
        </p:nvSpPr>
        <p:spPr>
          <a:xfrm>
            <a:off x="7836770" y="3284538"/>
            <a:ext cx="223837" cy="207962"/>
          </a:xfrm>
          <a:prstGeom prst="plus">
            <a:avLst>
              <a:gd name="adj" fmla="val 345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Kříž 4"/>
          <p:cNvSpPr/>
          <p:nvPr/>
        </p:nvSpPr>
        <p:spPr>
          <a:xfrm>
            <a:off x="9421095" y="1700213"/>
            <a:ext cx="223837" cy="207962"/>
          </a:xfrm>
          <a:prstGeom prst="plus">
            <a:avLst>
              <a:gd name="adj" fmla="val 345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390" name="Picture 8" descr="naramky15_new_opr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5557" y="288926"/>
            <a:ext cx="1655763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3" descr="mask_koralky_new_opr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0381" y="1609726"/>
            <a:ext cx="13668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3" descr="prsteny_new_opr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1207" y="2565401"/>
            <a:ext cx="180022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TextovéPole 8"/>
          <p:cNvSpPr txBox="1">
            <a:spLocks noChangeArrowheads="1"/>
          </p:cNvSpPr>
          <p:nvPr/>
        </p:nvSpPr>
        <p:spPr bwMode="auto">
          <a:xfrm>
            <a:off x="3372720" y="188913"/>
            <a:ext cx="5041765" cy="369332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latin typeface="Candara" pitchFamily="34" charset="0"/>
              </a:rPr>
              <a:t>Middle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Danube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agglomerations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and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glass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working</a:t>
            </a:r>
            <a:endParaRPr lang="cs-CZ" dirty="0">
              <a:latin typeface="Candara" pitchFamily="34" charset="0"/>
            </a:endParaRPr>
          </a:p>
        </p:txBody>
      </p:sp>
      <p:sp>
        <p:nvSpPr>
          <p:cNvPr id="16394" name="TextovéPole 9"/>
          <p:cNvSpPr txBox="1">
            <a:spLocks noChangeArrowheads="1"/>
          </p:cNvSpPr>
          <p:nvPr/>
        </p:nvSpPr>
        <p:spPr bwMode="auto">
          <a:xfrm>
            <a:off x="7909794" y="1341438"/>
            <a:ext cx="1644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Nowa Cerekwia</a:t>
            </a:r>
          </a:p>
        </p:txBody>
      </p:sp>
      <p:sp>
        <p:nvSpPr>
          <p:cNvPr id="16395" name="TextovéPole 10"/>
          <p:cNvSpPr txBox="1">
            <a:spLocks noChangeArrowheads="1"/>
          </p:cNvSpPr>
          <p:nvPr/>
        </p:nvSpPr>
        <p:spPr bwMode="auto">
          <a:xfrm>
            <a:off x="8341594" y="2276475"/>
            <a:ext cx="996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Němčice</a:t>
            </a:r>
          </a:p>
        </p:txBody>
      </p:sp>
      <p:sp>
        <p:nvSpPr>
          <p:cNvPr id="16396" name="TextovéPole 11"/>
          <p:cNvSpPr txBox="1">
            <a:spLocks noChangeArrowheads="1"/>
          </p:cNvSpPr>
          <p:nvPr/>
        </p:nvSpPr>
        <p:spPr bwMode="auto">
          <a:xfrm>
            <a:off x="8125695" y="3284539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latin typeface="Calibri" pitchFamily="34" charset="0"/>
              </a:rPr>
              <a:t>Roseldorf </a:t>
            </a:r>
          </a:p>
        </p:txBody>
      </p:sp>
      <p:sp>
        <p:nvSpPr>
          <p:cNvPr id="14" name="Elipsa 13"/>
          <p:cNvSpPr/>
          <p:nvPr/>
        </p:nvSpPr>
        <p:spPr>
          <a:xfrm rot="1933741">
            <a:off x="7946306" y="1490664"/>
            <a:ext cx="2076450" cy="28844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Kříž 14"/>
          <p:cNvSpPr/>
          <p:nvPr/>
        </p:nvSpPr>
        <p:spPr>
          <a:xfrm>
            <a:off x="6613328" y="3653086"/>
            <a:ext cx="223837" cy="207962"/>
          </a:xfrm>
          <a:prstGeom prst="plus">
            <a:avLst>
              <a:gd name="adj" fmla="val 3452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Kříž 15"/>
          <p:cNvSpPr/>
          <p:nvPr/>
        </p:nvSpPr>
        <p:spPr>
          <a:xfrm>
            <a:off x="4741120" y="2860998"/>
            <a:ext cx="223837" cy="207962"/>
          </a:xfrm>
          <a:prstGeom prst="plus">
            <a:avLst>
              <a:gd name="adj" fmla="val 3452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Kříž 16"/>
          <p:cNvSpPr/>
          <p:nvPr/>
        </p:nvSpPr>
        <p:spPr>
          <a:xfrm>
            <a:off x="5021339" y="2644974"/>
            <a:ext cx="223837" cy="207962"/>
          </a:xfrm>
          <a:prstGeom prst="plus">
            <a:avLst>
              <a:gd name="adj" fmla="val 3452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Kříž 17"/>
          <p:cNvSpPr/>
          <p:nvPr/>
        </p:nvSpPr>
        <p:spPr>
          <a:xfrm>
            <a:off x="5301558" y="2788990"/>
            <a:ext cx="223837" cy="207962"/>
          </a:xfrm>
          <a:prstGeom prst="plus">
            <a:avLst>
              <a:gd name="adj" fmla="val 3452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1" name="Skupina 20"/>
          <p:cNvGrpSpPr/>
          <p:nvPr/>
        </p:nvGrpSpPr>
        <p:grpSpPr>
          <a:xfrm>
            <a:off x="3372967" y="3933057"/>
            <a:ext cx="2963862" cy="2105025"/>
            <a:chOff x="395536" y="3933056"/>
            <a:chExt cx="2963862" cy="2105025"/>
          </a:xfrm>
        </p:grpSpPr>
        <p:sp>
          <p:nvSpPr>
            <p:cNvPr id="20" name="Elipsa 19"/>
            <p:cNvSpPr/>
            <p:nvPr/>
          </p:nvSpPr>
          <p:spPr>
            <a:xfrm>
              <a:off x="2411760" y="4509120"/>
              <a:ext cx="504056" cy="576064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Picture 4" descr="C:\Users\honza\Documents\vědověci\AFEAF2012\manching_Rohglas.JPG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33056"/>
              <a:ext cx="2963862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9D394F2A-1DC5-4E2A-84EA-97CF100633C7}"/>
              </a:ext>
            </a:extLst>
          </p:cNvPr>
          <p:cNvSpPr txBox="1"/>
          <p:nvPr/>
        </p:nvSpPr>
        <p:spPr>
          <a:xfrm>
            <a:off x="-151156" y="86480"/>
            <a:ext cx="32948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What‘s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fuss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about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glass</a:t>
            </a:r>
            <a:r>
              <a:rPr lang="cs-CZ" dirty="0">
                <a:solidFill>
                  <a:schemeClr val="bg1"/>
                </a:solidFill>
              </a:rPr>
              <a:t>?</a:t>
            </a: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>
                <a:solidFill>
                  <a:schemeClr val="bg1"/>
                </a:solidFill>
              </a:rPr>
              <a:t>-a </a:t>
            </a:r>
            <a:r>
              <a:rPr lang="cs-CZ" dirty="0" err="1">
                <a:solidFill>
                  <a:schemeClr val="bg1"/>
                </a:solidFill>
              </a:rPr>
              <a:t>characteristic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innovation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C1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production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ornaments</a:t>
            </a:r>
            <a:r>
              <a:rPr lang="cs-CZ" dirty="0">
                <a:solidFill>
                  <a:schemeClr val="bg1"/>
                </a:solidFill>
              </a:rPr>
              <a:t> made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colourful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glass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err="1">
                <a:solidFill>
                  <a:schemeClr val="bg1"/>
                </a:solidFill>
              </a:rPr>
              <a:t>bracelets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beads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finger-rings</a:t>
            </a:r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glass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production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documented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all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C </a:t>
            </a:r>
            <a:r>
              <a:rPr lang="cs-CZ" dirty="0" err="1">
                <a:solidFill>
                  <a:schemeClr val="bg1"/>
                </a:solidFill>
              </a:rPr>
              <a:t>agglomerations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6E8FE5F-2F6D-4EFD-BD2B-BB9F32F3554B}"/>
              </a:ext>
            </a:extLst>
          </p:cNvPr>
          <p:cNvSpPr txBox="1"/>
          <p:nvPr/>
        </p:nvSpPr>
        <p:spPr>
          <a:xfrm>
            <a:off x="65163" y="5848190"/>
            <a:ext cx="2963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dirty="0">
                <a:hlinkClick r:id="rId7"/>
              </a:rPr>
              <a:t>https://</a:t>
            </a:r>
            <a:r>
              <a:rPr lang="cs-CZ" dirty="0" err="1">
                <a:hlinkClick r:id="rId7"/>
              </a:rPr>
              <a:t>cas-cz.academia.edu</a:t>
            </a:r>
            <a:r>
              <a:rPr lang="cs-CZ" dirty="0">
                <a:hlinkClick r:id="rId7"/>
              </a:rPr>
              <a:t>/NatalieVenclov%C3%A1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5A307DC-043F-4384-A20D-B9EA8333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539" y="10375"/>
            <a:ext cx="544744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E34CA8A-BA7E-4D62-A7C7-3208DC92BC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4" r="7237"/>
          <a:stretch/>
        </p:blipFill>
        <p:spPr>
          <a:xfrm>
            <a:off x="8966875" y="836712"/>
            <a:ext cx="3225125" cy="60864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48E49B3-4BFA-4811-8424-8CE68B4C0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5950"/>
            <a:ext cx="3656543" cy="49720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EC32EF1-B1E4-4524-9E98-24A4B8B053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539" y="3081337"/>
            <a:ext cx="5476162" cy="37766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64FC64-90A4-40D8-A4F1-98286F00D20C}"/>
              </a:ext>
            </a:extLst>
          </p:cNvPr>
          <p:cNvSpPr txBox="1"/>
          <p:nvPr/>
        </p:nvSpPr>
        <p:spPr>
          <a:xfrm>
            <a:off x="119336" y="116632"/>
            <a:ext cx="3360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Seamless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glass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bracelets</a:t>
            </a:r>
            <a:r>
              <a:rPr lang="cs-CZ" dirty="0">
                <a:solidFill>
                  <a:schemeClr val="bg1"/>
                </a:solidFill>
              </a:rPr>
              <a:t> are </a:t>
            </a:r>
            <a:r>
              <a:rPr lang="cs-CZ" dirty="0" err="1">
                <a:solidFill>
                  <a:schemeClr val="bg1"/>
                </a:solidFill>
              </a:rPr>
              <a:t>characteristically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ornament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no </a:t>
            </a:r>
            <a:r>
              <a:rPr lang="cs-CZ" dirty="0" err="1">
                <a:solidFill>
                  <a:schemeClr val="bg1"/>
                </a:solidFill>
              </a:rPr>
              <a:t>formal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technological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parallels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Mediterranean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elsewhere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2242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BBF34DD-6C3A-40A3-88FB-9073D6CB9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8" y="476672"/>
            <a:ext cx="6065358" cy="276224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1242B2B-D2E4-4C4B-8317-0E49E6EC6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910" y="476672"/>
            <a:ext cx="6028139" cy="277255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AEAC66D-292C-49FF-AC0F-7D4CE4052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8" y="3356992"/>
            <a:ext cx="6096001" cy="27619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07E4BB7-C041-485C-B465-AB144D0B4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438" y="3356992"/>
            <a:ext cx="6028141" cy="27241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77CC8A5-AFC9-4861-BE62-139D20367830}"/>
              </a:ext>
            </a:extLst>
          </p:cNvPr>
          <p:cNvSpPr txBox="1"/>
          <p:nvPr/>
        </p:nvSpPr>
        <p:spPr>
          <a:xfrm>
            <a:off x="0" y="3670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Their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production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required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mastering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complex</a:t>
            </a:r>
            <a:r>
              <a:rPr lang="cs-CZ" dirty="0">
                <a:solidFill>
                  <a:schemeClr val="bg1"/>
                </a:solidFill>
              </a:rPr>
              <a:t> set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specialised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skills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which</a:t>
            </a:r>
            <a:r>
              <a:rPr lang="cs-CZ" dirty="0">
                <a:solidFill>
                  <a:schemeClr val="bg1"/>
                </a:solidFill>
              </a:rPr>
              <a:t> are not </a:t>
            </a:r>
            <a:r>
              <a:rPr lang="cs-CZ" dirty="0" err="1">
                <a:solidFill>
                  <a:schemeClr val="bg1"/>
                </a:solidFill>
              </a:rPr>
              <a:t>useful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anything</a:t>
            </a:r>
            <a:r>
              <a:rPr lang="cs-CZ" dirty="0">
                <a:solidFill>
                  <a:schemeClr val="bg1"/>
                </a:solidFill>
              </a:rPr>
              <a:t> more </a:t>
            </a:r>
            <a:r>
              <a:rPr lang="cs-CZ" dirty="0" err="1">
                <a:solidFill>
                  <a:schemeClr val="bg1"/>
                </a:solidFill>
              </a:rPr>
              <a:t>reasonable</a:t>
            </a:r>
            <a:r>
              <a:rPr lang="cs-CZ" dirty="0">
                <a:solidFill>
                  <a:schemeClr val="bg1"/>
                </a:solidFill>
              </a:rPr>
              <a:t>…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4A3C4AC-9E1F-4C93-9224-3C3D9A9F9F3C}"/>
              </a:ext>
            </a:extLst>
          </p:cNvPr>
          <p:cNvSpPr txBox="1"/>
          <p:nvPr/>
        </p:nvSpPr>
        <p:spPr>
          <a:xfrm>
            <a:off x="-1" y="6290156"/>
            <a:ext cx="12148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6"/>
              </a:rPr>
              <a:t>https://</a:t>
            </a:r>
            <a:r>
              <a:rPr lang="cs-CZ" sz="1400" dirty="0" err="1">
                <a:hlinkClick r:id="rId6"/>
              </a:rPr>
              <a:t>cas-cz.academia.edu</a:t>
            </a:r>
            <a:r>
              <a:rPr lang="cs-CZ" sz="1400" dirty="0">
                <a:hlinkClick r:id="rId6"/>
              </a:rPr>
              <a:t>/Jo%C3%ABlleRolland</a:t>
            </a:r>
            <a:endParaRPr lang="cs-CZ" sz="1400" dirty="0"/>
          </a:p>
          <a:p>
            <a:r>
              <a:rPr lang="cs-CZ" sz="14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3422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90CDCF0-625B-4744-8401-BEE1EB613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40" y="1093774"/>
            <a:ext cx="8192972" cy="57642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4A62821-B5DC-4323-8BCD-777053B37FDF}"/>
              </a:ext>
            </a:extLst>
          </p:cNvPr>
          <p:cNvSpPr txBox="1"/>
          <p:nvPr/>
        </p:nvSpPr>
        <p:spPr>
          <a:xfrm>
            <a:off x="8193973" y="1093774"/>
            <a:ext cx="39980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…. So much so </a:t>
            </a:r>
            <a:r>
              <a:rPr lang="cs-CZ" dirty="0" err="1">
                <a:solidFill>
                  <a:schemeClr val="bg1"/>
                </a:solidFill>
              </a:rPr>
              <a:t>that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modern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glass-workers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have</a:t>
            </a:r>
            <a:r>
              <a:rPr lang="cs-CZ" dirty="0">
                <a:solidFill>
                  <a:schemeClr val="bg1"/>
                </a:solidFill>
              </a:rPr>
              <a:t> not </a:t>
            </a:r>
            <a:r>
              <a:rPr lang="cs-CZ" dirty="0" err="1">
                <a:solidFill>
                  <a:schemeClr val="bg1"/>
                </a:solidFill>
              </a:rPr>
              <a:t>been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able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replicate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some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bracelet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types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even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after</a:t>
            </a:r>
            <a:r>
              <a:rPr lang="cs-CZ" dirty="0">
                <a:solidFill>
                  <a:schemeClr val="bg1"/>
                </a:solidFill>
              </a:rPr>
              <a:t> ten </a:t>
            </a:r>
            <a:r>
              <a:rPr lang="cs-CZ" dirty="0" err="1">
                <a:solidFill>
                  <a:schemeClr val="bg1"/>
                </a:solidFill>
              </a:rPr>
              <a:t>years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attempts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=&gt;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C society </a:t>
            </a:r>
            <a:r>
              <a:rPr lang="cs-CZ" dirty="0" err="1">
                <a:solidFill>
                  <a:schemeClr val="bg1"/>
                </a:solidFill>
              </a:rPr>
              <a:t>allowed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such </a:t>
            </a:r>
            <a:r>
              <a:rPr lang="cs-CZ" dirty="0" err="1">
                <a:solidFill>
                  <a:schemeClr val="bg1"/>
                </a:solidFill>
              </a:rPr>
              <a:t>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extreme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degree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specialisation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individuals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produced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objects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symbolic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value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best</a:t>
            </a:r>
            <a:r>
              <a:rPr lang="cs-CZ" dirty="0">
                <a:solidFill>
                  <a:schemeClr val="bg1"/>
                </a:solidFill>
              </a:rPr>
              <a:t> =&gt; </a:t>
            </a:r>
            <a:r>
              <a:rPr lang="cs-CZ" dirty="0" err="1">
                <a:solidFill>
                  <a:schemeClr val="bg1"/>
                </a:solidFill>
              </a:rPr>
              <a:t>there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sufficient</a:t>
            </a:r>
            <a:r>
              <a:rPr lang="cs-CZ" dirty="0">
                <a:solidFill>
                  <a:schemeClr val="bg1"/>
                </a:solidFill>
              </a:rPr>
              <a:t> subsistence </a:t>
            </a:r>
            <a:r>
              <a:rPr lang="cs-CZ" dirty="0" err="1">
                <a:solidFill>
                  <a:schemeClr val="bg1"/>
                </a:solidFill>
              </a:rPr>
              <a:t>surplus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sufficient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demand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useless</a:t>
            </a:r>
            <a:r>
              <a:rPr lang="cs-CZ" dirty="0">
                <a:solidFill>
                  <a:schemeClr val="bg1"/>
                </a:solidFill>
              </a:rPr>
              <a:t>) </a:t>
            </a:r>
            <a:r>
              <a:rPr lang="cs-CZ" dirty="0" err="1">
                <a:solidFill>
                  <a:schemeClr val="bg1"/>
                </a:solidFill>
              </a:rPr>
              <a:t>products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8AEF33-4C9D-4BA3-A2C6-6D3AAA125915}"/>
              </a:ext>
            </a:extLst>
          </p:cNvPr>
          <p:cNvSpPr txBox="1"/>
          <p:nvPr/>
        </p:nvSpPr>
        <p:spPr>
          <a:xfrm>
            <a:off x="8193973" y="4653136"/>
            <a:ext cx="38637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https://</a:t>
            </a:r>
            <a:r>
              <a:rPr lang="cs-CZ" sz="1400" dirty="0" err="1">
                <a:solidFill>
                  <a:schemeClr val="tx2"/>
                </a:solidFill>
              </a:rPr>
              <a:t>www.academia.edu</a:t>
            </a:r>
            <a:r>
              <a:rPr lang="cs-CZ" sz="1400" dirty="0">
                <a:solidFill>
                  <a:schemeClr val="tx2"/>
                </a:solidFill>
              </a:rPr>
              <a:t>/36697378/Rolland_J._2017_-_Tracing_the_skills_and_identifying_masterpieces_in_Celtic_glass-making_specialization_through_Haevernick_group_15_in_J._Kysela_A._Danielisov%C3%A1_J._Militk%C3%BD_eds._Stories_that_made_the_Iron_Age._Studies_in_the_Iron_Age_Archaeology_dedicated_to_Natalie_Venclov%C3%A1_p.101-_109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67896C9-3734-4B0C-B704-6F1B67B3B541}"/>
              </a:ext>
            </a:extLst>
          </p:cNvPr>
          <p:cNvSpPr txBox="1"/>
          <p:nvPr/>
        </p:nvSpPr>
        <p:spPr>
          <a:xfrm>
            <a:off x="0" y="3670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Their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production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required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mastering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complex</a:t>
            </a:r>
            <a:r>
              <a:rPr lang="cs-CZ" dirty="0">
                <a:solidFill>
                  <a:schemeClr val="bg1"/>
                </a:solidFill>
              </a:rPr>
              <a:t> set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specialised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skills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which</a:t>
            </a:r>
            <a:r>
              <a:rPr lang="cs-CZ" dirty="0">
                <a:solidFill>
                  <a:schemeClr val="bg1"/>
                </a:solidFill>
              </a:rPr>
              <a:t> are not </a:t>
            </a:r>
            <a:r>
              <a:rPr lang="cs-CZ" dirty="0" err="1">
                <a:solidFill>
                  <a:schemeClr val="bg1"/>
                </a:solidFill>
              </a:rPr>
              <a:t>useful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anything</a:t>
            </a:r>
            <a:r>
              <a:rPr lang="cs-CZ" dirty="0">
                <a:solidFill>
                  <a:schemeClr val="bg1"/>
                </a:solidFill>
              </a:rPr>
              <a:t> more </a:t>
            </a:r>
            <a:r>
              <a:rPr lang="cs-CZ" dirty="0" err="1">
                <a:solidFill>
                  <a:schemeClr val="bg1"/>
                </a:solidFill>
              </a:rPr>
              <a:t>reasonable</a:t>
            </a:r>
            <a:r>
              <a:rPr lang="cs-CZ" dirty="0">
                <a:solidFill>
                  <a:schemeClr val="bg1"/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4290485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0C2908D-54D0-4CBF-81CD-D1854217D5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1D383759-CF7D-4C43-970E-34AC03A30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C2CEEB92-0E40-47BD-A5C7-B68969C9CDE6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99E22508-A1C4-48D8-9B7B-576A619FCAFA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9E4A12A1-1671-472D-B8B0-92900CD5E281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B4A47AB9-1BB2-4CCE-82FF-F70C0244A790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54CA6101-C9F6-4564-9C85-1BC189A8F6C4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6390" name="Picture 8" descr="naramky15_new_opr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6867" y="145301"/>
            <a:ext cx="1655763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3" descr="mask_koralky_new_opr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838" y="707119"/>
            <a:ext cx="13668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3" descr="prsteny_new_opr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586" y="3520851"/>
            <a:ext cx="180022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lipsa 13"/>
          <p:cNvSpPr/>
          <p:nvPr/>
        </p:nvSpPr>
        <p:spPr>
          <a:xfrm rot="1933741">
            <a:off x="7988184" y="945501"/>
            <a:ext cx="1832499" cy="34225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21" name="Skupina 20"/>
          <p:cNvGrpSpPr/>
          <p:nvPr/>
        </p:nvGrpSpPr>
        <p:grpSpPr>
          <a:xfrm>
            <a:off x="9018135" y="4673021"/>
            <a:ext cx="2963862" cy="2105025"/>
            <a:chOff x="395536" y="3933056"/>
            <a:chExt cx="2963862" cy="2105025"/>
          </a:xfrm>
        </p:grpSpPr>
        <p:sp>
          <p:nvSpPr>
            <p:cNvPr id="20" name="Elipsa 19"/>
            <p:cNvSpPr/>
            <p:nvPr/>
          </p:nvSpPr>
          <p:spPr>
            <a:xfrm>
              <a:off x="2411760" y="4509120"/>
              <a:ext cx="504056" cy="576064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Picture 4" descr="C:\Users\honza\Documents\vědověci\AFEAF2012\manching_Rohglas.JPG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33056"/>
              <a:ext cx="2963862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DDB70583-42B9-4936-ABFC-8888010D8A60}"/>
              </a:ext>
            </a:extLst>
          </p:cNvPr>
          <p:cNvSpPr txBox="1"/>
          <p:nvPr/>
        </p:nvSpPr>
        <p:spPr>
          <a:xfrm>
            <a:off x="92030" y="74201"/>
            <a:ext cx="4275777" cy="3970318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Moreover</a:t>
            </a:r>
            <a:r>
              <a:rPr lang="cs-CZ" dirty="0"/>
              <a:t>,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raw</a:t>
            </a:r>
            <a:r>
              <a:rPr lang="cs-CZ" dirty="0"/>
              <a:t> </a:t>
            </a:r>
            <a:r>
              <a:rPr lang="cs-CZ" dirty="0" err="1"/>
              <a:t>material</a:t>
            </a:r>
            <a:r>
              <a:rPr lang="cs-CZ" dirty="0"/>
              <a:t> </a:t>
            </a:r>
            <a:r>
              <a:rPr lang="cs-CZ" dirty="0" err="1"/>
              <a:t>must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been</a:t>
            </a:r>
            <a:r>
              <a:rPr lang="cs-CZ" dirty="0"/>
              <a:t> </a:t>
            </a:r>
            <a:r>
              <a:rPr lang="cs-CZ" dirty="0" err="1"/>
              <a:t>imported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Mediterranean</a:t>
            </a:r>
            <a:r>
              <a:rPr lang="cs-CZ" dirty="0"/>
              <a:t> </a:t>
            </a:r>
            <a:r>
              <a:rPr lang="cs-CZ" dirty="0" err="1"/>
              <a:t>since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chemical</a:t>
            </a:r>
            <a:r>
              <a:rPr lang="cs-CZ" dirty="0"/>
              <a:t> </a:t>
            </a:r>
            <a:r>
              <a:rPr lang="cs-CZ" dirty="0" err="1"/>
              <a:t>composition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glass</a:t>
            </a:r>
            <a:r>
              <a:rPr lang="cs-CZ" dirty="0"/>
              <a:t> </a:t>
            </a:r>
            <a:r>
              <a:rPr lang="cs-CZ" dirty="0" err="1"/>
              <a:t>proofs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came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Egypt. </a:t>
            </a:r>
          </a:p>
          <a:p>
            <a:endParaRPr lang="cs-CZ" dirty="0"/>
          </a:p>
          <a:p>
            <a:r>
              <a:rPr lang="cs-CZ" dirty="0"/>
              <a:t>+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shipwrecks</a:t>
            </a:r>
            <a:r>
              <a:rPr lang="cs-CZ" dirty="0"/>
              <a:t> in </a:t>
            </a:r>
            <a:r>
              <a:rPr lang="cs-CZ" dirty="0" err="1"/>
              <a:t>southern</a:t>
            </a:r>
            <a:r>
              <a:rPr lang="cs-CZ" dirty="0"/>
              <a:t> France and </a:t>
            </a:r>
            <a:r>
              <a:rPr lang="cs-CZ" dirty="0" err="1"/>
              <a:t>Sardinia</a:t>
            </a:r>
            <a:r>
              <a:rPr lang="cs-CZ" dirty="0"/>
              <a:t> </a:t>
            </a:r>
            <a:r>
              <a:rPr lang="cs-CZ" dirty="0" err="1"/>
              <a:t>demonstrate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hundreds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kilos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raw</a:t>
            </a:r>
            <a:r>
              <a:rPr lang="cs-CZ" dirty="0"/>
              <a:t> </a:t>
            </a:r>
            <a:r>
              <a:rPr lang="cs-CZ" dirty="0" err="1"/>
              <a:t>glass</a:t>
            </a:r>
            <a:r>
              <a:rPr lang="cs-CZ" dirty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imported</a:t>
            </a:r>
            <a:r>
              <a:rPr lang="cs-CZ" dirty="0" smtClean="0"/>
              <a:t> </a:t>
            </a:r>
            <a:r>
              <a:rPr lang="cs-CZ" dirty="0"/>
              <a:t>to </a:t>
            </a:r>
            <a:r>
              <a:rPr lang="cs-CZ" dirty="0" err="1"/>
              <a:t>Gaul</a:t>
            </a:r>
            <a:r>
              <a:rPr lang="cs-CZ" dirty="0"/>
              <a:t> (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no idea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got</a:t>
            </a:r>
            <a:r>
              <a:rPr lang="cs-CZ" dirty="0"/>
              <a:t> to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=&gt; </a:t>
            </a:r>
            <a:r>
              <a:rPr lang="cs-CZ" dirty="0" err="1"/>
              <a:t>Apart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craft</a:t>
            </a:r>
            <a:r>
              <a:rPr lang="cs-CZ" dirty="0"/>
              <a:t> </a:t>
            </a:r>
            <a:r>
              <a:rPr lang="cs-CZ" dirty="0" err="1"/>
              <a:t>specialisation</a:t>
            </a:r>
            <a:r>
              <a:rPr lang="cs-CZ" dirty="0"/>
              <a:t>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must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been</a:t>
            </a:r>
            <a:r>
              <a:rPr lang="cs-CZ" dirty="0"/>
              <a:t> </a:t>
            </a:r>
            <a:r>
              <a:rPr lang="cs-CZ" dirty="0" err="1"/>
              <a:t>enormous</a:t>
            </a:r>
            <a:r>
              <a:rPr lang="cs-CZ" dirty="0"/>
              <a:t> </a:t>
            </a:r>
            <a:r>
              <a:rPr lang="cs-CZ" dirty="0" err="1"/>
              <a:t>trade</a:t>
            </a:r>
            <a:r>
              <a:rPr lang="cs-CZ" dirty="0"/>
              <a:t> </a:t>
            </a:r>
            <a:r>
              <a:rPr lang="cs-CZ" dirty="0" err="1"/>
              <a:t>going</a:t>
            </a:r>
            <a:r>
              <a:rPr lang="cs-CZ" dirty="0"/>
              <a:t> on,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there</a:t>
            </a:r>
            <a:r>
              <a:rPr lang="cs-CZ" dirty="0"/>
              <a:t> are no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traces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2689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"/>
          <a:stretch>
            <a:fillRect/>
          </a:stretch>
        </p:blipFill>
        <p:spPr bwMode="auto">
          <a:xfrm>
            <a:off x="3072679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ál 2"/>
          <p:cNvSpPr/>
          <p:nvPr/>
        </p:nvSpPr>
        <p:spPr>
          <a:xfrm>
            <a:off x="11352584" y="2348880"/>
            <a:ext cx="122312" cy="122312"/>
          </a:xfrm>
          <a:prstGeom prst="ellipse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799856" y="4221088"/>
            <a:ext cx="122312" cy="122312"/>
          </a:xfrm>
          <a:prstGeom prst="ellipse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7032104" y="5084760"/>
            <a:ext cx="122312" cy="122312"/>
          </a:xfrm>
          <a:prstGeom prst="ellipse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8133928" y="5538936"/>
            <a:ext cx="122312" cy="122312"/>
          </a:xfrm>
          <a:prstGeom prst="ellipse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8061920" y="6309320"/>
            <a:ext cx="122312" cy="122312"/>
          </a:xfrm>
          <a:prstGeom prst="ellipse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6104128" y="490009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Lequin</a:t>
            </a:r>
            <a:r>
              <a:rPr lang="cs-CZ" dirty="0" smtClean="0"/>
              <a:t> 2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307354" y="5391738"/>
            <a:ext cx="1853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 smtClean="0"/>
              <a:t>Sanguinaires</a:t>
            </a:r>
            <a:r>
              <a:rPr lang="cs-CZ" dirty="0" smtClean="0"/>
              <a:t> A</a:t>
            </a:r>
          </a:p>
          <a:p>
            <a:pPr algn="r"/>
            <a:r>
              <a:rPr lang="cs-CZ" sz="1400" dirty="0" smtClean="0"/>
              <a:t>III/II </a:t>
            </a:r>
            <a:r>
              <a:rPr lang="cs-CZ" sz="1400" dirty="0" err="1" smtClean="0"/>
              <a:t>aC</a:t>
            </a:r>
            <a:r>
              <a:rPr lang="cs-CZ" sz="1400" dirty="0" smtClean="0"/>
              <a:t> – 1 ton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glass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254169" y="6255277"/>
            <a:ext cx="180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 smtClean="0"/>
              <a:t>Su</a:t>
            </a:r>
            <a:r>
              <a:rPr lang="cs-CZ" dirty="0" smtClean="0"/>
              <a:t> </a:t>
            </a:r>
            <a:r>
              <a:rPr lang="cs-CZ" dirty="0" err="1" smtClean="0"/>
              <a:t>Pallosu</a:t>
            </a:r>
            <a:endParaRPr lang="cs-CZ" dirty="0" smtClean="0"/>
          </a:p>
          <a:p>
            <a:pPr algn="r"/>
            <a:r>
              <a:rPr lang="cs-CZ" sz="1400" dirty="0" smtClean="0"/>
              <a:t>III/ – 20 kg (?)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glass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89178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mapa s elipsami_DEF_DE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470770D-2E35-452D-9787-61583138822F}"/>
              </a:ext>
            </a:extLst>
          </p:cNvPr>
          <p:cNvSpPr txBox="1"/>
          <p:nvPr/>
        </p:nvSpPr>
        <p:spPr>
          <a:xfrm rot="16200000">
            <a:off x="11134659" y="5629276"/>
            <a:ext cx="18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da Venclová 2016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FE4E0E6-C20B-421E-843A-91FC0B119215}"/>
              </a:ext>
            </a:extLst>
          </p:cNvPr>
          <p:cNvSpPr txBox="1"/>
          <p:nvPr/>
        </p:nvSpPr>
        <p:spPr>
          <a:xfrm>
            <a:off x="119335" y="332656"/>
            <a:ext cx="3457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earliest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types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glass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ornaments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concentrated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Middle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Danube</a:t>
            </a:r>
            <a:r>
              <a:rPr lang="cs-CZ" dirty="0">
                <a:solidFill>
                  <a:schemeClr val="bg1"/>
                </a:solidFill>
              </a:rPr>
              <a:t> region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Moravia, </a:t>
            </a:r>
            <a:r>
              <a:rPr lang="cs-CZ" dirty="0" err="1">
                <a:solidFill>
                  <a:schemeClr val="bg1"/>
                </a:solidFill>
              </a:rPr>
              <a:t>Eastern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Austria</a:t>
            </a:r>
            <a:r>
              <a:rPr lang="cs-CZ" dirty="0">
                <a:solidFill>
                  <a:schemeClr val="bg1"/>
                </a:solidFill>
              </a:rPr>
              <a:t>, Western Slovakia and </a:t>
            </a:r>
            <a:r>
              <a:rPr lang="cs-CZ" dirty="0" err="1">
                <a:solidFill>
                  <a:schemeClr val="bg1"/>
                </a:solidFill>
              </a:rPr>
              <a:t>Northern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Hungary</a:t>
            </a:r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 err="1">
                <a:solidFill>
                  <a:schemeClr val="bg1"/>
                </a:solidFill>
              </a:rPr>
              <a:t>Only</a:t>
            </a:r>
            <a:r>
              <a:rPr lang="cs-CZ" dirty="0">
                <a:solidFill>
                  <a:schemeClr val="bg1"/>
                </a:solidFill>
              </a:rPr>
              <a:t> in a second </a:t>
            </a:r>
            <a:r>
              <a:rPr lang="cs-CZ" dirty="0" err="1">
                <a:solidFill>
                  <a:schemeClr val="bg1"/>
                </a:solidFill>
              </a:rPr>
              <a:t>phase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glass-working</a:t>
            </a:r>
            <a:r>
              <a:rPr lang="cs-CZ" dirty="0">
                <a:solidFill>
                  <a:schemeClr val="bg1"/>
                </a:solidFill>
              </a:rPr>
              <a:t> spread </a:t>
            </a:r>
            <a:r>
              <a:rPr lang="cs-CZ" dirty="0" err="1">
                <a:solidFill>
                  <a:schemeClr val="bg1"/>
                </a:solidFill>
              </a:rPr>
              <a:t>also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Bavaria</a:t>
            </a:r>
            <a:r>
              <a:rPr lang="cs-CZ" dirty="0">
                <a:solidFill>
                  <a:schemeClr val="bg1"/>
                </a:solidFill>
              </a:rPr>
              <a:t>, Bohemia and Western </a:t>
            </a:r>
            <a:r>
              <a:rPr lang="cs-CZ" dirty="0" err="1">
                <a:solidFill>
                  <a:schemeClr val="bg1"/>
                </a:solidFill>
              </a:rPr>
              <a:t>Austria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7096" y="283717"/>
            <a:ext cx="511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In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C2–D (II–I  </a:t>
            </a:r>
            <a:r>
              <a:rPr lang="cs-CZ" dirty="0" err="1">
                <a:solidFill>
                  <a:schemeClr val="bg1"/>
                </a:solidFill>
              </a:rPr>
              <a:t>century</a:t>
            </a:r>
            <a:r>
              <a:rPr lang="cs-CZ" dirty="0">
                <a:solidFill>
                  <a:schemeClr val="bg1"/>
                </a:solidFill>
              </a:rPr>
              <a:t> BC),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culture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stabilized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itself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greater</a:t>
            </a:r>
            <a:r>
              <a:rPr lang="cs-CZ" dirty="0">
                <a:solidFill>
                  <a:schemeClr val="bg1"/>
                </a:solidFill>
              </a:rPr>
              <a:t> part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temperate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Pyrenes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Atlantic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coast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Carpathians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" name="Picture 2" descr="E:\pracovní\preromana\kelti\evropa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04" y="1445669"/>
            <a:ext cx="7572396" cy="5412331"/>
          </a:xfrm>
          <a:prstGeom prst="rect">
            <a:avLst/>
          </a:prstGeom>
          <a:noFill/>
        </p:spPr>
      </p:pic>
      <p:sp>
        <p:nvSpPr>
          <p:cNvPr id="14" name="Volný tvar 13"/>
          <p:cNvSpPr/>
          <p:nvPr/>
        </p:nvSpPr>
        <p:spPr>
          <a:xfrm>
            <a:off x="5831254" y="2757263"/>
            <a:ext cx="5357402" cy="2088856"/>
          </a:xfrm>
          <a:custGeom>
            <a:avLst/>
            <a:gdLst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284119 w 5194745"/>
              <a:gd name="connsiteY76" fmla="*/ 1442434 h 2086378"/>
              <a:gd name="connsiteX77" fmla="*/ 2322756 w 5194745"/>
              <a:gd name="connsiteY77" fmla="*/ 1416676 h 2086378"/>
              <a:gd name="connsiteX78" fmla="*/ 2348514 w 5194745"/>
              <a:gd name="connsiteY78" fmla="*/ 1378040 h 2086378"/>
              <a:gd name="connsiteX79" fmla="*/ 2425787 w 5194745"/>
              <a:gd name="connsiteY79" fmla="*/ 1352282 h 2086378"/>
              <a:gd name="connsiteX80" fmla="*/ 2503060 w 5194745"/>
              <a:gd name="connsiteY80" fmla="*/ 1365161 h 2086378"/>
              <a:gd name="connsiteX81" fmla="*/ 2541697 w 5194745"/>
              <a:gd name="connsiteY81" fmla="*/ 1390919 h 2086378"/>
              <a:gd name="connsiteX82" fmla="*/ 2580334 w 5194745"/>
              <a:gd name="connsiteY82" fmla="*/ 1403797 h 2086378"/>
              <a:gd name="connsiteX83" fmla="*/ 2696243 w 5194745"/>
              <a:gd name="connsiteY83" fmla="*/ 1493950 h 2086378"/>
              <a:gd name="connsiteX84" fmla="*/ 2786395 w 5194745"/>
              <a:gd name="connsiteY84" fmla="*/ 1468192 h 2086378"/>
              <a:gd name="connsiteX85" fmla="*/ 2825032 w 5194745"/>
              <a:gd name="connsiteY85" fmla="*/ 1442434 h 2086378"/>
              <a:gd name="connsiteX86" fmla="*/ 2837911 w 5194745"/>
              <a:gd name="connsiteY86" fmla="*/ 1403797 h 2086378"/>
              <a:gd name="connsiteX87" fmla="*/ 2876548 w 5194745"/>
              <a:gd name="connsiteY87" fmla="*/ 1390919 h 2086378"/>
              <a:gd name="connsiteX88" fmla="*/ 2915184 w 5194745"/>
              <a:gd name="connsiteY88" fmla="*/ 1365161 h 2086378"/>
              <a:gd name="connsiteX89" fmla="*/ 3005336 w 5194745"/>
              <a:gd name="connsiteY89" fmla="*/ 1339403 h 2086378"/>
              <a:gd name="connsiteX90" fmla="*/ 3082610 w 5194745"/>
              <a:gd name="connsiteY90" fmla="*/ 1313645 h 2086378"/>
              <a:gd name="connsiteX91" fmla="*/ 3275793 w 5194745"/>
              <a:gd name="connsiteY91" fmla="*/ 1352282 h 2086378"/>
              <a:gd name="connsiteX92" fmla="*/ 3327308 w 5194745"/>
              <a:gd name="connsiteY92" fmla="*/ 1378040 h 2086378"/>
              <a:gd name="connsiteX93" fmla="*/ 3456097 w 5194745"/>
              <a:gd name="connsiteY93" fmla="*/ 1455313 h 2086378"/>
              <a:gd name="connsiteX94" fmla="*/ 3533370 w 5194745"/>
              <a:gd name="connsiteY94" fmla="*/ 1481071 h 2086378"/>
              <a:gd name="connsiteX95" fmla="*/ 3726553 w 5194745"/>
              <a:gd name="connsiteY95" fmla="*/ 1506828 h 2086378"/>
              <a:gd name="connsiteX96" fmla="*/ 3765190 w 5194745"/>
              <a:gd name="connsiteY96" fmla="*/ 1519707 h 2086378"/>
              <a:gd name="connsiteX97" fmla="*/ 4473528 w 5194745"/>
              <a:gd name="connsiteY97" fmla="*/ 1519707 h 2086378"/>
              <a:gd name="connsiteX98" fmla="*/ 4666711 w 5194745"/>
              <a:gd name="connsiteY98" fmla="*/ 1493950 h 2086378"/>
              <a:gd name="connsiteX99" fmla="*/ 4782621 w 5194745"/>
              <a:gd name="connsiteY99" fmla="*/ 1468192 h 2086378"/>
              <a:gd name="connsiteX100" fmla="*/ 4898531 w 5194745"/>
              <a:gd name="connsiteY100" fmla="*/ 1416676 h 2086378"/>
              <a:gd name="connsiteX101" fmla="*/ 4937167 w 5194745"/>
              <a:gd name="connsiteY101" fmla="*/ 1403797 h 2086378"/>
              <a:gd name="connsiteX102" fmla="*/ 5014441 w 5194745"/>
              <a:gd name="connsiteY102" fmla="*/ 1365161 h 2086378"/>
              <a:gd name="connsiteX103" fmla="*/ 5053077 w 5194745"/>
              <a:gd name="connsiteY103" fmla="*/ 1339403 h 2086378"/>
              <a:gd name="connsiteX104" fmla="*/ 5130350 w 5194745"/>
              <a:gd name="connsiteY104" fmla="*/ 1300766 h 2086378"/>
              <a:gd name="connsiteX105" fmla="*/ 5194745 w 5194745"/>
              <a:gd name="connsiteY105" fmla="*/ 1184857 h 2086378"/>
              <a:gd name="connsiteX106" fmla="*/ 5181866 w 5194745"/>
              <a:gd name="connsiteY106" fmla="*/ 1094704 h 2086378"/>
              <a:gd name="connsiteX107" fmla="*/ 5168987 w 5194745"/>
              <a:gd name="connsiteY107" fmla="*/ 1043189 h 2086378"/>
              <a:gd name="connsiteX108" fmla="*/ 5143229 w 5194745"/>
              <a:gd name="connsiteY108" fmla="*/ 965916 h 2086378"/>
              <a:gd name="connsiteX109" fmla="*/ 5130350 w 5194745"/>
              <a:gd name="connsiteY109" fmla="*/ 927279 h 2086378"/>
              <a:gd name="connsiteX110" fmla="*/ 5065956 w 5194745"/>
              <a:gd name="connsiteY110" fmla="*/ 811369 h 2086378"/>
              <a:gd name="connsiteX111" fmla="*/ 5027319 w 5194745"/>
              <a:gd name="connsiteY111" fmla="*/ 785612 h 2086378"/>
              <a:gd name="connsiteX112" fmla="*/ 4950046 w 5194745"/>
              <a:gd name="connsiteY112" fmla="*/ 734096 h 2086378"/>
              <a:gd name="connsiteX113" fmla="*/ 4821257 w 5194745"/>
              <a:gd name="connsiteY113" fmla="*/ 643944 h 2086378"/>
              <a:gd name="connsiteX114" fmla="*/ 4769742 w 5194745"/>
              <a:gd name="connsiteY114" fmla="*/ 618186 h 2086378"/>
              <a:gd name="connsiteX115" fmla="*/ 4679590 w 5194745"/>
              <a:gd name="connsiteY115" fmla="*/ 553792 h 2086378"/>
              <a:gd name="connsiteX116" fmla="*/ 4628074 w 5194745"/>
              <a:gd name="connsiteY116" fmla="*/ 528034 h 2086378"/>
              <a:gd name="connsiteX117" fmla="*/ 4589438 w 5194745"/>
              <a:gd name="connsiteY117" fmla="*/ 502276 h 2086378"/>
              <a:gd name="connsiteX118" fmla="*/ 4512165 w 5194745"/>
              <a:gd name="connsiteY118" fmla="*/ 476519 h 2086378"/>
              <a:gd name="connsiteX119" fmla="*/ 4473528 w 5194745"/>
              <a:gd name="connsiteY119" fmla="*/ 463640 h 2086378"/>
              <a:gd name="connsiteX120" fmla="*/ 4357618 w 5194745"/>
              <a:gd name="connsiteY120" fmla="*/ 425003 h 2086378"/>
              <a:gd name="connsiteX121" fmla="*/ 4318981 w 5194745"/>
              <a:gd name="connsiteY121" fmla="*/ 412124 h 2086378"/>
              <a:gd name="connsiteX122" fmla="*/ 4280345 w 5194745"/>
              <a:gd name="connsiteY122" fmla="*/ 399245 h 2086378"/>
              <a:gd name="connsiteX123" fmla="*/ 4228829 w 5194745"/>
              <a:gd name="connsiteY123" fmla="*/ 386366 h 2086378"/>
              <a:gd name="connsiteX124" fmla="*/ 4190193 w 5194745"/>
              <a:gd name="connsiteY124" fmla="*/ 360609 h 2086378"/>
              <a:gd name="connsiteX125" fmla="*/ 4035646 w 5194745"/>
              <a:gd name="connsiteY125" fmla="*/ 321972 h 2086378"/>
              <a:gd name="connsiteX126" fmla="*/ 3971252 w 5194745"/>
              <a:gd name="connsiteY126" fmla="*/ 309093 h 2086378"/>
              <a:gd name="connsiteX127" fmla="*/ 3893979 w 5194745"/>
              <a:gd name="connsiteY127" fmla="*/ 283335 h 2086378"/>
              <a:gd name="connsiteX128" fmla="*/ 3790948 w 5194745"/>
              <a:gd name="connsiteY128" fmla="*/ 283335 h 2086378"/>
              <a:gd name="connsiteX129" fmla="*/ 3790948 w 5194745"/>
              <a:gd name="connsiteY129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284119 w 5194745"/>
              <a:gd name="connsiteY76" fmla="*/ 1442434 h 2086378"/>
              <a:gd name="connsiteX77" fmla="*/ 2322756 w 5194745"/>
              <a:gd name="connsiteY77" fmla="*/ 1416676 h 2086378"/>
              <a:gd name="connsiteX78" fmla="*/ 2348514 w 5194745"/>
              <a:gd name="connsiteY78" fmla="*/ 1378040 h 2086378"/>
              <a:gd name="connsiteX79" fmla="*/ 2425787 w 5194745"/>
              <a:gd name="connsiteY79" fmla="*/ 1352282 h 2086378"/>
              <a:gd name="connsiteX80" fmla="*/ 2503060 w 5194745"/>
              <a:gd name="connsiteY80" fmla="*/ 1650889 h 2086378"/>
              <a:gd name="connsiteX81" fmla="*/ 2541697 w 5194745"/>
              <a:gd name="connsiteY81" fmla="*/ 1390919 h 2086378"/>
              <a:gd name="connsiteX82" fmla="*/ 2580334 w 5194745"/>
              <a:gd name="connsiteY82" fmla="*/ 1403797 h 2086378"/>
              <a:gd name="connsiteX83" fmla="*/ 2696243 w 5194745"/>
              <a:gd name="connsiteY83" fmla="*/ 1493950 h 2086378"/>
              <a:gd name="connsiteX84" fmla="*/ 2786395 w 5194745"/>
              <a:gd name="connsiteY84" fmla="*/ 1468192 h 2086378"/>
              <a:gd name="connsiteX85" fmla="*/ 2825032 w 5194745"/>
              <a:gd name="connsiteY85" fmla="*/ 1442434 h 2086378"/>
              <a:gd name="connsiteX86" fmla="*/ 2837911 w 5194745"/>
              <a:gd name="connsiteY86" fmla="*/ 1403797 h 2086378"/>
              <a:gd name="connsiteX87" fmla="*/ 2876548 w 5194745"/>
              <a:gd name="connsiteY87" fmla="*/ 1390919 h 2086378"/>
              <a:gd name="connsiteX88" fmla="*/ 2915184 w 5194745"/>
              <a:gd name="connsiteY88" fmla="*/ 1365161 h 2086378"/>
              <a:gd name="connsiteX89" fmla="*/ 3005336 w 5194745"/>
              <a:gd name="connsiteY89" fmla="*/ 1339403 h 2086378"/>
              <a:gd name="connsiteX90" fmla="*/ 3082610 w 5194745"/>
              <a:gd name="connsiteY90" fmla="*/ 1313645 h 2086378"/>
              <a:gd name="connsiteX91" fmla="*/ 3275793 w 5194745"/>
              <a:gd name="connsiteY91" fmla="*/ 1352282 h 2086378"/>
              <a:gd name="connsiteX92" fmla="*/ 3327308 w 5194745"/>
              <a:gd name="connsiteY92" fmla="*/ 1378040 h 2086378"/>
              <a:gd name="connsiteX93" fmla="*/ 3456097 w 5194745"/>
              <a:gd name="connsiteY93" fmla="*/ 1455313 h 2086378"/>
              <a:gd name="connsiteX94" fmla="*/ 3533370 w 5194745"/>
              <a:gd name="connsiteY94" fmla="*/ 1481071 h 2086378"/>
              <a:gd name="connsiteX95" fmla="*/ 3726553 w 5194745"/>
              <a:gd name="connsiteY95" fmla="*/ 1506828 h 2086378"/>
              <a:gd name="connsiteX96" fmla="*/ 3765190 w 5194745"/>
              <a:gd name="connsiteY96" fmla="*/ 1519707 h 2086378"/>
              <a:gd name="connsiteX97" fmla="*/ 4473528 w 5194745"/>
              <a:gd name="connsiteY97" fmla="*/ 1519707 h 2086378"/>
              <a:gd name="connsiteX98" fmla="*/ 4666711 w 5194745"/>
              <a:gd name="connsiteY98" fmla="*/ 1493950 h 2086378"/>
              <a:gd name="connsiteX99" fmla="*/ 4782621 w 5194745"/>
              <a:gd name="connsiteY99" fmla="*/ 1468192 h 2086378"/>
              <a:gd name="connsiteX100" fmla="*/ 4898531 w 5194745"/>
              <a:gd name="connsiteY100" fmla="*/ 1416676 h 2086378"/>
              <a:gd name="connsiteX101" fmla="*/ 4937167 w 5194745"/>
              <a:gd name="connsiteY101" fmla="*/ 1403797 h 2086378"/>
              <a:gd name="connsiteX102" fmla="*/ 5014441 w 5194745"/>
              <a:gd name="connsiteY102" fmla="*/ 1365161 h 2086378"/>
              <a:gd name="connsiteX103" fmla="*/ 5053077 w 5194745"/>
              <a:gd name="connsiteY103" fmla="*/ 1339403 h 2086378"/>
              <a:gd name="connsiteX104" fmla="*/ 5130350 w 5194745"/>
              <a:gd name="connsiteY104" fmla="*/ 1300766 h 2086378"/>
              <a:gd name="connsiteX105" fmla="*/ 5194745 w 5194745"/>
              <a:gd name="connsiteY105" fmla="*/ 1184857 h 2086378"/>
              <a:gd name="connsiteX106" fmla="*/ 5181866 w 5194745"/>
              <a:gd name="connsiteY106" fmla="*/ 1094704 h 2086378"/>
              <a:gd name="connsiteX107" fmla="*/ 5168987 w 5194745"/>
              <a:gd name="connsiteY107" fmla="*/ 1043189 h 2086378"/>
              <a:gd name="connsiteX108" fmla="*/ 5143229 w 5194745"/>
              <a:gd name="connsiteY108" fmla="*/ 965916 h 2086378"/>
              <a:gd name="connsiteX109" fmla="*/ 5130350 w 5194745"/>
              <a:gd name="connsiteY109" fmla="*/ 927279 h 2086378"/>
              <a:gd name="connsiteX110" fmla="*/ 5065956 w 5194745"/>
              <a:gd name="connsiteY110" fmla="*/ 811369 h 2086378"/>
              <a:gd name="connsiteX111" fmla="*/ 5027319 w 5194745"/>
              <a:gd name="connsiteY111" fmla="*/ 785612 h 2086378"/>
              <a:gd name="connsiteX112" fmla="*/ 4950046 w 5194745"/>
              <a:gd name="connsiteY112" fmla="*/ 734096 h 2086378"/>
              <a:gd name="connsiteX113" fmla="*/ 4821257 w 5194745"/>
              <a:gd name="connsiteY113" fmla="*/ 643944 h 2086378"/>
              <a:gd name="connsiteX114" fmla="*/ 4769742 w 5194745"/>
              <a:gd name="connsiteY114" fmla="*/ 618186 h 2086378"/>
              <a:gd name="connsiteX115" fmla="*/ 4679590 w 5194745"/>
              <a:gd name="connsiteY115" fmla="*/ 553792 h 2086378"/>
              <a:gd name="connsiteX116" fmla="*/ 4628074 w 5194745"/>
              <a:gd name="connsiteY116" fmla="*/ 528034 h 2086378"/>
              <a:gd name="connsiteX117" fmla="*/ 4589438 w 5194745"/>
              <a:gd name="connsiteY117" fmla="*/ 502276 h 2086378"/>
              <a:gd name="connsiteX118" fmla="*/ 4512165 w 5194745"/>
              <a:gd name="connsiteY118" fmla="*/ 476519 h 2086378"/>
              <a:gd name="connsiteX119" fmla="*/ 4473528 w 5194745"/>
              <a:gd name="connsiteY119" fmla="*/ 463640 h 2086378"/>
              <a:gd name="connsiteX120" fmla="*/ 4357618 w 5194745"/>
              <a:gd name="connsiteY120" fmla="*/ 425003 h 2086378"/>
              <a:gd name="connsiteX121" fmla="*/ 4318981 w 5194745"/>
              <a:gd name="connsiteY121" fmla="*/ 412124 h 2086378"/>
              <a:gd name="connsiteX122" fmla="*/ 4280345 w 5194745"/>
              <a:gd name="connsiteY122" fmla="*/ 399245 h 2086378"/>
              <a:gd name="connsiteX123" fmla="*/ 4228829 w 5194745"/>
              <a:gd name="connsiteY123" fmla="*/ 386366 h 2086378"/>
              <a:gd name="connsiteX124" fmla="*/ 4190193 w 5194745"/>
              <a:gd name="connsiteY124" fmla="*/ 360609 h 2086378"/>
              <a:gd name="connsiteX125" fmla="*/ 4035646 w 5194745"/>
              <a:gd name="connsiteY125" fmla="*/ 321972 h 2086378"/>
              <a:gd name="connsiteX126" fmla="*/ 3971252 w 5194745"/>
              <a:gd name="connsiteY126" fmla="*/ 309093 h 2086378"/>
              <a:gd name="connsiteX127" fmla="*/ 3893979 w 5194745"/>
              <a:gd name="connsiteY127" fmla="*/ 283335 h 2086378"/>
              <a:gd name="connsiteX128" fmla="*/ 3790948 w 5194745"/>
              <a:gd name="connsiteY128" fmla="*/ 283335 h 2086378"/>
              <a:gd name="connsiteX129" fmla="*/ 3790948 w 5194745"/>
              <a:gd name="connsiteY129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284119 w 5194745"/>
              <a:gd name="connsiteY76" fmla="*/ 1442434 h 2086378"/>
              <a:gd name="connsiteX77" fmla="*/ 2322756 w 5194745"/>
              <a:gd name="connsiteY77" fmla="*/ 1416676 h 2086378"/>
              <a:gd name="connsiteX78" fmla="*/ 2348514 w 5194745"/>
              <a:gd name="connsiteY78" fmla="*/ 1592330 h 2086378"/>
              <a:gd name="connsiteX79" fmla="*/ 2425787 w 5194745"/>
              <a:gd name="connsiteY79" fmla="*/ 1352282 h 2086378"/>
              <a:gd name="connsiteX80" fmla="*/ 2503060 w 5194745"/>
              <a:gd name="connsiteY80" fmla="*/ 1650889 h 2086378"/>
              <a:gd name="connsiteX81" fmla="*/ 2541697 w 5194745"/>
              <a:gd name="connsiteY81" fmla="*/ 1390919 h 2086378"/>
              <a:gd name="connsiteX82" fmla="*/ 2580334 w 5194745"/>
              <a:gd name="connsiteY82" fmla="*/ 1403797 h 2086378"/>
              <a:gd name="connsiteX83" fmla="*/ 2696243 w 5194745"/>
              <a:gd name="connsiteY83" fmla="*/ 1493950 h 2086378"/>
              <a:gd name="connsiteX84" fmla="*/ 2786395 w 5194745"/>
              <a:gd name="connsiteY84" fmla="*/ 1468192 h 2086378"/>
              <a:gd name="connsiteX85" fmla="*/ 2825032 w 5194745"/>
              <a:gd name="connsiteY85" fmla="*/ 1442434 h 2086378"/>
              <a:gd name="connsiteX86" fmla="*/ 2837911 w 5194745"/>
              <a:gd name="connsiteY86" fmla="*/ 1403797 h 2086378"/>
              <a:gd name="connsiteX87" fmla="*/ 2876548 w 5194745"/>
              <a:gd name="connsiteY87" fmla="*/ 1390919 h 2086378"/>
              <a:gd name="connsiteX88" fmla="*/ 2915184 w 5194745"/>
              <a:gd name="connsiteY88" fmla="*/ 1365161 h 2086378"/>
              <a:gd name="connsiteX89" fmla="*/ 3005336 w 5194745"/>
              <a:gd name="connsiteY89" fmla="*/ 1339403 h 2086378"/>
              <a:gd name="connsiteX90" fmla="*/ 3082610 w 5194745"/>
              <a:gd name="connsiteY90" fmla="*/ 1313645 h 2086378"/>
              <a:gd name="connsiteX91" fmla="*/ 3275793 w 5194745"/>
              <a:gd name="connsiteY91" fmla="*/ 1352282 h 2086378"/>
              <a:gd name="connsiteX92" fmla="*/ 3327308 w 5194745"/>
              <a:gd name="connsiteY92" fmla="*/ 1378040 h 2086378"/>
              <a:gd name="connsiteX93" fmla="*/ 3456097 w 5194745"/>
              <a:gd name="connsiteY93" fmla="*/ 1455313 h 2086378"/>
              <a:gd name="connsiteX94" fmla="*/ 3533370 w 5194745"/>
              <a:gd name="connsiteY94" fmla="*/ 1481071 h 2086378"/>
              <a:gd name="connsiteX95" fmla="*/ 3726553 w 5194745"/>
              <a:gd name="connsiteY95" fmla="*/ 1506828 h 2086378"/>
              <a:gd name="connsiteX96" fmla="*/ 3765190 w 5194745"/>
              <a:gd name="connsiteY96" fmla="*/ 1519707 h 2086378"/>
              <a:gd name="connsiteX97" fmla="*/ 4473528 w 5194745"/>
              <a:gd name="connsiteY97" fmla="*/ 1519707 h 2086378"/>
              <a:gd name="connsiteX98" fmla="*/ 4666711 w 5194745"/>
              <a:gd name="connsiteY98" fmla="*/ 1493950 h 2086378"/>
              <a:gd name="connsiteX99" fmla="*/ 4782621 w 5194745"/>
              <a:gd name="connsiteY99" fmla="*/ 1468192 h 2086378"/>
              <a:gd name="connsiteX100" fmla="*/ 4898531 w 5194745"/>
              <a:gd name="connsiteY100" fmla="*/ 1416676 h 2086378"/>
              <a:gd name="connsiteX101" fmla="*/ 4937167 w 5194745"/>
              <a:gd name="connsiteY101" fmla="*/ 1403797 h 2086378"/>
              <a:gd name="connsiteX102" fmla="*/ 5014441 w 5194745"/>
              <a:gd name="connsiteY102" fmla="*/ 1365161 h 2086378"/>
              <a:gd name="connsiteX103" fmla="*/ 5053077 w 5194745"/>
              <a:gd name="connsiteY103" fmla="*/ 1339403 h 2086378"/>
              <a:gd name="connsiteX104" fmla="*/ 5130350 w 5194745"/>
              <a:gd name="connsiteY104" fmla="*/ 1300766 h 2086378"/>
              <a:gd name="connsiteX105" fmla="*/ 5194745 w 5194745"/>
              <a:gd name="connsiteY105" fmla="*/ 1184857 h 2086378"/>
              <a:gd name="connsiteX106" fmla="*/ 5181866 w 5194745"/>
              <a:gd name="connsiteY106" fmla="*/ 1094704 h 2086378"/>
              <a:gd name="connsiteX107" fmla="*/ 5168987 w 5194745"/>
              <a:gd name="connsiteY107" fmla="*/ 1043189 h 2086378"/>
              <a:gd name="connsiteX108" fmla="*/ 5143229 w 5194745"/>
              <a:gd name="connsiteY108" fmla="*/ 965916 h 2086378"/>
              <a:gd name="connsiteX109" fmla="*/ 5130350 w 5194745"/>
              <a:gd name="connsiteY109" fmla="*/ 927279 h 2086378"/>
              <a:gd name="connsiteX110" fmla="*/ 5065956 w 5194745"/>
              <a:gd name="connsiteY110" fmla="*/ 811369 h 2086378"/>
              <a:gd name="connsiteX111" fmla="*/ 5027319 w 5194745"/>
              <a:gd name="connsiteY111" fmla="*/ 785612 h 2086378"/>
              <a:gd name="connsiteX112" fmla="*/ 4950046 w 5194745"/>
              <a:gd name="connsiteY112" fmla="*/ 734096 h 2086378"/>
              <a:gd name="connsiteX113" fmla="*/ 4821257 w 5194745"/>
              <a:gd name="connsiteY113" fmla="*/ 643944 h 2086378"/>
              <a:gd name="connsiteX114" fmla="*/ 4769742 w 5194745"/>
              <a:gd name="connsiteY114" fmla="*/ 618186 h 2086378"/>
              <a:gd name="connsiteX115" fmla="*/ 4679590 w 5194745"/>
              <a:gd name="connsiteY115" fmla="*/ 553792 h 2086378"/>
              <a:gd name="connsiteX116" fmla="*/ 4628074 w 5194745"/>
              <a:gd name="connsiteY116" fmla="*/ 528034 h 2086378"/>
              <a:gd name="connsiteX117" fmla="*/ 4589438 w 5194745"/>
              <a:gd name="connsiteY117" fmla="*/ 502276 h 2086378"/>
              <a:gd name="connsiteX118" fmla="*/ 4512165 w 5194745"/>
              <a:gd name="connsiteY118" fmla="*/ 476519 h 2086378"/>
              <a:gd name="connsiteX119" fmla="*/ 4473528 w 5194745"/>
              <a:gd name="connsiteY119" fmla="*/ 463640 h 2086378"/>
              <a:gd name="connsiteX120" fmla="*/ 4357618 w 5194745"/>
              <a:gd name="connsiteY120" fmla="*/ 425003 h 2086378"/>
              <a:gd name="connsiteX121" fmla="*/ 4318981 w 5194745"/>
              <a:gd name="connsiteY121" fmla="*/ 412124 h 2086378"/>
              <a:gd name="connsiteX122" fmla="*/ 4280345 w 5194745"/>
              <a:gd name="connsiteY122" fmla="*/ 399245 h 2086378"/>
              <a:gd name="connsiteX123" fmla="*/ 4228829 w 5194745"/>
              <a:gd name="connsiteY123" fmla="*/ 386366 h 2086378"/>
              <a:gd name="connsiteX124" fmla="*/ 4190193 w 5194745"/>
              <a:gd name="connsiteY124" fmla="*/ 360609 h 2086378"/>
              <a:gd name="connsiteX125" fmla="*/ 4035646 w 5194745"/>
              <a:gd name="connsiteY125" fmla="*/ 321972 h 2086378"/>
              <a:gd name="connsiteX126" fmla="*/ 3971252 w 5194745"/>
              <a:gd name="connsiteY126" fmla="*/ 309093 h 2086378"/>
              <a:gd name="connsiteX127" fmla="*/ 3893979 w 5194745"/>
              <a:gd name="connsiteY127" fmla="*/ 283335 h 2086378"/>
              <a:gd name="connsiteX128" fmla="*/ 3790948 w 5194745"/>
              <a:gd name="connsiteY128" fmla="*/ 283335 h 2086378"/>
              <a:gd name="connsiteX129" fmla="*/ 3790948 w 5194745"/>
              <a:gd name="connsiteY129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284119 w 5194745"/>
              <a:gd name="connsiteY76" fmla="*/ 1442434 h 2086378"/>
              <a:gd name="connsiteX77" fmla="*/ 2322756 w 5194745"/>
              <a:gd name="connsiteY77" fmla="*/ 1416676 h 2086378"/>
              <a:gd name="connsiteX78" fmla="*/ 2348514 w 5194745"/>
              <a:gd name="connsiteY78" fmla="*/ 1592330 h 2086378"/>
              <a:gd name="connsiteX79" fmla="*/ 2425787 w 5194745"/>
              <a:gd name="connsiteY79" fmla="*/ 1352282 h 2086378"/>
              <a:gd name="connsiteX80" fmla="*/ 2425787 w 5194745"/>
              <a:gd name="connsiteY80" fmla="*/ 1378040 h 2086378"/>
              <a:gd name="connsiteX81" fmla="*/ 2503060 w 5194745"/>
              <a:gd name="connsiteY81" fmla="*/ 1650889 h 2086378"/>
              <a:gd name="connsiteX82" fmla="*/ 2541697 w 5194745"/>
              <a:gd name="connsiteY82" fmla="*/ 1390919 h 2086378"/>
              <a:gd name="connsiteX83" fmla="*/ 2580334 w 5194745"/>
              <a:gd name="connsiteY83" fmla="*/ 1403797 h 2086378"/>
              <a:gd name="connsiteX84" fmla="*/ 2696243 w 5194745"/>
              <a:gd name="connsiteY84" fmla="*/ 1493950 h 2086378"/>
              <a:gd name="connsiteX85" fmla="*/ 2786395 w 5194745"/>
              <a:gd name="connsiteY85" fmla="*/ 1468192 h 2086378"/>
              <a:gd name="connsiteX86" fmla="*/ 2825032 w 5194745"/>
              <a:gd name="connsiteY86" fmla="*/ 1442434 h 2086378"/>
              <a:gd name="connsiteX87" fmla="*/ 2837911 w 5194745"/>
              <a:gd name="connsiteY87" fmla="*/ 1403797 h 2086378"/>
              <a:gd name="connsiteX88" fmla="*/ 2876548 w 5194745"/>
              <a:gd name="connsiteY88" fmla="*/ 1390919 h 2086378"/>
              <a:gd name="connsiteX89" fmla="*/ 2915184 w 5194745"/>
              <a:gd name="connsiteY89" fmla="*/ 1365161 h 2086378"/>
              <a:gd name="connsiteX90" fmla="*/ 3005336 w 5194745"/>
              <a:gd name="connsiteY90" fmla="*/ 1339403 h 2086378"/>
              <a:gd name="connsiteX91" fmla="*/ 3082610 w 5194745"/>
              <a:gd name="connsiteY91" fmla="*/ 1313645 h 2086378"/>
              <a:gd name="connsiteX92" fmla="*/ 3275793 w 5194745"/>
              <a:gd name="connsiteY92" fmla="*/ 1352282 h 2086378"/>
              <a:gd name="connsiteX93" fmla="*/ 3327308 w 5194745"/>
              <a:gd name="connsiteY93" fmla="*/ 1378040 h 2086378"/>
              <a:gd name="connsiteX94" fmla="*/ 3456097 w 5194745"/>
              <a:gd name="connsiteY94" fmla="*/ 1455313 h 2086378"/>
              <a:gd name="connsiteX95" fmla="*/ 3533370 w 5194745"/>
              <a:gd name="connsiteY95" fmla="*/ 1481071 h 2086378"/>
              <a:gd name="connsiteX96" fmla="*/ 3726553 w 5194745"/>
              <a:gd name="connsiteY96" fmla="*/ 1506828 h 2086378"/>
              <a:gd name="connsiteX97" fmla="*/ 3765190 w 5194745"/>
              <a:gd name="connsiteY97" fmla="*/ 1519707 h 2086378"/>
              <a:gd name="connsiteX98" fmla="*/ 4473528 w 5194745"/>
              <a:gd name="connsiteY98" fmla="*/ 1519707 h 2086378"/>
              <a:gd name="connsiteX99" fmla="*/ 4666711 w 5194745"/>
              <a:gd name="connsiteY99" fmla="*/ 1493950 h 2086378"/>
              <a:gd name="connsiteX100" fmla="*/ 4782621 w 5194745"/>
              <a:gd name="connsiteY100" fmla="*/ 1468192 h 2086378"/>
              <a:gd name="connsiteX101" fmla="*/ 4898531 w 5194745"/>
              <a:gd name="connsiteY101" fmla="*/ 1416676 h 2086378"/>
              <a:gd name="connsiteX102" fmla="*/ 4937167 w 5194745"/>
              <a:gd name="connsiteY102" fmla="*/ 1403797 h 2086378"/>
              <a:gd name="connsiteX103" fmla="*/ 5014441 w 5194745"/>
              <a:gd name="connsiteY103" fmla="*/ 1365161 h 2086378"/>
              <a:gd name="connsiteX104" fmla="*/ 5053077 w 5194745"/>
              <a:gd name="connsiteY104" fmla="*/ 1339403 h 2086378"/>
              <a:gd name="connsiteX105" fmla="*/ 5130350 w 5194745"/>
              <a:gd name="connsiteY105" fmla="*/ 1300766 h 2086378"/>
              <a:gd name="connsiteX106" fmla="*/ 5194745 w 5194745"/>
              <a:gd name="connsiteY106" fmla="*/ 1184857 h 2086378"/>
              <a:gd name="connsiteX107" fmla="*/ 5181866 w 5194745"/>
              <a:gd name="connsiteY107" fmla="*/ 1094704 h 2086378"/>
              <a:gd name="connsiteX108" fmla="*/ 5168987 w 5194745"/>
              <a:gd name="connsiteY108" fmla="*/ 1043189 h 2086378"/>
              <a:gd name="connsiteX109" fmla="*/ 5143229 w 5194745"/>
              <a:gd name="connsiteY109" fmla="*/ 965916 h 2086378"/>
              <a:gd name="connsiteX110" fmla="*/ 5130350 w 5194745"/>
              <a:gd name="connsiteY110" fmla="*/ 927279 h 2086378"/>
              <a:gd name="connsiteX111" fmla="*/ 5065956 w 5194745"/>
              <a:gd name="connsiteY111" fmla="*/ 811369 h 2086378"/>
              <a:gd name="connsiteX112" fmla="*/ 5027319 w 5194745"/>
              <a:gd name="connsiteY112" fmla="*/ 785612 h 2086378"/>
              <a:gd name="connsiteX113" fmla="*/ 4950046 w 5194745"/>
              <a:gd name="connsiteY113" fmla="*/ 734096 h 2086378"/>
              <a:gd name="connsiteX114" fmla="*/ 4821257 w 5194745"/>
              <a:gd name="connsiteY114" fmla="*/ 643944 h 2086378"/>
              <a:gd name="connsiteX115" fmla="*/ 4769742 w 5194745"/>
              <a:gd name="connsiteY115" fmla="*/ 618186 h 2086378"/>
              <a:gd name="connsiteX116" fmla="*/ 4679590 w 5194745"/>
              <a:gd name="connsiteY116" fmla="*/ 553792 h 2086378"/>
              <a:gd name="connsiteX117" fmla="*/ 4628074 w 5194745"/>
              <a:gd name="connsiteY117" fmla="*/ 528034 h 2086378"/>
              <a:gd name="connsiteX118" fmla="*/ 4589438 w 5194745"/>
              <a:gd name="connsiteY118" fmla="*/ 502276 h 2086378"/>
              <a:gd name="connsiteX119" fmla="*/ 4512165 w 5194745"/>
              <a:gd name="connsiteY119" fmla="*/ 476519 h 2086378"/>
              <a:gd name="connsiteX120" fmla="*/ 4473528 w 5194745"/>
              <a:gd name="connsiteY120" fmla="*/ 463640 h 2086378"/>
              <a:gd name="connsiteX121" fmla="*/ 4357618 w 5194745"/>
              <a:gd name="connsiteY121" fmla="*/ 425003 h 2086378"/>
              <a:gd name="connsiteX122" fmla="*/ 4318981 w 5194745"/>
              <a:gd name="connsiteY122" fmla="*/ 412124 h 2086378"/>
              <a:gd name="connsiteX123" fmla="*/ 4280345 w 5194745"/>
              <a:gd name="connsiteY123" fmla="*/ 399245 h 2086378"/>
              <a:gd name="connsiteX124" fmla="*/ 4228829 w 5194745"/>
              <a:gd name="connsiteY124" fmla="*/ 386366 h 2086378"/>
              <a:gd name="connsiteX125" fmla="*/ 4190193 w 5194745"/>
              <a:gd name="connsiteY125" fmla="*/ 360609 h 2086378"/>
              <a:gd name="connsiteX126" fmla="*/ 4035646 w 5194745"/>
              <a:gd name="connsiteY126" fmla="*/ 321972 h 2086378"/>
              <a:gd name="connsiteX127" fmla="*/ 3971252 w 5194745"/>
              <a:gd name="connsiteY127" fmla="*/ 309093 h 2086378"/>
              <a:gd name="connsiteX128" fmla="*/ 3893979 w 5194745"/>
              <a:gd name="connsiteY128" fmla="*/ 283335 h 2086378"/>
              <a:gd name="connsiteX129" fmla="*/ 3790948 w 5194745"/>
              <a:gd name="connsiteY129" fmla="*/ 283335 h 2086378"/>
              <a:gd name="connsiteX130" fmla="*/ 3790948 w 5194745"/>
              <a:gd name="connsiteY130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284119 w 5194745"/>
              <a:gd name="connsiteY76" fmla="*/ 1442434 h 2086378"/>
              <a:gd name="connsiteX77" fmla="*/ 2322756 w 5194745"/>
              <a:gd name="connsiteY77" fmla="*/ 1416676 h 2086378"/>
              <a:gd name="connsiteX78" fmla="*/ 2348514 w 5194745"/>
              <a:gd name="connsiteY78" fmla="*/ 1592330 h 2086378"/>
              <a:gd name="connsiteX79" fmla="*/ 2425787 w 5194745"/>
              <a:gd name="connsiteY79" fmla="*/ 1352282 h 2086378"/>
              <a:gd name="connsiteX80" fmla="*/ 2503060 w 5194745"/>
              <a:gd name="connsiteY80" fmla="*/ 1650889 h 2086378"/>
              <a:gd name="connsiteX81" fmla="*/ 2541697 w 5194745"/>
              <a:gd name="connsiteY81" fmla="*/ 1390919 h 2086378"/>
              <a:gd name="connsiteX82" fmla="*/ 2580334 w 5194745"/>
              <a:gd name="connsiteY82" fmla="*/ 1403797 h 2086378"/>
              <a:gd name="connsiteX83" fmla="*/ 2696243 w 5194745"/>
              <a:gd name="connsiteY83" fmla="*/ 1493950 h 2086378"/>
              <a:gd name="connsiteX84" fmla="*/ 2786395 w 5194745"/>
              <a:gd name="connsiteY84" fmla="*/ 1468192 h 2086378"/>
              <a:gd name="connsiteX85" fmla="*/ 2825032 w 5194745"/>
              <a:gd name="connsiteY85" fmla="*/ 1442434 h 2086378"/>
              <a:gd name="connsiteX86" fmla="*/ 2837911 w 5194745"/>
              <a:gd name="connsiteY86" fmla="*/ 1403797 h 2086378"/>
              <a:gd name="connsiteX87" fmla="*/ 2876548 w 5194745"/>
              <a:gd name="connsiteY87" fmla="*/ 1390919 h 2086378"/>
              <a:gd name="connsiteX88" fmla="*/ 2915184 w 5194745"/>
              <a:gd name="connsiteY88" fmla="*/ 1365161 h 2086378"/>
              <a:gd name="connsiteX89" fmla="*/ 3005336 w 5194745"/>
              <a:gd name="connsiteY89" fmla="*/ 1339403 h 2086378"/>
              <a:gd name="connsiteX90" fmla="*/ 3082610 w 5194745"/>
              <a:gd name="connsiteY90" fmla="*/ 1313645 h 2086378"/>
              <a:gd name="connsiteX91" fmla="*/ 3275793 w 5194745"/>
              <a:gd name="connsiteY91" fmla="*/ 1352282 h 2086378"/>
              <a:gd name="connsiteX92" fmla="*/ 3327308 w 5194745"/>
              <a:gd name="connsiteY92" fmla="*/ 1378040 h 2086378"/>
              <a:gd name="connsiteX93" fmla="*/ 3456097 w 5194745"/>
              <a:gd name="connsiteY93" fmla="*/ 1455313 h 2086378"/>
              <a:gd name="connsiteX94" fmla="*/ 3533370 w 5194745"/>
              <a:gd name="connsiteY94" fmla="*/ 1481071 h 2086378"/>
              <a:gd name="connsiteX95" fmla="*/ 3726553 w 5194745"/>
              <a:gd name="connsiteY95" fmla="*/ 1506828 h 2086378"/>
              <a:gd name="connsiteX96" fmla="*/ 3765190 w 5194745"/>
              <a:gd name="connsiteY96" fmla="*/ 1519707 h 2086378"/>
              <a:gd name="connsiteX97" fmla="*/ 4473528 w 5194745"/>
              <a:gd name="connsiteY97" fmla="*/ 1519707 h 2086378"/>
              <a:gd name="connsiteX98" fmla="*/ 4666711 w 5194745"/>
              <a:gd name="connsiteY98" fmla="*/ 1493950 h 2086378"/>
              <a:gd name="connsiteX99" fmla="*/ 4782621 w 5194745"/>
              <a:gd name="connsiteY99" fmla="*/ 1468192 h 2086378"/>
              <a:gd name="connsiteX100" fmla="*/ 4898531 w 5194745"/>
              <a:gd name="connsiteY100" fmla="*/ 1416676 h 2086378"/>
              <a:gd name="connsiteX101" fmla="*/ 4937167 w 5194745"/>
              <a:gd name="connsiteY101" fmla="*/ 1403797 h 2086378"/>
              <a:gd name="connsiteX102" fmla="*/ 5014441 w 5194745"/>
              <a:gd name="connsiteY102" fmla="*/ 1365161 h 2086378"/>
              <a:gd name="connsiteX103" fmla="*/ 5053077 w 5194745"/>
              <a:gd name="connsiteY103" fmla="*/ 1339403 h 2086378"/>
              <a:gd name="connsiteX104" fmla="*/ 5130350 w 5194745"/>
              <a:gd name="connsiteY104" fmla="*/ 1300766 h 2086378"/>
              <a:gd name="connsiteX105" fmla="*/ 5194745 w 5194745"/>
              <a:gd name="connsiteY105" fmla="*/ 1184857 h 2086378"/>
              <a:gd name="connsiteX106" fmla="*/ 5181866 w 5194745"/>
              <a:gd name="connsiteY106" fmla="*/ 1094704 h 2086378"/>
              <a:gd name="connsiteX107" fmla="*/ 5168987 w 5194745"/>
              <a:gd name="connsiteY107" fmla="*/ 1043189 h 2086378"/>
              <a:gd name="connsiteX108" fmla="*/ 5143229 w 5194745"/>
              <a:gd name="connsiteY108" fmla="*/ 965916 h 2086378"/>
              <a:gd name="connsiteX109" fmla="*/ 5130350 w 5194745"/>
              <a:gd name="connsiteY109" fmla="*/ 927279 h 2086378"/>
              <a:gd name="connsiteX110" fmla="*/ 5065956 w 5194745"/>
              <a:gd name="connsiteY110" fmla="*/ 811369 h 2086378"/>
              <a:gd name="connsiteX111" fmla="*/ 5027319 w 5194745"/>
              <a:gd name="connsiteY111" fmla="*/ 785612 h 2086378"/>
              <a:gd name="connsiteX112" fmla="*/ 4950046 w 5194745"/>
              <a:gd name="connsiteY112" fmla="*/ 734096 h 2086378"/>
              <a:gd name="connsiteX113" fmla="*/ 4821257 w 5194745"/>
              <a:gd name="connsiteY113" fmla="*/ 643944 h 2086378"/>
              <a:gd name="connsiteX114" fmla="*/ 4769742 w 5194745"/>
              <a:gd name="connsiteY114" fmla="*/ 618186 h 2086378"/>
              <a:gd name="connsiteX115" fmla="*/ 4679590 w 5194745"/>
              <a:gd name="connsiteY115" fmla="*/ 553792 h 2086378"/>
              <a:gd name="connsiteX116" fmla="*/ 4628074 w 5194745"/>
              <a:gd name="connsiteY116" fmla="*/ 528034 h 2086378"/>
              <a:gd name="connsiteX117" fmla="*/ 4589438 w 5194745"/>
              <a:gd name="connsiteY117" fmla="*/ 502276 h 2086378"/>
              <a:gd name="connsiteX118" fmla="*/ 4512165 w 5194745"/>
              <a:gd name="connsiteY118" fmla="*/ 476519 h 2086378"/>
              <a:gd name="connsiteX119" fmla="*/ 4473528 w 5194745"/>
              <a:gd name="connsiteY119" fmla="*/ 463640 h 2086378"/>
              <a:gd name="connsiteX120" fmla="*/ 4357618 w 5194745"/>
              <a:gd name="connsiteY120" fmla="*/ 425003 h 2086378"/>
              <a:gd name="connsiteX121" fmla="*/ 4318981 w 5194745"/>
              <a:gd name="connsiteY121" fmla="*/ 412124 h 2086378"/>
              <a:gd name="connsiteX122" fmla="*/ 4280345 w 5194745"/>
              <a:gd name="connsiteY122" fmla="*/ 399245 h 2086378"/>
              <a:gd name="connsiteX123" fmla="*/ 4228829 w 5194745"/>
              <a:gd name="connsiteY123" fmla="*/ 386366 h 2086378"/>
              <a:gd name="connsiteX124" fmla="*/ 4190193 w 5194745"/>
              <a:gd name="connsiteY124" fmla="*/ 360609 h 2086378"/>
              <a:gd name="connsiteX125" fmla="*/ 4035646 w 5194745"/>
              <a:gd name="connsiteY125" fmla="*/ 321972 h 2086378"/>
              <a:gd name="connsiteX126" fmla="*/ 3971252 w 5194745"/>
              <a:gd name="connsiteY126" fmla="*/ 309093 h 2086378"/>
              <a:gd name="connsiteX127" fmla="*/ 3893979 w 5194745"/>
              <a:gd name="connsiteY127" fmla="*/ 283335 h 2086378"/>
              <a:gd name="connsiteX128" fmla="*/ 3790948 w 5194745"/>
              <a:gd name="connsiteY128" fmla="*/ 283335 h 2086378"/>
              <a:gd name="connsiteX129" fmla="*/ 3790948 w 5194745"/>
              <a:gd name="connsiteY129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22756 w 5194745"/>
              <a:gd name="connsiteY76" fmla="*/ 1416676 h 2086378"/>
              <a:gd name="connsiteX77" fmla="*/ 2348514 w 5194745"/>
              <a:gd name="connsiteY77" fmla="*/ 1592330 h 2086378"/>
              <a:gd name="connsiteX78" fmla="*/ 2425787 w 5194745"/>
              <a:gd name="connsiteY78" fmla="*/ 1352282 h 2086378"/>
              <a:gd name="connsiteX79" fmla="*/ 2503060 w 5194745"/>
              <a:gd name="connsiteY79" fmla="*/ 1650889 h 2086378"/>
              <a:gd name="connsiteX80" fmla="*/ 2541697 w 5194745"/>
              <a:gd name="connsiteY80" fmla="*/ 1390919 h 2086378"/>
              <a:gd name="connsiteX81" fmla="*/ 2580334 w 5194745"/>
              <a:gd name="connsiteY81" fmla="*/ 1403797 h 2086378"/>
              <a:gd name="connsiteX82" fmla="*/ 2696243 w 5194745"/>
              <a:gd name="connsiteY82" fmla="*/ 1493950 h 2086378"/>
              <a:gd name="connsiteX83" fmla="*/ 2786395 w 5194745"/>
              <a:gd name="connsiteY83" fmla="*/ 1468192 h 2086378"/>
              <a:gd name="connsiteX84" fmla="*/ 2825032 w 5194745"/>
              <a:gd name="connsiteY84" fmla="*/ 1442434 h 2086378"/>
              <a:gd name="connsiteX85" fmla="*/ 2837911 w 5194745"/>
              <a:gd name="connsiteY85" fmla="*/ 1403797 h 2086378"/>
              <a:gd name="connsiteX86" fmla="*/ 2876548 w 5194745"/>
              <a:gd name="connsiteY86" fmla="*/ 1390919 h 2086378"/>
              <a:gd name="connsiteX87" fmla="*/ 2915184 w 5194745"/>
              <a:gd name="connsiteY87" fmla="*/ 1365161 h 2086378"/>
              <a:gd name="connsiteX88" fmla="*/ 3005336 w 5194745"/>
              <a:gd name="connsiteY88" fmla="*/ 1339403 h 2086378"/>
              <a:gd name="connsiteX89" fmla="*/ 3082610 w 5194745"/>
              <a:gd name="connsiteY89" fmla="*/ 1313645 h 2086378"/>
              <a:gd name="connsiteX90" fmla="*/ 3275793 w 5194745"/>
              <a:gd name="connsiteY90" fmla="*/ 1352282 h 2086378"/>
              <a:gd name="connsiteX91" fmla="*/ 3327308 w 5194745"/>
              <a:gd name="connsiteY91" fmla="*/ 1378040 h 2086378"/>
              <a:gd name="connsiteX92" fmla="*/ 3456097 w 5194745"/>
              <a:gd name="connsiteY92" fmla="*/ 1455313 h 2086378"/>
              <a:gd name="connsiteX93" fmla="*/ 3533370 w 5194745"/>
              <a:gd name="connsiteY93" fmla="*/ 1481071 h 2086378"/>
              <a:gd name="connsiteX94" fmla="*/ 3726553 w 5194745"/>
              <a:gd name="connsiteY94" fmla="*/ 1506828 h 2086378"/>
              <a:gd name="connsiteX95" fmla="*/ 3765190 w 5194745"/>
              <a:gd name="connsiteY95" fmla="*/ 1519707 h 2086378"/>
              <a:gd name="connsiteX96" fmla="*/ 4473528 w 5194745"/>
              <a:gd name="connsiteY96" fmla="*/ 1519707 h 2086378"/>
              <a:gd name="connsiteX97" fmla="*/ 4666711 w 5194745"/>
              <a:gd name="connsiteY97" fmla="*/ 1493950 h 2086378"/>
              <a:gd name="connsiteX98" fmla="*/ 4782621 w 5194745"/>
              <a:gd name="connsiteY98" fmla="*/ 1468192 h 2086378"/>
              <a:gd name="connsiteX99" fmla="*/ 4898531 w 5194745"/>
              <a:gd name="connsiteY99" fmla="*/ 1416676 h 2086378"/>
              <a:gd name="connsiteX100" fmla="*/ 4937167 w 5194745"/>
              <a:gd name="connsiteY100" fmla="*/ 1403797 h 2086378"/>
              <a:gd name="connsiteX101" fmla="*/ 5014441 w 5194745"/>
              <a:gd name="connsiteY101" fmla="*/ 1365161 h 2086378"/>
              <a:gd name="connsiteX102" fmla="*/ 5053077 w 5194745"/>
              <a:gd name="connsiteY102" fmla="*/ 1339403 h 2086378"/>
              <a:gd name="connsiteX103" fmla="*/ 5130350 w 5194745"/>
              <a:gd name="connsiteY103" fmla="*/ 1300766 h 2086378"/>
              <a:gd name="connsiteX104" fmla="*/ 5194745 w 5194745"/>
              <a:gd name="connsiteY104" fmla="*/ 1184857 h 2086378"/>
              <a:gd name="connsiteX105" fmla="*/ 5181866 w 5194745"/>
              <a:gd name="connsiteY105" fmla="*/ 1094704 h 2086378"/>
              <a:gd name="connsiteX106" fmla="*/ 5168987 w 5194745"/>
              <a:gd name="connsiteY106" fmla="*/ 1043189 h 2086378"/>
              <a:gd name="connsiteX107" fmla="*/ 5143229 w 5194745"/>
              <a:gd name="connsiteY107" fmla="*/ 965916 h 2086378"/>
              <a:gd name="connsiteX108" fmla="*/ 5130350 w 5194745"/>
              <a:gd name="connsiteY108" fmla="*/ 927279 h 2086378"/>
              <a:gd name="connsiteX109" fmla="*/ 5065956 w 5194745"/>
              <a:gd name="connsiteY109" fmla="*/ 811369 h 2086378"/>
              <a:gd name="connsiteX110" fmla="*/ 5027319 w 5194745"/>
              <a:gd name="connsiteY110" fmla="*/ 785612 h 2086378"/>
              <a:gd name="connsiteX111" fmla="*/ 4950046 w 5194745"/>
              <a:gd name="connsiteY111" fmla="*/ 734096 h 2086378"/>
              <a:gd name="connsiteX112" fmla="*/ 4821257 w 5194745"/>
              <a:gd name="connsiteY112" fmla="*/ 643944 h 2086378"/>
              <a:gd name="connsiteX113" fmla="*/ 4769742 w 5194745"/>
              <a:gd name="connsiteY113" fmla="*/ 618186 h 2086378"/>
              <a:gd name="connsiteX114" fmla="*/ 4679590 w 5194745"/>
              <a:gd name="connsiteY114" fmla="*/ 553792 h 2086378"/>
              <a:gd name="connsiteX115" fmla="*/ 4628074 w 5194745"/>
              <a:gd name="connsiteY115" fmla="*/ 528034 h 2086378"/>
              <a:gd name="connsiteX116" fmla="*/ 4589438 w 5194745"/>
              <a:gd name="connsiteY116" fmla="*/ 502276 h 2086378"/>
              <a:gd name="connsiteX117" fmla="*/ 4512165 w 5194745"/>
              <a:gd name="connsiteY117" fmla="*/ 476519 h 2086378"/>
              <a:gd name="connsiteX118" fmla="*/ 4473528 w 5194745"/>
              <a:gd name="connsiteY118" fmla="*/ 463640 h 2086378"/>
              <a:gd name="connsiteX119" fmla="*/ 4357618 w 5194745"/>
              <a:gd name="connsiteY119" fmla="*/ 425003 h 2086378"/>
              <a:gd name="connsiteX120" fmla="*/ 4318981 w 5194745"/>
              <a:gd name="connsiteY120" fmla="*/ 412124 h 2086378"/>
              <a:gd name="connsiteX121" fmla="*/ 4280345 w 5194745"/>
              <a:gd name="connsiteY121" fmla="*/ 399245 h 2086378"/>
              <a:gd name="connsiteX122" fmla="*/ 4228829 w 5194745"/>
              <a:gd name="connsiteY122" fmla="*/ 386366 h 2086378"/>
              <a:gd name="connsiteX123" fmla="*/ 4190193 w 5194745"/>
              <a:gd name="connsiteY123" fmla="*/ 360609 h 2086378"/>
              <a:gd name="connsiteX124" fmla="*/ 4035646 w 5194745"/>
              <a:gd name="connsiteY124" fmla="*/ 321972 h 2086378"/>
              <a:gd name="connsiteX125" fmla="*/ 3971252 w 5194745"/>
              <a:gd name="connsiteY125" fmla="*/ 309093 h 2086378"/>
              <a:gd name="connsiteX126" fmla="*/ 3893979 w 5194745"/>
              <a:gd name="connsiteY126" fmla="*/ 283335 h 2086378"/>
              <a:gd name="connsiteX127" fmla="*/ 3790948 w 5194745"/>
              <a:gd name="connsiteY127" fmla="*/ 283335 h 2086378"/>
              <a:gd name="connsiteX128" fmla="*/ 3790948 w 5194745"/>
              <a:gd name="connsiteY128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425787 w 5194745"/>
              <a:gd name="connsiteY77" fmla="*/ 1352282 h 2086378"/>
              <a:gd name="connsiteX78" fmla="*/ 2503060 w 5194745"/>
              <a:gd name="connsiteY78" fmla="*/ 1650889 h 2086378"/>
              <a:gd name="connsiteX79" fmla="*/ 2541697 w 5194745"/>
              <a:gd name="connsiteY79" fmla="*/ 1390919 h 2086378"/>
              <a:gd name="connsiteX80" fmla="*/ 2580334 w 5194745"/>
              <a:gd name="connsiteY80" fmla="*/ 1403797 h 2086378"/>
              <a:gd name="connsiteX81" fmla="*/ 2696243 w 5194745"/>
              <a:gd name="connsiteY81" fmla="*/ 1493950 h 2086378"/>
              <a:gd name="connsiteX82" fmla="*/ 2786395 w 5194745"/>
              <a:gd name="connsiteY82" fmla="*/ 1468192 h 2086378"/>
              <a:gd name="connsiteX83" fmla="*/ 2825032 w 5194745"/>
              <a:gd name="connsiteY83" fmla="*/ 1442434 h 2086378"/>
              <a:gd name="connsiteX84" fmla="*/ 2837911 w 5194745"/>
              <a:gd name="connsiteY84" fmla="*/ 1403797 h 2086378"/>
              <a:gd name="connsiteX85" fmla="*/ 2876548 w 5194745"/>
              <a:gd name="connsiteY85" fmla="*/ 1390919 h 2086378"/>
              <a:gd name="connsiteX86" fmla="*/ 2915184 w 5194745"/>
              <a:gd name="connsiteY86" fmla="*/ 1365161 h 2086378"/>
              <a:gd name="connsiteX87" fmla="*/ 3005336 w 5194745"/>
              <a:gd name="connsiteY87" fmla="*/ 1339403 h 2086378"/>
              <a:gd name="connsiteX88" fmla="*/ 3082610 w 5194745"/>
              <a:gd name="connsiteY88" fmla="*/ 1313645 h 2086378"/>
              <a:gd name="connsiteX89" fmla="*/ 3275793 w 5194745"/>
              <a:gd name="connsiteY89" fmla="*/ 1352282 h 2086378"/>
              <a:gd name="connsiteX90" fmla="*/ 3327308 w 5194745"/>
              <a:gd name="connsiteY90" fmla="*/ 1378040 h 2086378"/>
              <a:gd name="connsiteX91" fmla="*/ 3456097 w 5194745"/>
              <a:gd name="connsiteY91" fmla="*/ 1455313 h 2086378"/>
              <a:gd name="connsiteX92" fmla="*/ 3533370 w 5194745"/>
              <a:gd name="connsiteY92" fmla="*/ 1481071 h 2086378"/>
              <a:gd name="connsiteX93" fmla="*/ 3726553 w 5194745"/>
              <a:gd name="connsiteY93" fmla="*/ 1506828 h 2086378"/>
              <a:gd name="connsiteX94" fmla="*/ 3765190 w 5194745"/>
              <a:gd name="connsiteY94" fmla="*/ 1519707 h 2086378"/>
              <a:gd name="connsiteX95" fmla="*/ 4473528 w 5194745"/>
              <a:gd name="connsiteY95" fmla="*/ 1519707 h 2086378"/>
              <a:gd name="connsiteX96" fmla="*/ 4666711 w 5194745"/>
              <a:gd name="connsiteY96" fmla="*/ 1493950 h 2086378"/>
              <a:gd name="connsiteX97" fmla="*/ 4782621 w 5194745"/>
              <a:gd name="connsiteY97" fmla="*/ 1468192 h 2086378"/>
              <a:gd name="connsiteX98" fmla="*/ 4898531 w 5194745"/>
              <a:gd name="connsiteY98" fmla="*/ 1416676 h 2086378"/>
              <a:gd name="connsiteX99" fmla="*/ 4937167 w 5194745"/>
              <a:gd name="connsiteY99" fmla="*/ 1403797 h 2086378"/>
              <a:gd name="connsiteX100" fmla="*/ 5014441 w 5194745"/>
              <a:gd name="connsiteY100" fmla="*/ 1365161 h 2086378"/>
              <a:gd name="connsiteX101" fmla="*/ 5053077 w 5194745"/>
              <a:gd name="connsiteY101" fmla="*/ 1339403 h 2086378"/>
              <a:gd name="connsiteX102" fmla="*/ 5130350 w 5194745"/>
              <a:gd name="connsiteY102" fmla="*/ 1300766 h 2086378"/>
              <a:gd name="connsiteX103" fmla="*/ 5194745 w 5194745"/>
              <a:gd name="connsiteY103" fmla="*/ 1184857 h 2086378"/>
              <a:gd name="connsiteX104" fmla="*/ 5181866 w 5194745"/>
              <a:gd name="connsiteY104" fmla="*/ 1094704 h 2086378"/>
              <a:gd name="connsiteX105" fmla="*/ 5168987 w 5194745"/>
              <a:gd name="connsiteY105" fmla="*/ 1043189 h 2086378"/>
              <a:gd name="connsiteX106" fmla="*/ 5143229 w 5194745"/>
              <a:gd name="connsiteY106" fmla="*/ 965916 h 2086378"/>
              <a:gd name="connsiteX107" fmla="*/ 5130350 w 5194745"/>
              <a:gd name="connsiteY107" fmla="*/ 927279 h 2086378"/>
              <a:gd name="connsiteX108" fmla="*/ 5065956 w 5194745"/>
              <a:gd name="connsiteY108" fmla="*/ 811369 h 2086378"/>
              <a:gd name="connsiteX109" fmla="*/ 5027319 w 5194745"/>
              <a:gd name="connsiteY109" fmla="*/ 785612 h 2086378"/>
              <a:gd name="connsiteX110" fmla="*/ 4950046 w 5194745"/>
              <a:gd name="connsiteY110" fmla="*/ 734096 h 2086378"/>
              <a:gd name="connsiteX111" fmla="*/ 4821257 w 5194745"/>
              <a:gd name="connsiteY111" fmla="*/ 643944 h 2086378"/>
              <a:gd name="connsiteX112" fmla="*/ 4769742 w 5194745"/>
              <a:gd name="connsiteY112" fmla="*/ 618186 h 2086378"/>
              <a:gd name="connsiteX113" fmla="*/ 4679590 w 5194745"/>
              <a:gd name="connsiteY113" fmla="*/ 553792 h 2086378"/>
              <a:gd name="connsiteX114" fmla="*/ 4628074 w 5194745"/>
              <a:gd name="connsiteY114" fmla="*/ 528034 h 2086378"/>
              <a:gd name="connsiteX115" fmla="*/ 4589438 w 5194745"/>
              <a:gd name="connsiteY115" fmla="*/ 502276 h 2086378"/>
              <a:gd name="connsiteX116" fmla="*/ 4512165 w 5194745"/>
              <a:gd name="connsiteY116" fmla="*/ 476519 h 2086378"/>
              <a:gd name="connsiteX117" fmla="*/ 4473528 w 5194745"/>
              <a:gd name="connsiteY117" fmla="*/ 463640 h 2086378"/>
              <a:gd name="connsiteX118" fmla="*/ 4357618 w 5194745"/>
              <a:gd name="connsiteY118" fmla="*/ 425003 h 2086378"/>
              <a:gd name="connsiteX119" fmla="*/ 4318981 w 5194745"/>
              <a:gd name="connsiteY119" fmla="*/ 412124 h 2086378"/>
              <a:gd name="connsiteX120" fmla="*/ 4280345 w 5194745"/>
              <a:gd name="connsiteY120" fmla="*/ 399245 h 2086378"/>
              <a:gd name="connsiteX121" fmla="*/ 4228829 w 5194745"/>
              <a:gd name="connsiteY121" fmla="*/ 386366 h 2086378"/>
              <a:gd name="connsiteX122" fmla="*/ 4190193 w 5194745"/>
              <a:gd name="connsiteY122" fmla="*/ 360609 h 2086378"/>
              <a:gd name="connsiteX123" fmla="*/ 4035646 w 5194745"/>
              <a:gd name="connsiteY123" fmla="*/ 321972 h 2086378"/>
              <a:gd name="connsiteX124" fmla="*/ 3971252 w 5194745"/>
              <a:gd name="connsiteY124" fmla="*/ 309093 h 2086378"/>
              <a:gd name="connsiteX125" fmla="*/ 3893979 w 5194745"/>
              <a:gd name="connsiteY125" fmla="*/ 283335 h 2086378"/>
              <a:gd name="connsiteX126" fmla="*/ 3790948 w 5194745"/>
              <a:gd name="connsiteY126" fmla="*/ 283335 h 2086378"/>
              <a:gd name="connsiteX127" fmla="*/ 3790948 w 5194745"/>
              <a:gd name="connsiteY127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541697 w 5194745"/>
              <a:gd name="connsiteY78" fmla="*/ 1390919 h 2086378"/>
              <a:gd name="connsiteX79" fmla="*/ 2580334 w 5194745"/>
              <a:gd name="connsiteY79" fmla="*/ 1403797 h 2086378"/>
              <a:gd name="connsiteX80" fmla="*/ 2696243 w 5194745"/>
              <a:gd name="connsiteY80" fmla="*/ 1493950 h 2086378"/>
              <a:gd name="connsiteX81" fmla="*/ 2786395 w 5194745"/>
              <a:gd name="connsiteY81" fmla="*/ 1468192 h 2086378"/>
              <a:gd name="connsiteX82" fmla="*/ 2825032 w 5194745"/>
              <a:gd name="connsiteY82" fmla="*/ 1442434 h 2086378"/>
              <a:gd name="connsiteX83" fmla="*/ 2837911 w 5194745"/>
              <a:gd name="connsiteY83" fmla="*/ 1403797 h 2086378"/>
              <a:gd name="connsiteX84" fmla="*/ 2876548 w 5194745"/>
              <a:gd name="connsiteY84" fmla="*/ 1390919 h 2086378"/>
              <a:gd name="connsiteX85" fmla="*/ 2915184 w 5194745"/>
              <a:gd name="connsiteY85" fmla="*/ 1365161 h 2086378"/>
              <a:gd name="connsiteX86" fmla="*/ 3005336 w 5194745"/>
              <a:gd name="connsiteY86" fmla="*/ 1339403 h 2086378"/>
              <a:gd name="connsiteX87" fmla="*/ 3082610 w 5194745"/>
              <a:gd name="connsiteY87" fmla="*/ 1313645 h 2086378"/>
              <a:gd name="connsiteX88" fmla="*/ 3275793 w 5194745"/>
              <a:gd name="connsiteY88" fmla="*/ 1352282 h 2086378"/>
              <a:gd name="connsiteX89" fmla="*/ 3327308 w 5194745"/>
              <a:gd name="connsiteY89" fmla="*/ 1378040 h 2086378"/>
              <a:gd name="connsiteX90" fmla="*/ 3456097 w 5194745"/>
              <a:gd name="connsiteY90" fmla="*/ 1455313 h 2086378"/>
              <a:gd name="connsiteX91" fmla="*/ 3533370 w 5194745"/>
              <a:gd name="connsiteY91" fmla="*/ 1481071 h 2086378"/>
              <a:gd name="connsiteX92" fmla="*/ 3726553 w 5194745"/>
              <a:gd name="connsiteY92" fmla="*/ 1506828 h 2086378"/>
              <a:gd name="connsiteX93" fmla="*/ 3765190 w 5194745"/>
              <a:gd name="connsiteY93" fmla="*/ 1519707 h 2086378"/>
              <a:gd name="connsiteX94" fmla="*/ 4473528 w 5194745"/>
              <a:gd name="connsiteY94" fmla="*/ 1519707 h 2086378"/>
              <a:gd name="connsiteX95" fmla="*/ 4666711 w 5194745"/>
              <a:gd name="connsiteY95" fmla="*/ 1493950 h 2086378"/>
              <a:gd name="connsiteX96" fmla="*/ 4782621 w 5194745"/>
              <a:gd name="connsiteY96" fmla="*/ 1468192 h 2086378"/>
              <a:gd name="connsiteX97" fmla="*/ 4898531 w 5194745"/>
              <a:gd name="connsiteY97" fmla="*/ 1416676 h 2086378"/>
              <a:gd name="connsiteX98" fmla="*/ 4937167 w 5194745"/>
              <a:gd name="connsiteY98" fmla="*/ 1403797 h 2086378"/>
              <a:gd name="connsiteX99" fmla="*/ 5014441 w 5194745"/>
              <a:gd name="connsiteY99" fmla="*/ 1365161 h 2086378"/>
              <a:gd name="connsiteX100" fmla="*/ 5053077 w 5194745"/>
              <a:gd name="connsiteY100" fmla="*/ 1339403 h 2086378"/>
              <a:gd name="connsiteX101" fmla="*/ 5130350 w 5194745"/>
              <a:gd name="connsiteY101" fmla="*/ 1300766 h 2086378"/>
              <a:gd name="connsiteX102" fmla="*/ 5194745 w 5194745"/>
              <a:gd name="connsiteY102" fmla="*/ 1184857 h 2086378"/>
              <a:gd name="connsiteX103" fmla="*/ 5181866 w 5194745"/>
              <a:gd name="connsiteY103" fmla="*/ 1094704 h 2086378"/>
              <a:gd name="connsiteX104" fmla="*/ 5168987 w 5194745"/>
              <a:gd name="connsiteY104" fmla="*/ 1043189 h 2086378"/>
              <a:gd name="connsiteX105" fmla="*/ 5143229 w 5194745"/>
              <a:gd name="connsiteY105" fmla="*/ 965916 h 2086378"/>
              <a:gd name="connsiteX106" fmla="*/ 5130350 w 5194745"/>
              <a:gd name="connsiteY106" fmla="*/ 927279 h 2086378"/>
              <a:gd name="connsiteX107" fmla="*/ 5065956 w 5194745"/>
              <a:gd name="connsiteY107" fmla="*/ 811369 h 2086378"/>
              <a:gd name="connsiteX108" fmla="*/ 5027319 w 5194745"/>
              <a:gd name="connsiteY108" fmla="*/ 785612 h 2086378"/>
              <a:gd name="connsiteX109" fmla="*/ 4950046 w 5194745"/>
              <a:gd name="connsiteY109" fmla="*/ 734096 h 2086378"/>
              <a:gd name="connsiteX110" fmla="*/ 4821257 w 5194745"/>
              <a:gd name="connsiteY110" fmla="*/ 643944 h 2086378"/>
              <a:gd name="connsiteX111" fmla="*/ 4769742 w 5194745"/>
              <a:gd name="connsiteY111" fmla="*/ 618186 h 2086378"/>
              <a:gd name="connsiteX112" fmla="*/ 4679590 w 5194745"/>
              <a:gd name="connsiteY112" fmla="*/ 553792 h 2086378"/>
              <a:gd name="connsiteX113" fmla="*/ 4628074 w 5194745"/>
              <a:gd name="connsiteY113" fmla="*/ 528034 h 2086378"/>
              <a:gd name="connsiteX114" fmla="*/ 4589438 w 5194745"/>
              <a:gd name="connsiteY114" fmla="*/ 502276 h 2086378"/>
              <a:gd name="connsiteX115" fmla="*/ 4512165 w 5194745"/>
              <a:gd name="connsiteY115" fmla="*/ 476519 h 2086378"/>
              <a:gd name="connsiteX116" fmla="*/ 4473528 w 5194745"/>
              <a:gd name="connsiteY116" fmla="*/ 463640 h 2086378"/>
              <a:gd name="connsiteX117" fmla="*/ 4357618 w 5194745"/>
              <a:gd name="connsiteY117" fmla="*/ 425003 h 2086378"/>
              <a:gd name="connsiteX118" fmla="*/ 4318981 w 5194745"/>
              <a:gd name="connsiteY118" fmla="*/ 412124 h 2086378"/>
              <a:gd name="connsiteX119" fmla="*/ 4280345 w 5194745"/>
              <a:gd name="connsiteY119" fmla="*/ 399245 h 2086378"/>
              <a:gd name="connsiteX120" fmla="*/ 4228829 w 5194745"/>
              <a:gd name="connsiteY120" fmla="*/ 386366 h 2086378"/>
              <a:gd name="connsiteX121" fmla="*/ 4190193 w 5194745"/>
              <a:gd name="connsiteY121" fmla="*/ 360609 h 2086378"/>
              <a:gd name="connsiteX122" fmla="*/ 4035646 w 5194745"/>
              <a:gd name="connsiteY122" fmla="*/ 321972 h 2086378"/>
              <a:gd name="connsiteX123" fmla="*/ 3971252 w 5194745"/>
              <a:gd name="connsiteY123" fmla="*/ 309093 h 2086378"/>
              <a:gd name="connsiteX124" fmla="*/ 3893979 w 5194745"/>
              <a:gd name="connsiteY124" fmla="*/ 283335 h 2086378"/>
              <a:gd name="connsiteX125" fmla="*/ 3790948 w 5194745"/>
              <a:gd name="connsiteY125" fmla="*/ 283335 h 2086378"/>
              <a:gd name="connsiteX126" fmla="*/ 3790948 w 5194745"/>
              <a:gd name="connsiteY126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541697 w 5194745"/>
              <a:gd name="connsiteY78" fmla="*/ 1390919 h 2086378"/>
              <a:gd name="connsiteX79" fmla="*/ 2580334 w 5194745"/>
              <a:gd name="connsiteY79" fmla="*/ 1403797 h 2086378"/>
              <a:gd name="connsiteX80" fmla="*/ 2696243 w 5194745"/>
              <a:gd name="connsiteY80" fmla="*/ 1493950 h 2086378"/>
              <a:gd name="connsiteX81" fmla="*/ 2786395 w 5194745"/>
              <a:gd name="connsiteY81" fmla="*/ 1468192 h 2086378"/>
              <a:gd name="connsiteX82" fmla="*/ 2825032 w 5194745"/>
              <a:gd name="connsiteY82" fmla="*/ 1442434 h 2086378"/>
              <a:gd name="connsiteX83" fmla="*/ 2837911 w 5194745"/>
              <a:gd name="connsiteY83" fmla="*/ 1403797 h 2086378"/>
              <a:gd name="connsiteX84" fmla="*/ 2876548 w 5194745"/>
              <a:gd name="connsiteY84" fmla="*/ 1390919 h 2086378"/>
              <a:gd name="connsiteX85" fmla="*/ 2915184 w 5194745"/>
              <a:gd name="connsiteY85" fmla="*/ 1365161 h 2086378"/>
              <a:gd name="connsiteX86" fmla="*/ 3005336 w 5194745"/>
              <a:gd name="connsiteY86" fmla="*/ 1339403 h 2086378"/>
              <a:gd name="connsiteX87" fmla="*/ 3082610 w 5194745"/>
              <a:gd name="connsiteY87" fmla="*/ 1313645 h 2086378"/>
              <a:gd name="connsiteX88" fmla="*/ 3275793 w 5194745"/>
              <a:gd name="connsiteY88" fmla="*/ 1352282 h 2086378"/>
              <a:gd name="connsiteX89" fmla="*/ 3327308 w 5194745"/>
              <a:gd name="connsiteY89" fmla="*/ 1378040 h 2086378"/>
              <a:gd name="connsiteX90" fmla="*/ 3456097 w 5194745"/>
              <a:gd name="connsiteY90" fmla="*/ 1455313 h 2086378"/>
              <a:gd name="connsiteX91" fmla="*/ 3533370 w 5194745"/>
              <a:gd name="connsiteY91" fmla="*/ 1481071 h 2086378"/>
              <a:gd name="connsiteX92" fmla="*/ 3726553 w 5194745"/>
              <a:gd name="connsiteY92" fmla="*/ 1506828 h 2086378"/>
              <a:gd name="connsiteX93" fmla="*/ 3765190 w 5194745"/>
              <a:gd name="connsiteY93" fmla="*/ 1519707 h 2086378"/>
              <a:gd name="connsiteX94" fmla="*/ 4473528 w 5194745"/>
              <a:gd name="connsiteY94" fmla="*/ 1519707 h 2086378"/>
              <a:gd name="connsiteX95" fmla="*/ 4666711 w 5194745"/>
              <a:gd name="connsiteY95" fmla="*/ 1493950 h 2086378"/>
              <a:gd name="connsiteX96" fmla="*/ 4782621 w 5194745"/>
              <a:gd name="connsiteY96" fmla="*/ 1468192 h 2086378"/>
              <a:gd name="connsiteX97" fmla="*/ 4898531 w 5194745"/>
              <a:gd name="connsiteY97" fmla="*/ 1416676 h 2086378"/>
              <a:gd name="connsiteX98" fmla="*/ 4937167 w 5194745"/>
              <a:gd name="connsiteY98" fmla="*/ 1403797 h 2086378"/>
              <a:gd name="connsiteX99" fmla="*/ 5014441 w 5194745"/>
              <a:gd name="connsiteY99" fmla="*/ 1365161 h 2086378"/>
              <a:gd name="connsiteX100" fmla="*/ 5053077 w 5194745"/>
              <a:gd name="connsiteY100" fmla="*/ 1339403 h 2086378"/>
              <a:gd name="connsiteX101" fmla="*/ 5130350 w 5194745"/>
              <a:gd name="connsiteY101" fmla="*/ 1300766 h 2086378"/>
              <a:gd name="connsiteX102" fmla="*/ 5194745 w 5194745"/>
              <a:gd name="connsiteY102" fmla="*/ 1184857 h 2086378"/>
              <a:gd name="connsiteX103" fmla="*/ 5181866 w 5194745"/>
              <a:gd name="connsiteY103" fmla="*/ 1094704 h 2086378"/>
              <a:gd name="connsiteX104" fmla="*/ 5168987 w 5194745"/>
              <a:gd name="connsiteY104" fmla="*/ 1043189 h 2086378"/>
              <a:gd name="connsiteX105" fmla="*/ 5143229 w 5194745"/>
              <a:gd name="connsiteY105" fmla="*/ 965916 h 2086378"/>
              <a:gd name="connsiteX106" fmla="*/ 5130350 w 5194745"/>
              <a:gd name="connsiteY106" fmla="*/ 927279 h 2086378"/>
              <a:gd name="connsiteX107" fmla="*/ 5065956 w 5194745"/>
              <a:gd name="connsiteY107" fmla="*/ 811369 h 2086378"/>
              <a:gd name="connsiteX108" fmla="*/ 5027319 w 5194745"/>
              <a:gd name="connsiteY108" fmla="*/ 785612 h 2086378"/>
              <a:gd name="connsiteX109" fmla="*/ 4950046 w 5194745"/>
              <a:gd name="connsiteY109" fmla="*/ 734096 h 2086378"/>
              <a:gd name="connsiteX110" fmla="*/ 4821257 w 5194745"/>
              <a:gd name="connsiteY110" fmla="*/ 643944 h 2086378"/>
              <a:gd name="connsiteX111" fmla="*/ 4769742 w 5194745"/>
              <a:gd name="connsiteY111" fmla="*/ 618186 h 2086378"/>
              <a:gd name="connsiteX112" fmla="*/ 4679590 w 5194745"/>
              <a:gd name="connsiteY112" fmla="*/ 553792 h 2086378"/>
              <a:gd name="connsiteX113" fmla="*/ 4628074 w 5194745"/>
              <a:gd name="connsiteY113" fmla="*/ 528034 h 2086378"/>
              <a:gd name="connsiteX114" fmla="*/ 4589438 w 5194745"/>
              <a:gd name="connsiteY114" fmla="*/ 502276 h 2086378"/>
              <a:gd name="connsiteX115" fmla="*/ 4512165 w 5194745"/>
              <a:gd name="connsiteY115" fmla="*/ 476519 h 2086378"/>
              <a:gd name="connsiteX116" fmla="*/ 4473528 w 5194745"/>
              <a:gd name="connsiteY116" fmla="*/ 463640 h 2086378"/>
              <a:gd name="connsiteX117" fmla="*/ 4357618 w 5194745"/>
              <a:gd name="connsiteY117" fmla="*/ 425003 h 2086378"/>
              <a:gd name="connsiteX118" fmla="*/ 4318981 w 5194745"/>
              <a:gd name="connsiteY118" fmla="*/ 412124 h 2086378"/>
              <a:gd name="connsiteX119" fmla="*/ 4280345 w 5194745"/>
              <a:gd name="connsiteY119" fmla="*/ 399245 h 2086378"/>
              <a:gd name="connsiteX120" fmla="*/ 4228829 w 5194745"/>
              <a:gd name="connsiteY120" fmla="*/ 386366 h 2086378"/>
              <a:gd name="connsiteX121" fmla="*/ 4190193 w 5194745"/>
              <a:gd name="connsiteY121" fmla="*/ 360609 h 2086378"/>
              <a:gd name="connsiteX122" fmla="*/ 4035646 w 5194745"/>
              <a:gd name="connsiteY122" fmla="*/ 321972 h 2086378"/>
              <a:gd name="connsiteX123" fmla="*/ 3971252 w 5194745"/>
              <a:gd name="connsiteY123" fmla="*/ 309093 h 2086378"/>
              <a:gd name="connsiteX124" fmla="*/ 3893979 w 5194745"/>
              <a:gd name="connsiteY124" fmla="*/ 283335 h 2086378"/>
              <a:gd name="connsiteX125" fmla="*/ 3790948 w 5194745"/>
              <a:gd name="connsiteY125" fmla="*/ 283335 h 2086378"/>
              <a:gd name="connsiteX126" fmla="*/ 3790948 w 5194745"/>
              <a:gd name="connsiteY126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541697 w 5194745"/>
              <a:gd name="connsiteY78" fmla="*/ 1390919 h 2086378"/>
              <a:gd name="connsiteX79" fmla="*/ 2696243 w 5194745"/>
              <a:gd name="connsiteY79" fmla="*/ 1493950 h 2086378"/>
              <a:gd name="connsiteX80" fmla="*/ 2786395 w 5194745"/>
              <a:gd name="connsiteY80" fmla="*/ 1468192 h 2086378"/>
              <a:gd name="connsiteX81" fmla="*/ 2825032 w 5194745"/>
              <a:gd name="connsiteY81" fmla="*/ 1442434 h 2086378"/>
              <a:gd name="connsiteX82" fmla="*/ 2837911 w 5194745"/>
              <a:gd name="connsiteY82" fmla="*/ 1403797 h 2086378"/>
              <a:gd name="connsiteX83" fmla="*/ 2876548 w 5194745"/>
              <a:gd name="connsiteY83" fmla="*/ 1390919 h 2086378"/>
              <a:gd name="connsiteX84" fmla="*/ 2915184 w 5194745"/>
              <a:gd name="connsiteY84" fmla="*/ 1365161 h 2086378"/>
              <a:gd name="connsiteX85" fmla="*/ 3005336 w 5194745"/>
              <a:gd name="connsiteY85" fmla="*/ 1339403 h 2086378"/>
              <a:gd name="connsiteX86" fmla="*/ 3082610 w 5194745"/>
              <a:gd name="connsiteY86" fmla="*/ 1313645 h 2086378"/>
              <a:gd name="connsiteX87" fmla="*/ 3275793 w 5194745"/>
              <a:gd name="connsiteY87" fmla="*/ 1352282 h 2086378"/>
              <a:gd name="connsiteX88" fmla="*/ 3327308 w 5194745"/>
              <a:gd name="connsiteY88" fmla="*/ 1378040 h 2086378"/>
              <a:gd name="connsiteX89" fmla="*/ 3456097 w 5194745"/>
              <a:gd name="connsiteY89" fmla="*/ 1455313 h 2086378"/>
              <a:gd name="connsiteX90" fmla="*/ 3533370 w 5194745"/>
              <a:gd name="connsiteY90" fmla="*/ 1481071 h 2086378"/>
              <a:gd name="connsiteX91" fmla="*/ 3726553 w 5194745"/>
              <a:gd name="connsiteY91" fmla="*/ 1506828 h 2086378"/>
              <a:gd name="connsiteX92" fmla="*/ 3765190 w 5194745"/>
              <a:gd name="connsiteY92" fmla="*/ 1519707 h 2086378"/>
              <a:gd name="connsiteX93" fmla="*/ 4473528 w 5194745"/>
              <a:gd name="connsiteY93" fmla="*/ 1519707 h 2086378"/>
              <a:gd name="connsiteX94" fmla="*/ 4666711 w 5194745"/>
              <a:gd name="connsiteY94" fmla="*/ 1493950 h 2086378"/>
              <a:gd name="connsiteX95" fmla="*/ 4782621 w 5194745"/>
              <a:gd name="connsiteY95" fmla="*/ 1468192 h 2086378"/>
              <a:gd name="connsiteX96" fmla="*/ 4898531 w 5194745"/>
              <a:gd name="connsiteY96" fmla="*/ 1416676 h 2086378"/>
              <a:gd name="connsiteX97" fmla="*/ 4937167 w 5194745"/>
              <a:gd name="connsiteY97" fmla="*/ 1403797 h 2086378"/>
              <a:gd name="connsiteX98" fmla="*/ 5014441 w 5194745"/>
              <a:gd name="connsiteY98" fmla="*/ 1365161 h 2086378"/>
              <a:gd name="connsiteX99" fmla="*/ 5053077 w 5194745"/>
              <a:gd name="connsiteY99" fmla="*/ 1339403 h 2086378"/>
              <a:gd name="connsiteX100" fmla="*/ 5130350 w 5194745"/>
              <a:gd name="connsiteY100" fmla="*/ 1300766 h 2086378"/>
              <a:gd name="connsiteX101" fmla="*/ 5194745 w 5194745"/>
              <a:gd name="connsiteY101" fmla="*/ 1184857 h 2086378"/>
              <a:gd name="connsiteX102" fmla="*/ 5181866 w 5194745"/>
              <a:gd name="connsiteY102" fmla="*/ 1094704 h 2086378"/>
              <a:gd name="connsiteX103" fmla="*/ 5168987 w 5194745"/>
              <a:gd name="connsiteY103" fmla="*/ 1043189 h 2086378"/>
              <a:gd name="connsiteX104" fmla="*/ 5143229 w 5194745"/>
              <a:gd name="connsiteY104" fmla="*/ 965916 h 2086378"/>
              <a:gd name="connsiteX105" fmla="*/ 5130350 w 5194745"/>
              <a:gd name="connsiteY105" fmla="*/ 927279 h 2086378"/>
              <a:gd name="connsiteX106" fmla="*/ 5065956 w 5194745"/>
              <a:gd name="connsiteY106" fmla="*/ 811369 h 2086378"/>
              <a:gd name="connsiteX107" fmla="*/ 5027319 w 5194745"/>
              <a:gd name="connsiteY107" fmla="*/ 785612 h 2086378"/>
              <a:gd name="connsiteX108" fmla="*/ 4950046 w 5194745"/>
              <a:gd name="connsiteY108" fmla="*/ 734096 h 2086378"/>
              <a:gd name="connsiteX109" fmla="*/ 4821257 w 5194745"/>
              <a:gd name="connsiteY109" fmla="*/ 643944 h 2086378"/>
              <a:gd name="connsiteX110" fmla="*/ 4769742 w 5194745"/>
              <a:gd name="connsiteY110" fmla="*/ 618186 h 2086378"/>
              <a:gd name="connsiteX111" fmla="*/ 4679590 w 5194745"/>
              <a:gd name="connsiteY111" fmla="*/ 553792 h 2086378"/>
              <a:gd name="connsiteX112" fmla="*/ 4628074 w 5194745"/>
              <a:gd name="connsiteY112" fmla="*/ 528034 h 2086378"/>
              <a:gd name="connsiteX113" fmla="*/ 4589438 w 5194745"/>
              <a:gd name="connsiteY113" fmla="*/ 502276 h 2086378"/>
              <a:gd name="connsiteX114" fmla="*/ 4512165 w 5194745"/>
              <a:gd name="connsiteY114" fmla="*/ 476519 h 2086378"/>
              <a:gd name="connsiteX115" fmla="*/ 4473528 w 5194745"/>
              <a:gd name="connsiteY115" fmla="*/ 463640 h 2086378"/>
              <a:gd name="connsiteX116" fmla="*/ 4357618 w 5194745"/>
              <a:gd name="connsiteY116" fmla="*/ 425003 h 2086378"/>
              <a:gd name="connsiteX117" fmla="*/ 4318981 w 5194745"/>
              <a:gd name="connsiteY117" fmla="*/ 412124 h 2086378"/>
              <a:gd name="connsiteX118" fmla="*/ 4280345 w 5194745"/>
              <a:gd name="connsiteY118" fmla="*/ 399245 h 2086378"/>
              <a:gd name="connsiteX119" fmla="*/ 4228829 w 5194745"/>
              <a:gd name="connsiteY119" fmla="*/ 386366 h 2086378"/>
              <a:gd name="connsiteX120" fmla="*/ 4190193 w 5194745"/>
              <a:gd name="connsiteY120" fmla="*/ 360609 h 2086378"/>
              <a:gd name="connsiteX121" fmla="*/ 4035646 w 5194745"/>
              <a:gd name="connsiteY121" fmla="*/ 321972 h 2086378"/>
              <a:gd name="connsiteX122" fmla="*/ 3971252 w 5194745"/>
              <a:gd name="connsiteY122" fmla="*/ 309093 h 2086378"/>
              <a:gd name="connsiteX123" fmla="*/ 3893979 w 5194745"/>
              <a:gd name="connsiteY123" fmla="*/ 283335 h 2086378"/>
              <a:gd name="connsiteX124" fmla="*/ 3790948 w 5194745"/>
              <a:gd name="connsiteY124" fmla="*/ 283335 h 2086378"/>
              <a:gd name="connsiteX125" fmla="*/ 3790948 w 5194745"/>
              <a:gd name="connsiteY125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786395 w 5194745"/>
              <a:gd name="connsiteY79" fmla="*/ 1468192 h 2086378"/>
              <a:gd name="connsiteX80" fmla="*/ 2825032 w 5194745"/>
              <a:gd name="connsiteY80" fmla="*/ 1442434 h 2086378"/>
              <a:gd name="connsiteX81" fmla="*/ 2837911 w 5194745"/>
              <a:gd name="connsiteY81" fmla="*/ 1403797 h 2086378"/>
              <a:gd name="connsiteX82" fmla="*/ 2876548 w 5194745"/>
              <a:gd name="connsiteY82" fmla="*/ 1390919 h 2086378"/>
              <a:gd name="connsiteX83" fmla="*/ 2915184 w 5194745"/>
              <a:gd name="connsiteY83" fmla="*/ 1365161 h 2086378"/>
              <a:gd name="connsiteX84" fmla="*/ 3005336 w 5194745"/>
              <a:gd name="connsiteY84" fmla="*/ 1339403 h 2086378"/>
              <a:gd name="connsiteX85" fmla="*/ 3082610 w 5194745"/>
              <a:gd name="connsiteY85" fmla="*/ 1313645 h 2086378"/>
              <a:gd name="connsiteX86" fmla="*/ 3275793 w 5194745"/>
              <a:gd name="connsiteY86" fmla="*/ 1352282 h 2086378"/>
              <a:gd name="connsiteX87" fmla="*/ 3327308 w 5194745"/>
              <a:gd name="connsiteY87" fmla="*/ 1378040 h 2086378"/>
              <a:gd name="connsiteX88" fmla="*/ 3456097 w 5194745"/>
              <a:gd name="connsiteY88" fmla="*/ 1455313 h 2086378"/>
              <a:gd name="connsiteX89" fmla="*/ 3533370 w 5194745"/>
              <a:gd name="connsiteY89" fmla="*/ 1481071 h 2086378"/>
              <a:gd name="connsiteX90" fmla="*/ 3726553 w 5194745"/>
              <a:gd name="connsiteY90" fmla="*/ 1506828 h 2086378"/>
              <a:gd name="connsiteX91" fmla="*/ 3765190 w 5194745"/>
              <a:gd name="connsiteY91" fmla="*/ 1519707 h 2086378"/>
              <a:gd name="connsiteX92" fmla="*/ 4473528 w 5194745"/>
              <a:gd name="connsiteY92" fmla="*/ 1519707 h 2086378"/>
              <a:gd name="connsiteX93" fmla="*/ 4666711 w 5194745"/>
              <a:gd name="connsiteY93" fmla="*/ 1493950 h 2086378"/>
              <a:gd name="connsiteX94" fmla="*/ 4782621 w 5194745"/>
              <a:gd name="connsiteY94" fmla="*/ 1468192 h 2086378"/>
              <a:gd name="connsiteX95" fmla="*/ 4898531 w 5194745"/>
              <a:gd name="connsiteY95" fmla="*/ 1416676 h 2086378"/>
              <a:gd name="connsiteX96" fmla="*/ 4937167 w 5194745"/>
              <a:gd name="connsiteY96" fmla="*/ 1403797 h 2086378"/>
              <a:gd name="connsiteX97" fmla="*/ 5014441 w 5194745"/>
              <a:gd name="connsiteY97" fmla="*/ 1365161 h 2086378"/>
              <a:gd name="connsiteX98" fmla="*/ 5053077 w 5194745"/>
              <a:gd name="connsiteY98" fmla="*/ 1339403 h 2086378"/>
              <a:gd name="connsiteX99" fmla="*/ 5130350 w 5194745"/>
              <a:gd name="connsiteY99" fmla="*/ 1300766 h 2086378"/>
              <a:gd name="connsiteX100" fmla="*/ 5194745 w 5194745"/>
              <a:gd name="connsiteY100" fmla="*/ 1184857 h 2086378"/>
              <a:gd name="connsiteX101" fmla="*/ 5181866 w 5194745"/>
              <a:gd name="connsiteY101" fmla="*/ 1094704 h 2086378"/>
              <a:gd name="connsiteX102" fmla="*/ 5168987 w 5194745"/>
              <a:gd name="connsiteY102" fmla="*/ 1043189 h 2086378"/>
              <a:gd name="connsiteX103" fmla="*/ 5143229 w 5194745"/>
              <a:gd name="connsiteY103" fmla="*/ 965916 h 2086378"/>
              <a:gd name="connsiteX104" fmla="*/ 5130350 w 5194745"/>
              <a:gd name="connsiteY104" fmla="*/ 927279 h 2086378"/>
              <a:gd name="connsiteX105" fmla="*/ 5065956 w 5194745"/>
              <a:gd name="connsiteY105" fmla="*/ 811369 h 2086378"/>
              <a:gd name="connsiteX106" fmla="*/ 5027319 w 5194745"/>
              <a:gd name="connsiteY106" fmla="*/ 785612 h 2086378"/>
              <a:gd name="connsiteX107" fmla="*/ 4950046 w 5194745"/>
              <a:gd name="connsiteY107" fmla="*/ 734096 h 2086378"/>
              <a:gd name="connsiteX108" fmla="*/ 4821257 w 5194745"/>
              <a:gd name="connsiteY108" fmla="*/ 643944 h 2086378"/>
              <a:gd name="connsiteX109" fmla="*/ 4769742 w 5194745"/>
              <a:gd name="connsiteY109" fmla="*/ 618186 h 2086378"/>
              <a:gd name="connsiteX110" fmla="*/ 4679590 w 5194745"/>
              <a:gd name="connsiteY110" fmla="*/ 553792 h 2086378"/>
              <a:gd name="connsiteX111" fmla="*/ 4628074 w 5194745"/>
              <a:gd name="connsiteY111" fmla="*/ 528034 h 2086378"/>
              <a:gd name="connsiteX112" fmla="*/ 4589438 w 5194745"/>
              <a:gd name="connsiteY112" fmla="*/ 502276 h 2086378"/>
              <a:gd name="connsiteX113" fmla="*/ 4512165 w 5194745"/>
              <a:gd name="connsiteY113" fmla="*/ 476519 h 2086378"/>
              <a:gd name="connsiteX114" fmla="*/ 4473528 w 5194745"/>
              <a:gd name="connsiteY114" fmla="*/ 463640 h 2086378"/>
              <a:gd name="connsiteX115" fmla="*/ 4357618 w 5194745"/>
              <a:gd name="connsiteY115" fmla="*/ 425003 h 2086378"/>
              <a:gd name="connsiteX116" fmla="*/ 4318981 w 5194745"/>
              <a:gd name="connsiteY116" fmla="*/ 412124 h 2086378"/>
              <a:gd name="connsiteX117" fmla="*/ 4280345 w 5194745"/>
              <a:gd name="connsiteY117" fmla="*/ 399245 h 2086378"/>
              <a:gd name="connsiteX118" fmla="*/ 4228829 w 5194745"/>
              <a:gd name="connsiteY118" fmla="*/ 386366 h 2086378"/>
              <a:gd name="connsiteX119" fmla="*/ 4190193 w 5194745"/>
              <a:gd name="connsiteY119" fmla="*/ 360609 h 2086378"/>
              <a:gd name="connsiteX120" fmla="*/ 4035646 w 5194745"/>
              <a:gd name="connsiteY120" fmla="*/ 321972 h 2086378"/>
              <a:gd name="connsiteX121" fmla="*/ 3971252 w 5194745"/>
              <a:gd name="connsiteY121" fmla="*/ 309093 h 2086378"/>
              <a:gd name="connsiteX122" fmla="*/ 3893979 w 5194745"/>
              <a:gd name="connsiteY122" fmla="*/ 283335 h 2086378"/>
              <a:gd name="connsiteX123" fmla="*/ 3790948 w 5194745"/>
              <a:gd name="connsiteY123" fmla="*/ 283335 h 2086378"/>
              <a:gd name="connsiteX124" fmla="*/ 3790948 w 5194745"/>
              <a:gd name="connsiteY124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786395 w 5194745"/>
              <a:gd name="connsiteY79" fmla="*/ 1468192 h 2086378"/>
              <a:gd name="connsiteX80" fmla="*/ 2825032 w 5194745"/>
              <a:gd name="connsiteY80" fmla="*/ 1442434 h 2086378"/>
              <a:gd name="connsiteX81" fmla="*/ 2876548 w 5194745"/>
              <a:gd name="connsiteY81" fmla="*/ 1390919 h 2086378"/>
              <a:gd name="connsiteX82" fmla="*/ 2915184 w 5194745"/>
              <a:gd name="connsiteY82" fmla="*/ 1365161 h 2086378"/>
              <a:gd name="connsiteX83" fmla="*/ 3005336 w 5194745"/>
              <a:gd name="connsiteY83" fmla="*/ 1339403 h 2086378"/>
              <a:gd name="connsiteX84" fmla="*/ 3082610 w 5194745"/>
              <a:gd name="connsiteY84" fmla="*/ 1313645 h 2086378"/>
              <a:gd name="connsiteX85" fmla="*/ 3275793 w 5194745"/>
              <a:gd name="connsiteY85" fmla="*/ 1352282 h 2086378"/>
              <a:gd name="connsiteX86" fmla="*/ 3327308 w 5194745"/>
              <a:gd name="connsiteY86" fmla="*/ 1378040 h 2086378"/>
              <a:gd name="connsiteX87" fmla="*/ 3456097 w 5194745"/>
              <a:gd name="connsiteY87" fmla="*/ 1455313 h 2086378"/>
              <a:gd name="connsiteX88" fmla="*/ 3533370 w 5194745"/>
              <a:gd name="connsiteY88" fmla="*/ 1481071 h 2086378"/>
              <a:gd name="connsiteX89" fmla="*/ 3726553 w 5194745"/>
              <a:gd name="connsiteY89" fmla="*/ 1506828 h 2086378"/>
              <a:gd name="connsiteX90" fmla="*/ 3765190 w 5194745"/>
              <a:gd name="connsiteY90" fmla="*/ 1519707 h 2086378"/>
              <a:gd name="connsiteX91" fmla="*/ 4473528 w 5194745"/>
              <a:gd name="connsiteY91" fmla="*/ 1519707 h 2086378"/>
              <a:gd name="connsiteX92" fmla="*/ 4666711 w 5194745"/>
              <a:gd name="connsiteY92" fmla="*/ 1493950 h 2086378"/>
              <a:gd name="connsiteX93" fmla="*/ 4782621 w 5194745"/>
              <a:gd name="connsiteY93" fmla="*/ 1468192 h 2086378"/>
              <a:gd name="connsiteX94" fmla="*/ 4898531 w 5194745"/>
              <a:gd name="connsiteY94" fmla="*/ 1416676 h 2086378"/>
              <a:gd name="connsiteX95" fmla="*/ 4937167 w 5194745"/>
              <a:gd name="connsiteY95" fmla="*/ 1403797 h 2086378"/>
              <a:gd name="connsiteX96" fmla="*/ 5014441 w 5194745"/>
              <a:gd name="connsiteY96" fmla="*/ 1365161 h 2086378"/>
              <a:gd name="connsiteX97" fmla="*/ 5053077 w 5194745"/>
              <a:gd name="connsiteY97" fmla="*/ 1339403 h 2086378"/>
              <a:gd name="connsiteX98" fmla="*/ 5130350 w 5194745"/>
              <a:gd name="connsiteY98" fmla="*/ 1300766 h 2086378"/>
              <a:gd name="connsiteX99" fmla="*/ 5194745 w 5194745"/>
              <a:gd name="connsiteY99" fmla="*/ 1184857 h 2086378"/>
              <a:gd name="connsiteX100" fmla="*/ 5181866 w 5194745"/>
              <a:gd name="connsiteY100" fmla="*/ 1094704 h 2086378"/>
              <a:gd name="connsiteX101" fmla="*/ 5168987 w 5194745"/>
              <a:gd name="connsiteY101" fmla="*/ 1043189 h 2086378"/>
              <a:gd name="connsiteX102" fmla="*/ 5143229 w 5194745"/>
              <a:gd name="connsiteY102" fmla="*/ 965916 h 2086378"/>
              <a:gd name="connsiteX103" fmla="*/ 5130350 w 5194745"/>
              <a:gd name="connsiteY103" fmla="*/ 927279 h 2086378"/>
              <a:gd name="connsiteX104" fmla="*/ 5065956 w 5194745"/>
              <a:gd name="connsiteY104" fmla="*/ 811369 h 2086378"/>
              <a:gd name="connsiteX105" fmla="*/ 5027319 w 5194745"/>
              <a:gd name="connsiteY105" fmla="*/ 785612 h 2086378"/>
              <a:gd name="connsiteX106" fmla="*/ 4950046 w 5194745"/>
              <a:gd name="connsiteY106" fmla="*/ 734096 h 2086378"/>
              <a:gd name="connsiteX107" fmla="*/ 4821257 w 5194745"/>
              <a:gd name="connsiteY107" fmla="*/ 643944 h 2086378"/>
              <a:gd name="connsiteX108" fmla="*/ 4769742 w 5194745"/>
              <a:gd name="connsiteY108" fmla="*/ 618186 h 2086378"/>
              <a:gd name="connsiteX109" fmla="*/ 4679590 w 5194745"/>
              <a:gd name="connsiteY109" fmla="*/ 553792 h 2086378"/>
              <a:gd name="connsiteX110" fmla="*/ 4628074 w 5194745"/>
              <a:gd name="connsiteY110" fmla="*/ 528034 h 2086378"/>
              <a:gd name="connsiteX111" fmla="*/ 4589438 w 5194745"/>
              <a:gd name="connsiteY111" fmla="*/ 502276 h 2086378"/>
              <a:gd name="connsiteX112" fmla="*/ 4512165 w 5194745"/>
              <a:gd name="connsiteY112" fmla="*/ 476519 h 2086378"/>
              <a:gd name="connsiteX113" fmla="*/ 4473528 w 5194745"/>
              <a:gd name="connsiteY113" fmla="*/ 463640 h 2086378"/>
              <a:gd name="connsiteX114" fmla="*/ 4357618 w 5194745"/>
              <a:gd name="connsiteY114" fmla="*/ 425003 h 2086378"/>
              <a:gd name="connsiteX115" fmla="*/ 4318981 w 5194745"/>
              <a:gd name="connsiteY115" fmla="*/ 412124 h 2086378"/>
              <a:gd name="connsiteX116" fmla="*/ 4280345 w 5194745"/>
              <a:gd name="connsiteY116" fmla="*/ 399245 h 2086378"/>
              <a:gd name="connsiteX117" fmla="*/ 4228829 w 5194745"/>
              <a:gd name="connsiteY117" fmla="*/ 386366 h 2086378"/>
              <a:gd name="connsiteX118" fmla="*/ 4190193 w 5194745"/>
              <a:gd name="connsiteY118" fmla="*/ 360609 h 2086378"/>
              <a:gd name="connsiteX119" fmla="*/ 4035646 w 5194745"/>
              <a:gd name="connsiteY119" fmla="*/ 321972 h 2086378"/>
              <a:gd name="connsiteX120" fmla="*/ 3971252 w 5194745"/>
              <a:gd name="connsiteY120" fmla="*/ 309093 h 2086378"/>
              <a:gd name="connsiteX121" fmla="*/ 3893979 w 5194745"/>
              <a:gd name="connsiteY121" fmla="*/ 283335 h 2086378"/>
              <a:gd name="connsiteX122" fmla="*/ 3790948 w 5194745"/>
              <a:gd name="connsiteY122" fmla="*/ 283335 h 2086378"/>
              <a:gd name="connsiteX123" fmla="*/ 3790948 w 5194745"/>
              <a:gd name="connsiteY123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786395 w 5194745"/>
              <a:gd name="connsiteY79" fmla="*/ 1468192 h 2086378"/>
              <a:gd name="connsiteX80" fmla="*/ 2825032 w 5194745"/>
              <a:gd name="connsiteY80" fmla="*/ 1442434 h 2086378"/>
              <a:gd name="connsiteX81" fmla="*/ 2876548 w 5194745"/>
              <a:gd name="connsiteY81" fmla="*/ 1390919 h 2086378"/>
              <a:gd name="connsiteX82" fmla="*/ 3005336 w 5194745"/>
              <a:gd name="connsiteY82" fmla="*/ 1339403 h 2086378"/>
              <a:gd name="connsiteX83" fmla="*/ 3082610 w 5194745"/>
              <a:gd name="connsiteY83" fmla="*/ 1313645 h 2086378"/>
              <a:gd name="connsiteX84" fmla="*/ 3275793 w 5194745"/>
              <a:gd name="connsiteY84" fmla="*/ 1352282 h 2086378"/>
              <a:gd name="connsiteX85" fmla="*/ 3327308 w 5194745"/>
              <a:gd name="connsiteY85" fmla="*/ 1378040 h 2086378"/>
              <a:gd name="connsiteX86" fmla="*/ 3456097 w 5194745"/>
              <a:gd name="connsiteY86" fmla="*/ 1455313 h 2086378"/>
              <a:gd name="connsiteX87" fmla="*/ 3533370 w 5194745"/>
              <a:gd name="connsiteY87" fmla="*/ 1481071 h 2086378"/>
              <a:gd name="connsiteX88" fmla="*/ 3726553 w 5194745"/>
              <a:gd name="connsiteY88" fmla="*/ 1506828 h 2086378"/>
              <a:gd name="connsiteX89" fmla="*/ 3765190 w 5194745"/>
              <a:gd name="connsiteY89" fmla="*/ 1519707 h 2086378"/>
              <a:gd name="connsiteX90" fmla="*/ 4473528 w 5194745"/>
              <a:gd name="connsiteY90" fmla="*/ 1519707 h 2086378"/>
              <a:gd name="connsiteX91" fmla="*/ 4666711 w 5194745"/>
              <a:gd name="connsiteY91" fmla="*/ 1493950 h 2086378"/>
              <a:gd name="connsiteX92" fmla="*/ 4782621 w 5194745"/>
              <a:gd name="connsiteY92" fmla="*/ 1468192 h 2086378"/>
              <a:gd name="connsiteX93" fmla="*/ 4898531 w 5194745"/>
              <a:gd name="connsiteY93" fmla="*/ 1416676 h 2086378"/>
              <a:gd name="connsiteX94" fmla="*/ 4937167 w 5194745"/>
              <a:gd name="connsiteY94" fmla="*/ 1403797 h 2086378"/>
              <a:gd name="connsiteX95" fmla="*/ 5014441 w 5194745"/>
              <a:gd name="connsiteY95" fmla="*/ 1365161 h 2086378"/>
              <a:gd name="connsiteX96" fmla="*/ 5053077 w 5194745"/>
              <a:gd name="connsiteY96" fmla="*/ 1339403 h 2086378"/>
              <a:gd name="connsiteX97" fmla="*/ 5130350 w 5194745"/>
              <a:gd name="connsiteY97" fmla="*/ 1300766 h 2086378"/>
              <a:gd name="connsiteX98" fmla="*/ 5194745 w 5194745"/>
              <a:gd name="connsiteY98" fmla="*/ 1184857 h 2086378"/>
              <a:gd name="connsiteX99" fmla="*/ 5181866 w 5194745"/>
              <a:gd name="connsiteY99" fmla="*/ 1094704 h 2086378"/>
              <a:gd name="connsiteX100" fmla="*/ 5168987 w 5194745"/>
              <a:gd name="connsiteY100" fmla="*/ 1043189 h 2086378"/>
              <a:gd name="connsiteX101" fmla="*/ 5143229 w 5194745"/>
              <a:gd name="connsiteY101" fmla="*/ 965916 h 2086378"/>
              <a:gd name="connsiteX102" fmla="*/ 5130350 w 5194745"/>
              <a:gd name="connsiteY102" fmla="*/ 927279 h 2086378"/>
              <a:gd name="connsiteX103" fmla="*/ 5065956 w 5194745"/>
              <a:gd name="connsiteY103" fmla="*/ 811369 h 2086378"/>
              <a:gd name="connsiteX104" fmla="*/ 5027319 w 5194745"/>
              <a:gd name="connsiteY104" fmla="*/ 785612 h 2086378"/>
              <a:gd name="connsiteX105" fmla="*/ 4950046 w 5194745"/>
              <a:gd name="connsiteY105" fmla="*/ 734096 h 2086378"/>
              <a:gd name="connsiteX106" fmla="*/ 4821257 w 5194745"/>
              <a:gd name="connsiteY106" fmla="*/ 643944 h 2086378"/>
              <a:gd name="connsiteX107" fmla="*/ 4769742 w 5194745"/>
              <a:gd name="connsiteY107" fmla="*/ 618186 h 2086378"/>
              <a:gd name="connsiteX108" fmla="*/ 4679590 w 5194745"/>
              <a:gd name="connsiteY108" fmla="*/ 553792 h 2086378"/>
              <a:gd name="connsiteX109" fmla="*/ 4628074 w 5194745"/>
              <a:gd name="connsiteY109" fmla="*/ 528034 h 2086378"/>
              <a:gd name="connsiteX110" fmla="*/ 4589438 w 5194745"/>
              <a:gd name="connsiteY110" fmla="*/ 502276 h 2086378"/>
              <a:gd name="connsiteX111" fmla="*/ 4512165 w 5194745"/>
              <a:gd name="connsiteY111" fmla="*/ 476519 h 2086378"/>
              <a:gd name="connsiteX112" fmla="*/ 4473528 w 5194745"/>
              <a:gd name="connsiteY112" fmla="*/ 463640 h 2086378"/>
              <a:gd name="connsiteX113" fmla="*/ 4357618 w 5194745"/>
              <a:gd name="connsiteY113" fmla="*/ 425003 h 2086378"/>
              <a:gd name="connsiteX114" fmla="*/ 4318981 w 5194745"/>
              <a:gd name="connsiteY114" fmla="*/ 412124 h 2086378"/>
              <a:gd name="connsiteX115" fmla="*/ 4280345 w 5194745"/>
              <a:gd name="connsiteY115" fmla="*/ 399245 h 2086378"/>
              <a:gd name="connsiteX116" fmla="*/ 4228829 w 5194745"/>
              <a:gd name="connsiteY116" fmla="*/ 386366 h 2086378"/>
              <a:gd name="connsiteX117" fmla="*/ 4190193 w 5194745"/>
              <a:gd name="connsiteY117" fmla="*/ 360609 h 2086378"/>
              <a:gd name="connsiteX118" fmla="*/ 4035646 w 5194745"/>
              <a:gd name="connsiteY118" fmla="*/ 321972 h 2086378"/>
              <a:gd name="connsiteX119" fmla="*/ 3971252 w 5194745"/>
              <a:gd name="connsiteY119" fmla="*/ 309093 h 2086378"/>
              <a:gd name="connsiteX120" fmla="*/ 3893979 w 5194745"/>
              <a:gd name="connsiteY120" fmla="*/ 283335 h 2086378"/>
              <a:gd name="connsiteX121" fmla="*/ 3790948 w 5194745"/>
              <a:gd name="connsiteY121" fmla="*/ 283335 h 2086378"/>
              <a:gd name="connsiteX122" fmla="*/ 3790948 w 5194745"/>
              <a:gd name="connsiteY122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786395 w 5194745"/>
              <a:gd name="connsiteY79" fmla="*/ 1468192 h 2086378"/>
              <a:gd name="connsiteX80" fmla="*/ 2876548 w 5194745"/>
              <a:gd name="connsiteY80" fmla="*/ 1390919 h 2086378"/>
              <a:gd name="connsiteX81" fmla="*/ 3005336 w 5194745"/>
              <a:gd name="connsiteY81" fmla="*/ 1339403 h 2086378"/>
              <a:gd name="connsiteX82" fmla="*/ 3082610 w 5194745"/>
              <a:gd name="connsiteY82" fmla="*/ 1313645 h 2086378"/>
              <a:gd name="connsiteX83" fmla="*/ 3275793 w 5194745"/>
              <a:gd name="connsiteY83" fmla="*/ 1352282 h 2086378"/>
              <a:gd name="connsiteX84" fmla="*/ 3327308 w 5194745"/>
              <a:gd name="connsiteY84" fmla="*/ 1378040 h 2086378"/>
              <a:gd name="connsiteX85" fmla="*/ 3456097 w 5194745"/>
              <a:gd name="connsiteY85" fmla="*/ 1455313 h 2086378"/>
              <a:gd name="connsiteX86" fmla="*/ 3533370 w 5194745"/>
              <a:gd name="connsiteY86" fmla="*/ 1481071 h 2086378"/>
              <a:gd name="connsiteX87" fmla="*/ 3726553 w 5194745"/>
              <a:gd name="connsiteY87" fmla="*/ 1506828 h 2086378"/>
              <a:gd name="connsiteX88" fmla="*/ 3765190 w 5194745"/>
              <a:gd name="connsiteY88" fmla="*/ 1519707 h 2086378"/>
              <a:gd name="connsiteX89" fmla="*/ 4473528 w 5194745"/>
              <a:gd name="connsiteY89" fmla="*/ 1519707 h 2086378"/>
              <a:gd name="connsiteX90" fmla="*/ 4666711 w 5194745"/>
              <a:gd name="connsiteY90" fmla="*/ 1493950 h 2086378"/>
              <a:gd name="connsiteX91" fmla="*/ 4782621 w 5194745"/>
              <a:gd name="connsiteY91" fmla="*/ 1468192 h 2086378"/>
              <a:gd name="connsiteX92" fmla="*/ 4898531 w 5194745"/>
              <a:gd name="connsiteY92" fmla="*/ 1416676 h 2086378"/>
              <a:gd name="connsiteX93" fmla="*/ 4937167 w 5194745"/>
              <a:gd name="connsiteY93" fmla="*/ 1403797 h 2086378"/>
              <a:gd name="connsiteX94" fmla="*/ 5014441 w 5194745"/>
              <a:gd name="connsiteY94" fmla="*/ 1365161 h 2086378"/>
              <a:gd name="connsiteX95" fmla="*/ 5053077 w 5194745"/>
              <a:gd name="connsiteY95" fmla="*/ 1339403 h 2086378"/>
              <a:gd name="connsiteX96" fmla="*/ 5130350 w 5194745"/>
              <a:gd name="connsiteY96" fmla="*/ 1300766 h 2086378"/>
              <a:gd name="connsiteX97" fmla="*/ 5194745 w 5194745"/>
              <a:gd name="connsiteY97" fmla="*/ 1184857 h 2086378"/>
              <a:gd name="connsiteX98" fmla="*/ 5181866 w 5194745"/>
              <a:gd name="connsiteY98" fmla="*/ 1094704 h 2086378"/>
              <a:gd name="connsiteX99" fmla="*/ 5168987 w 5194745"/>
              <a:gd name="connsiteY99" fmla="*/ 1043189 h 2086378"/>
              <a:gd name="connsiteX100" fmla="*/ 5143229 w 5194745"/>
              <a:gd name="connsiteY100" fmla="*/ 965916 h 2086378"/>
              <a:gd name="connsiteX101" fmla="*/ 5130350 w 5194745"/>
              <a:gd name="connsiteY101" fmla="*/ 927279 h 2086378"/>
              <a:gd name="connsiteX102" fmla="*/ 5065956 w 5194745"/>
              <a:gd name="connsiteY102" fmla="*/ 811369 h 2086378"/>
              <a:gd name="connsiteX103" fmla="*/ 5027319 w 5194745"/>
              <a:gd name="connsiteY103" fmla="*/ 785612 h 2086378"/>
              <a:gd name="connsiteX104" fmla="*/ 4950046 w 5194745"/>
              <a:gd name="connsiteY104" fmla="*/ 734096 h 2086378"/>
              <a:gd name="connsiteX105" fmla="*/ 4821257 w 5194745"/>
              <a:gd name="connsiteY105" fmla="*/ 643944 h 2086378"/>
              <a:gd name="connsiteX106" fmla="*/ 4769742 w 5194745"/>
              <a:gd name="connsiteY106" fmla="*/ 618186 h 2086378"/>
              <a:gd name="connsiteX107" fmla="*/ 4679590 w 5194745"/>
              <a:gd name="connsiteY107" fmla="*/ 553792 h 2086378"/>
              <a:gd name="connsiteX108" fmla="*/ 4628074 w 5194745"/>
              <a:gd name="connsiteY108" fmla="*/ 528034 h 2086378"/>
              <a:gd name="connsiteX109" fmla="*/ 4589438 w 5194745"/>
              <a:gd name="connsiteY109" fmla="*/ 502276 h 2086378"/>
              <a:gd name="connsiteX110" fmla="*/ 4512165 w 5194745"/>
              <a:gd name="connsiteY110" fmla="*/ 476519 h 2086378"/>
              <a:gd name="connsiteX111" fmla="*/ 4473528 w 5194745"/>
              <a:gd name="connsiteY111" fmla="*/ 463640 h 2086378"/>
              <a:gd name="connsiteX112" fmla="*/ 4357618 w 5194745"/>
              <a:gd name="connsiteY112" fmla="*/ 425003 h 2086378"/>
              <a:gd name="connsiteX113" fmla="*/ 4318981 w 5194745"/>
              <a:gd name="connsiteY113" fmla="*/ 412124 h 2086378"/>
              <a:gd name="connsiteX114" fmla="*/ 4280345 w 5194745"/>
              <a:gd name="connsiteY114" fmla="*/ 399245 h 2086378"/>
              <a:gd name="connsiteX115" fmla="*/ 4228829 w 5194745"/>
              <a:gd name="connsiteY115" fmla="*/ 386366 h 2086378"/>
              <a:gd name="connsiteX116" fmla="*/ 4190193 w 5194745"/>
              <a:gd name="connsiteY116" fmla="*/ 360609 h 2086378"/>
              <a:gd name="connsiteX117" fmla="*/ 4035646 w 5194745"/>
              <a:gd name="connsiteY117" fmla="*/ 321972 h 2086378"/>
              <a:gd name="connsiteX118" fmla="*/ 3971252 w 5194745"/>
              <a:gd name="connsiteY118" fmla="*/ 309093 h 2086378"/>
              <a:gd name="connsiteX119" fmla="*/ 3893979 w 5194745"/>
              <a:gd name="connsiteY119" fmla="*/ 283335 h 2086378"/>
              <a:gd name="connsiteX120" fmla="*/ 3790948 w 5194745"/>
              <a:gd name="connsiteY120" fmla="*/ 283335 h 2086378"/>
              <a:gd name="connsiteX121" fmla="*/ 3790948 w 5194745"/>
              <a:gd name="connsiteY121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709122 w 5194745"/>
              <a:gd name="connsiteY79" fmla="*/ 1493950 h 2086378"/>
              <a:gd name="connsiteX80" fmla="*/ 2786395 w 5194745"/>
              <a:gd name="connsiteY80" fmla="*/ 1468192 h 2086378"/>
              <a:gd name="connsiteX81" fmla="*/ 2876548 w 5194745"/>
              <a:gd name="connsiteY81" fmla="*/ 1390919 h 2086378"/>
              <a:gd name="connsiteX82" fmla="*/ 3005336 w 5194745"/>
              <a:gd name="connsiteY82" fmla="*/ 1339403 h 2086378"/>
              <a:gd name="connsiteX83" fmla="*/ 3082610 w 5194745"/>
              <a:gd name="connsiteY83" fmla="*/ 1313645 h 2086378"/>
              <a:gd name="connsiteX84" fmla="*/ 3275793 w 5194745"/>
              <a:gd name="connsiteY84" fmla="*/ 1352282 h 2086378"/>
              <a:gd name="connsiteX85" fmla="*/ 3327308 w 5194745"/>
              <a:gd name="connsiteY85" fmla="*/ 1378040 h 2086378"/>
              <a:gd name="connsiteX86" fmla="*/ 3456097 w 5194745"/>
              <a:gd name="connsiteY86" fmla="*/ 1455313 h 2086378"/>
              <a:gd name="connsiteX87" fmla="*/ 3533370 w 5194745"/>
              <a:gd name="connsiteY87" fmla="*/ 1481071 h 2086378"/>
              <a:gd name="connsiteX88" fmla="*/ 3726553 w 5194745"/>
              <a:gd name="connsiteY88" fmla="*/ 1506828 h 2086378"/>
              <a:gd name="connsiteX89" fmla="*/ 3765190 w 5194745"/>
              <a:gd name="connsiteY89" fmla="*/ 1519707 h 2086378"/>
              <a:gd name="connsiteX90" fmla="*/ 4473528 w 5194745"/>
              <a:gd name="connsiteY90" fmla="*/ 1519707 h 2086378"/>
              <a:gd name="connsiteX91" fmla="*/ 4666711 w 5194745"/>
              <a:gd name="connsiteY91" fmla="*/ 1493950 h 2086378"/>
              <a:gd name="connsiteX92" fmla="*/ 4782621 w 5194745"/>
              <a:gd name="connsiteY92" fmla="*/ 1468192 h 2086378"/>
              <a:gd name="connsiteX93" fmla="*/ 4898531 w 5194745"/>
              <a:gd name="connsiteY93" fmla="*/ 1416676 h 2086378"/>
              <a:gd name="connsiteX94" fmla="*/ 4937167 w 5194745"/>
              <a:gd name="connsiteY94" fmla="*/ 1403797 h 2086378"/>
              <a:gd name="connsiteX95" fmla="*/ 5014441 w 5194745"/>
              <a:gd name="connsiteY95" fmla="*/ 1365161 h 2086378"/>
              <a:gd name="connsiteX96" fmla="*/ 5053077 w 5194745"/>
              <a:gd name="connsiteY96" fmla="*/ 1339403 h 2086378"/>
              <a:gd name="connsiteX97" fmla="*/ 5130350 w 5194745"/>
              <a:gd name="connsiteY97" fmla="*/ 1300766 h 2086378"/>
              <a:gd name="connsiteX98" fmla="*/ 5194745 w 5194745"/>
              <a:gd name="connsiteY98" fmla="*/ 1184857 h 2086378"/>
              <a:gd name="connsiteX99" fmla="*/ 5181866 w 5194745"/>
              <a:gd name="connsiteY99" fmla="*/ 1094704 h 2086378"/>
              <a:gd name="connsiteX100" fmla="*/ 5168987 w 5194745"/>
              <a:gd name="connsiteY100" fmla="*/ 1043189 h 2086378"/>
              <a:gd name="connsiteX101" fmla="*/ 5143229 w 5194745"/>
              <a:gd name="connsiteY101" fmla="*/ 965916 h 2086378"/>
              <a:gd name="connsiteX102" fmla="*/ 5130350 w 5194745"/>
              <a:gd name="connsiteY102" fmla="*/ 927279 h 2086378"/>
              <a:gd name="connsiteX103" fmla="*/ 5065956 w 5194745"/>
              <a:gd name="connsiteY103" fmla="*/ 811369 h 2086378"/>
              <a:gd name="connsiteX104" fmla="*/ 5027319 w 5194745"/>
              <a:gd name="connsiteY104" fmla="*/ 785612 h 2086378"/>
              <a:gd name="connsiteX105" fmla="*/ 4950046 w 5194745"/>
              <a:gd name="connsiteY105" fmla="*/ 734096 h 2086378"/>
              <a:gd name="connsiteX106" fmla="*/ 4821257 w 5194745"/>
              <a:gd name="connsiteY106" fmla="*/ 643944 h 2086378"/>
              <a:gd name="connsiteX107" fmla="*/ 4769742 w 5194745"/>
              <a:gd name="connsiteY107" fmla="*/ 618186 h 2086378"/>
              <a:gd name="connsiteX108" fmla="*/ 4679590 w 5194745"/>
              <a:gd name="connsiteY108" fmla="*/ 553792 h 2086378"/>
              <a:gd name="connsiteX109" fmla="*/ 4628074 w 5194745"/>
              <a:gd name="connsiteY109" fmla="*/ 528034 h 2086378"/>
              <a:gd name="connsiteX110" fmla="*/ 4589438 w 5194745"/>
              <a:gd name="connsiteY110" fmla="*/ 502276 h 2086378"/>
              <a:gd name="connsiteX111" fmla="*/ 4512165 w 5194745"/>
              <a:gd name="connsiteY111" fmla="*/ 476519 h 2086378"/>
              <a:gd name="connsiteX112" fmla="*/ 4473528 w 5194745"/>
              <a:gd name="connsiteY112" fmla="*/ 463640 h 2086378"/>
              <a:gd name="connsiteX113" fmla="*/ 4357618 w 5194745"/>
              <a:gd name="connsiteY113" fmla="*/ 425003 h 2086378"/>
              <a:gd name="connsiteX114" fmla="*/ 4318981 w 5194745"/>
              <a:gd name="connsiteY114" fmla="*/ 412124 h 2086378"/>
              <a:gd name="connsiteX115" fmla="*/ 4280345 w 5194745"/>
              <a:gd name="connsiteY115" fmla="*/ 399245 h 2086378"/>
              <a:gd name="connsiteX116" fmla="*/ 4228829 w 5194745"/>
              <a:gd name="connsiteY116" fmla="*/ 386366 h 2086378"/>
              <a:gd name="connsiteX117" fmla="*/ 4190193 w 5194745"/>
              <a:gd name="connsiteY117" fmla="*/ 360609 h 2086378"/>
              <a:gd name="connsiteX118" fmla="*/ 4035646 w 5194745"/>
              <a:gd name="connsiteY118" fmla="*/ 321972 h 2086378"/>
              <a:gd name="connsiteX119" fmla="*/ 3971252 w 5194745"/>
              <a:gd name="connsiteY119" fmla="*/ 309093 h 2086378"/>
              <a:gd name="connsiteX120" fmla="*/ 3893979 w 5194745"/>
              <a:gd name="connsiteY120" fmla="*/ 283335 h 2086378"/>
              <a:gd name="connsiteX121" fmla="*/ 3790948 w 5194745"/>
              <a:gd name="connsiteY121" fmla="*/ 283335 h 2086378"/>
              <a:gd name="connsiteX122" fmla="*/ 3790948 w 5194745"/>
              <a:gd name="connsiteY122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786395 w 5194745"/>
              <a:gd name="connsiteY79" fmla="*/ 1468192 h 2086378"/>
              <a:gd name="connsiteX80" fmla="*/ 2876548 w 5194745"/>
              <a:gd name="connsiteY80" fmla="*/ 1390919 h 2086378"/>
              <a:gd name="connsiteX81" fmla="*/ 3005336 w 5194745"/>
              <a:gd name="connsiteY81" fmla="*/ 1339403 h 2086378"/>
              <a:gd name="connsiteX82" fmla="*/ 3082610 w 5194745"/>
              <a:gd name="connsiteY82" fmla="*/ 1313645 h 2086378"/>
              <a:gd name="connsiteX83" fmla="*/ 3275793 w 5194745"/>
              <a:gd name="connsiteY83" fmla="*/ 1352282 h 2086378"/>
              <a:gd name="connsiteX84" fmla="*/ 3327308 w 5194745"/>
              <a:gd name="connsiteY84" fmla="*/ 1378040 h 2086378"/>
              <a:gd name="connsiteX85" fmla="*/ 3456097 w 5194745"/>
              <a:gd name="connsiteY85" fmla="*/ 1455313 h 2086378"/>
              <a:gd name="connsiteX86" fmla="*/ 3533370 w 5194745"/>
              <a:gd name="connsiteY86" fmla="*/ 1481071 h 2086378"/>
              <a:gd name="connsiteX87" fmla="*/ 3726553 w 5194745"/>
              <a:gd name="connsiteY87" fmla="*/ 1506828 h 2086378"/>
              <a:gd name="connsiteX88" fmla="*/ 3765190 w 5194745"/>
              <a:gd name="connsiteY88" fmla="*/ 1519707 h 2086378"/>
              <a:gd name="connsiteX89" fmla="*/ 4473528 w 5194745"/>
              <a:gd name="connsiteY89" fmla="*/ 1519707 h 2086378"/>
              <a:gd name="connsiteX90" fmla="*/ 4666711 w 5194745"/>
              <a:gd name="connsiteY90" fmla="*/ 1493950 h 2086378"/>
              <a:gd name="connsiteX91" fmla="*/ 4782621 w 5194745"/>
              <a:gd name="connsiteY91" fmla="*/ 1468192 h 2086378"/>
              <a:gd name="connsiteX92" fmla="*/ 4898531 w 5194745"/>
              <a:gd name="connsiteY92" fmla="*/ 1416676 h 2086378"/>
              <a:gd name="connsiteX93" fmla="*/ 4937167 w 5194745"/>
              <a:gd name="connsiteY93" fmla="*/ 1403797 h 2086378"/>
              <a:gd name="connsiteX94" fmla="*/ 5014441 w 5194745"/>
              <a:gd name="connsiteY94" fmla="*/ 1365161 h 2086378"/>
              <a:gd name="connsiteX95" fmla="*/ 5053077 w 5194745"/>
              <a:gd name="connsiteY95" fmla="*/ 1339403 h 2086378"/>
              <a:gd name="connsiteX96" fmla="*/ 5130350 w 5194745"/>
              <a:gd name="connsiteY96" fmla="*/ 1300766 h 2086378"/>
              <a:gd name="connsiteX97" fmla="*/ 5194745 w 5194745"/>
              <a:gd name="connsiteY97" fmla="*/ 1184857 h 2086378"/>
              <a:gd name="connsiteX98" fmla="*/ 5181866 w 5194745"/>
              <a:gd name="connsiteY98" fmla="*/ 1094704 h 2086378"/>
              <a:gd name="connsiteX99" fmla="*/ 5168987 w 5194745"/>
              <a:gd name="connsiteY99" fmla="*/ 1043189 h 2086378"/>
              <a:gd name="connsiteX100" fmla="*/ 5143229 w 5194745"/>
              <a:gd name="connsiteY100" fmla="*/ 965916 h 2086378"/>
              <a:gd name="connsiteX101" fmla="*/ 5130350 w 5194745"/>
              <a:gd name="connsiteY101" fmla="*/ 927279 h 2086378"/>
              <a:gd name="connsiteX102" fmla="*/ 5065956 w 5194745"/>
              <a:gd name="connsiteY102" fmla="*/ 811369 h 2086378"/>
              <a:gd name="connsiteX103" fmla="*/ 5027319 w 5194745"/>
              <a:gd name="connsiteY103" fmla="*/ 785612 h 2086378"/>
              <a:gd name="connsiteX104" fmla="*/ 4950046 w 5194745"/>
              <a:gd name="connsiteY104" fmla="*/ 734096 h 2086378"/>
              <a:gd name="connsiteX105" fmla="*/ 4821257 w 5194745"/>
              <a:gd name="connsiteY105" fmla="*/ 643944 h 2086378"/>
              <a:gd name="connsiteX106" fmla="*/ 4769742 w 5194745"/>
              <a:gd name="connsiteY106" fmla="*/ 618186 h 2086378"/>
              <a:gd name="connsiteX107" fmla="*/ 4679590 w 5194745"/>
              <a:gd name="connsiteY107" fmla="*/ 553792 h 2086378"/>
              <a:gd name="connsiteX108" fmla="*/ 4628074 w 5194745"/>
              <a:gd name="connsiteY108" fmla="*/ 528034 h 2086378"/>
              <a:gd name="connsiteX109" fmla="*/ 4589438 w 5194745"/>
              <a:gd name="connsiteY109" fmla="*/ 502276 h 2086378"/>
              <a:gd name="connsiteX110" fmla="*/ 4512165 w 5194745"/>
              <a:gd name="connsiteY110" fmla="*/ 476519 h 2086378"/>
              <a:gd name="connsiteX111" fmla="*/ 4473528 w 5194745"/>
              <a:gd name="connsiteY111" fmla="*/ 463640 h 2086378"/>
              <a:gd name="connsiteX112" fmla="*/ 4357618 w 5194745"/>
              <a:gd name="connsiteY112" fmla="*/ 425003 h 2086378"/>
              <a:gd name="connsiteX113" fmla="*/ 4318981 w 5194745"/>
              <a:gd name="connsiteY113" fmla="*/ 412124 h 2086378"/>
              <a:gd name="connsiteX114" fmla="*/ 4280345 w 5194745"/>
              <a:gd name="connsiteY114" fmla="*/ 399245 h 2086378"/>
              <a:gd name="connsiteX115" fmla="*/ 4228829 w 5194745"/>
              <a:gd name="connsiteY115" fmla="*/ 386366 h 2086378"/>
              <a:gd name="connsiteX116" fmla="*/ 4190193 w 5194745"/>
              <a:gd name="connsiteY116" fmla="*/ 360609 h 2086378"/>
              <a:gd name="connsiteX117" fmla="*/ 4035646 w 5194745"/>
              <a:gd name="connsiteY117" fmla="*/ 321972 h 2086378"/>
              <a:gd name="connsiteX118" fmla="*/ 3971252 w 5194745"/>
              <a:gd name="connsiteY118" fmla="*/ 309093 h 2086378"/>
              <a:gd name="connsiteX119" fmla="*/ 3893979 w 5194745"/>
              <a:gd name="connsiteY119" fmla="*/ 283335 h 2086378"/>
              <a:gd name="connsiteX120" fmla="*/ 3790948 w 5194745"/>
              <a:gd name="connsiteY120" fmla="*/ 283335 h 2086378"/>
              <a:gd name="connsiteX121" fmla="*/ 3790948 w 5194745"/>
              <a:gd name="connsiteY121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876548 w 5194745"/>
              <a:gd name="connsiteY79" fmla="*/ 1390919 h 2086378"/>
              <a:gd name="connsiteX80" fmla="*/ 3005336 w 5194745"/>
              <a:gd name="connsiteY80" fmla="*/ 1339403 h 2086378"/>
              <a:gd name="connsiteX81" fmla="*/ 3082610 w 5194745"/>
              <a:gd name="connsiteY81" fmla="*/ 1313645 h 2086378"/>
              <a:gd name="connsiteX82" fmla="*/ 3275793 w 5194745"/>
              <a:gd name="connsiteY82" fmla="*/ 1352282 h 2086378"/>
              <a:gd name="connsiteX83" fmla="*/ 3327308 w 5194745"/>
              <a:gd name="connsiteY83" fmla="*/ 1378040 h 2086378"/>
              <a:gd name="connsiteX84" fmla="*/ 3456097 w 5194745"/>
              <a:gd name="connsiteY84" fmla="*/ 1455313 h 2086378"/>
              <a:gd name="connsiteX85" fmla="*/ 3533370 w 5194745"/>
              <a:gd name="connsiteY85" fmla="*/ 1481071 h 2086378"/>
              <a:gd name="connsiteX86" fmla="*/ 3726553 w 5194745"/>
              <a:gd name="connsiteY86" fmla="*/ 1506828 h 2086378"/>
              <a:gd name="connsiteX87" fmla="*/ 3765190 w 5194745"/>
              <a:gd name="connsiteY87" fmla="*/ 1519707 h 2086378"/>
              <a:gd name="connsiteX88" fmla="*/ 4473528 w 5194745"/>
              <a:gd name="connsiteY88" fmla="*/ 1519707 h 2086378"/>
              <a:gd name="connsiteX89" fmla="*/ 4666711 w 5194745"/>
              <a:gd name="connsiteY89" fmla="*/ 1493950 h 2086378"/>
              <a:gd name="connsiteX90" fmla="*/ 4782621 w 5194745"/>
              <a:gd name="connsiteY90" fmla="*/ 1468192 h 2086378"/>
              <a:gd name="connsiteX91" fmla="*/ 4898531 w 5194745"/>
              <a:gd name="connsiteY91" fmla="*/ 1416676 h 2086378"/>
              <a:gd name="connsiteX92" fmla="*/ 4937167 w 5194745"/>
              <a:gd name="connsiteY92" fmla="*/ 1403797 h 2086378"/>
              <a:gd name="connsiteX93" fmla="*/ 5014441 w 5194745"/>
              <a:gd name="connsiteY93" fmla="*/ 1365161 h 2086378"/>
              <a:gd name="connsiteX94" fmla="*/ 5053077 w 5194745"/>
              <a:gd name="connsiteY94" fmla="*/ 1339403 h 2086378"/>
              <a:gd name="connsiteX95" fmla="*/ 5130350 w 5194745"/>
              <a:gd name="connsiteY95" fmla="*/ 1300766 h 2086378"/>
              <a:gd name="connsiteX96" fmla="*/ 5194745 w 5194745"/>
              <a:gd name="connsiteY96" fmla="*/ 1184857 h 2086378"/>
              <a:gd name="connsiteX97" fmla="*/ 5181866 w 5194745"/>
              <a:gd name="connsiteY97" fmla="*/ 1094704 h 2086378"/>
              <a:gd name="connsiteX98" fmla="*/ 5168987 w 5194745"/>
              <a:gd name="connsiteY98" fmla="*/ 1043189 h 2086378"/>
              <a:gd name="connsiteX99" fmla="*/ 5143229 w 5194745"/>
              <a:gd name="connsiteY99" fmla="*/ 965916 h 2086378"/>
              <a:gd name="connsiteX100" fmla="*/ 5130350 w 5194745"/>
              <a:gd name="connsiteY100" fmla="*/ 927279 h 2086378"/>
              <a:gd name="connsiteX101" fmla="*/ 5065956 w 5194745"/>
              <a:gd name="connsiteY101" fmla="*/ 811369 h 2086378"/>
              <a:gd name="connsiteX102" fmla="*/ 5027319 w 5194745"/>
              <a:gd name="connsiteY102" fmla="*/ 785612 h 2086378"/>
              <a:gd name="connsiteX103" fmla="*/ 4950046 w 5194745"/>
              <a:gd name="connsiteY103" fmla="*/ 734096 h 2086378"/>
              <a:gd name="connsiteX104" fmla="*/ 4821257 w 5194745"/>
              <a:gd name="connsiteY104" fmla="*/ 643944 h 2086378"/>
              <a:gd name="connsiteX105" fmla="*/ 4769742 w 5194745"/>
              <a:gd name="connsiteY105" fmla="*/ 618186 h 2086378"/>
              <a:gd name="connsiteX106" fmla="*/ 4679590 w 5194745"/>
              <a:gd name="connsiteY106" fmla="*/ 553792 h 2086378"/>
              <a:gd name="connsiteX107" fmla="*/ 4628074 w 5194745"/>
              <a:gd name="connsiteY107" fmla="*/ 528034 h 2086378"/>
              <a:gd name="connsiteX108" fmla="*/ 4589438 w 5194745"/>
              <a:gd name="connsiteY108" fmla="*/ 502276 h 2086378"/>
              <a:gd name="connsiteX109" fmla="*/ 4512165 w 5194745"/>
              <a:gd name="connsiteY109" fmla="*/ 476519 h 2086378"/>
              <a:gd name="connsiteX110" fmla="*/ 4473528 w 5194745"/>
              <a:gd name="connsiteY110" fmla="*/ 463640 h 2086378"/>
              <a:gd name="connsiteX111" fmla="*/ 4357618 w 5194745"/>
              <a:gd name="connsiteY111" fmla="*/ 425003 h 2086378"/>
              <a:gd name="connsiteX112" fmla="*/ 4318981 w 5194745"/>
              <a:gd name="connsiteY112" fmla="*/ 412124 h 2086378"/>
              <a:gd name="connsiteX113" fmla="*/ 4280345 w 5194745"/>
              <a:gd name="connsiteY113" fmla="*/ 399245 h 2086378"/>
              <a:gd name="connsiteX114" fmla="*/ 4228829 w 5194745"/>
              <a:gd name="connsiteY114" fmla="*/ 386366 h 2086378"/>
              <a:gd name="connsiteX115" fmla="*/ 4190193 w 5194745"/>
              <a:gd name="connsiteY115" fmla="*/ 360609 h 2086378"/>
              <a:gd name="connsiteX116" fmla="*/ 4035646 w 5194745"/>
              <a:gd name="connsiteY116" fmla="*/ 321972 h 2086378"/>
              <a:gd name="connsiteX117" fmla="*/ 3971252 w 5194745"/>
              <a:gd name="connsiteY117" fmla="*/ 309093 h 2086378"/>
              <a:gd name="connsiteX118" fmla="*/ 3893979 w 5194745"/>
              <a:gd name="connsiteY118" fmla="*/ 283335 h 2086378"/>
              <a:gd name="connsiteX119" fmla="*/ 3790948 w 5194745"/>
              <a:gd name="connsiteY119" fmla="*/ 283335 h 2086378"/>
              <a:gd name="connsiteX120" fmla="*/ 3790948 w 5194745"/>
              <a:gd name="connsiteY120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696243 w 5194745"/>
              <a:gd name="connsiteY79" fmla="*/ 1493950 h 2086378"/>
              <a:gd name="connsiteX80" fmla="*/ 2876548 w 5194745"/>
              <a:gd name="connsiteY80" fmla="*/ 1390919 h 2086378"/>
              <a:gd name="connsiteX81" fmla="*/ 3005336 w 5194745"/>
              <a:gd name="connsiteY81" fmla="*/ 1339403 h 2086378"/>
              <a:gd name="connsiteX82" fmla="*/ 3082610 w 5194745"/>
              <a:gd name="connsiteY82" fmla="*/ 1313645 h 2086378"/>
              <a:gd name="connsiteX83" fmla="*/ 3275793 w 5194745"/>
              <a:gd name="connsiteY83" fmla="*/ 1352282 h 2086378"/>
              <a:gd name="connsiteX84" fmla="*/ 3327308 w 5194745"/>
              <a:gd name="connsiteY84" fmla="*/ 1378040 h 2086378"/>
              <a:gd name="connsiteX85" fmla="*/ 3456097 w 5194745"/>
              <a:gd name="connsiteY85" fmla="*/ 1455313 h 2086378"/>
              <a:gd name="connsiteX86" fmla="*/ 3533370 w 5194745"/>
              <a:gd name="connsiteY86" fmla="*/ 1481071 h 2086378"/>
              <a:gd name="connsiteX87" fmla="*/ 3726553 w 5194745"/>
              <a:gd name="connsiteY87" fmla="*/ 1506828 h 2086378"/>
              <a:gd name="connsiteX88" fmla="*/ 3765190 w 5194745"/>
              <a:gd name="connsiteY88" fmla="*/ 1519707 h 2086378"/>
              <a:gd name="connsiteX89" fmla="*/ 4473528 w 5194745"/>
              <a:gd name="connsiteY89" fmla="*/ 1519707 h 2086378"/>
              <a:gd name="connsiteX90" fmla="*/ 4666711 w 5194745"/>
              <a:gd name="connsiteY90" fmla="*/ 1493950 h 2086378"/>
              <a:gd name="connsiteX91" fmla="*/ 4782621 w 5194745"/>
              <a:gd name="connsiteY91" fmla="*/ 1468192 h 2086378"/>
              <a:gd name="connsiteX92" fmla="*/ 4898531 w 5194745"/>
              <a:gd name="connsiteY92" fmla="*/ 1416676 h 2086378"/>
              <a:gd name="connsiteX93" fmla="*/ 4937167 w 5194745"/>
              <a:gd name="connsiteY93" fmla="*/ 1403797 h 2086378"/>
              <a:gd name="connsiteX94" fmla="*/ 5014441 w 5194745"/>
              <a:gd name="connsiteY94" fmla="*/ 1365161 h 2086378"/>
              <a:gd name="connsiteX95" fmla="*/ 5053077 w 5194745"/>
              <a:gd name="connsiteY95" fmla="*/ 1339403 h 2086378"/>
              <a:gd name="connsiteX96" fmla="*/ 5130350 w 5194745"/>
              <a:gd name="connsiteY96" fmla="*/ 1300766 h 2086378"/>
              <a:gd name="connsiteX97" fmla="*/ 5194745 w 5194745"/>
              <a:gd name="connsiteY97" fmla="*/ 1184857 h 2086378"/>
              <a:gd name="connsiteX98" fmla="*/ 5181866 w 5194745"/>
              <a:gd name="connsiteY98" fmla="*/ 1094704 h 2086378"/>
              <a:gd name="connsiteX99" fmla="*/ 5168987 w 5194745"/>
              <a:gd name="connsiteY99" fmla="*/ 1043189 h 2086378"/>
              <a:gd name="connsiteX100" fmla="*/ 5143229 w 5194745"/>
              <a:gd name="connsiteY100" fmla="*/ 965916 h 2086378"/>
              <a:gd name="connsiteX101" fmla="*/ 5130350 w 5194745"/>
              <a:gd name="connsiteY101" fmla="*/ 927279 h 2086378"/>
              <a:gd name="connsiteX102" fmla="*/ 5065956 w 5194745"/>
              <a:gd name="connsiteY102" fmla="*/ 811369 h 2086378"/>
              <a:gd name="connsiteX103" fmla="*/ 5027319 w 5194745"/>
              <a:gd name="connsiteY103" fmla="*/ 785612 h 2086378"/>
              <a:gd name="connsiteX104" fmla="*/ 4950046 w 5194745"/>
              <a:gd name="connsiteY104" fmla="*/ 734096 h 2086378"/>
              <a:gd name="connsiteX105" fmla="*/ 4821257 w 5194745"/>
              <a:gd name="connsiteY105" fmla="*/ 643944 h 2086378"/>
              <a:gd name="connsiteX106" fmla="*/ 4769742 w 5194745"/>
              <a:gd name="connsiteY106" fmla="*/ 618186 h 2086378"/>
              <a:gd name="connsiteX107" fmla="*/ 4679590 w 5194745"/>
              <a:gd name="connsiteY107" fmla="*/ 553792 h 2086378"/>
              <a:gd name="connsiteX108" fmla="*/ 4628074 w 5194745"/>
              <a:gd name="connsiteY108" fmla="*/ 528034 h 2086378"/>
              <a:gd name="connsiteX109" fmla="*/ 4589438 w 5194745"/>
              <a:gd name="connsiteY109" fmla="*/ 502276 h 2086378"/>
              <a:gd name="connsiteX110" fmla="*/ 4512165 w 5194745"/>
              <a:gd name="connsiteY110" fmla="*/ 476519 h 2086378"/>
              <a:gd name="connsiteX111" fmla="*/ 4473528 w 5194745"/>
              <a:gd name="connsiteY111" fmla="*/ 463640 h 2086378"/>
              <a:gd name="connsiteX112" fmla="*/ 4357618 w 5194745"/>
              <a:gd name="connsiteY112" fmla="*/ 425003 h 2086378"/>
              <a:gd name="connsiteX113" fmla="*/ 4318981 w 5194745"/>
              <a:gd name="connsiteY113" fmla="*/ 412124 h 2086378"/>
              <a:gd name="connsiteX114" fmla="*/ 4280345 w 5194745"/>
              <a:gd name="connsiteY114" fmla="*/ 399245 h 2086378"/>
              <a:gd name="connsiteX115" fmla="*/ 4228829 w 5194745"/>
              <a:gd name="connsiteY115" fmla="*/ 386366 h 2086378"/>
              <a:gd name="connsiteX116" fmla="*/ 4190193 w 5194745"/>
              <a:gd name="connsiteY116" fmla="*/ 360609 h 2086378"/>
              <a:gd name="connsiteX117" fmla="*/ 4035646 w 5194745"/>
              <a:gd name="connsiteY117" fmla="*/ 321972 h 2086378"/>
              <a:gd name="connsiteX118" fmla="*/ 3971252 w 5194745"/>
              <a:gd name="connsiteY118" fmla="*/ 309093 h 2086378"/>
              <a:gd name="connsiteX119" fmla="*/ 3893979 w 5194745"/>
              <a:gd name="connsiteY119" fmla="*/ 283335 h 2086378"/>
              <a:gd name="connsiteX120" fmla="*/ 3790948 w 5194745"/>
              <a:gd name="connsiteY120" fmla="*/ 283335 h 2086378"/>
              <a:gd name="connsiteX121" fmla="*/ 3790948 w 5194745"/>
              <a:gd name="connsiteY121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696243 w 5194745"/>
              <a:gd name="connsiteY79" fmla="*/ 1493950 h 2086378"/>
              <a:gd name="connsiteX80" fmla="*/ 2876548 w 5194745"/>
              <a:gd name="connsiteY80" fmla="*/ 1390919 h 2086378"/>
              <a:gd name="connsiteX81" fmla="*/ 3005336 w 5194745"/>
              <a:gd name="connsiteY81" fmla="*/ 1339403 h 2086378"/>
              <a:gd name="connsiteX82" fmla="*/ 3082610 w 5194745"/>
              <a:gd name="connsiteY82" fmla="*/ 1313645 h 2086378"/>
              <a:gd name="connsiteX83" fmla="*/ 3275793 w 5194745"/>
              <a:gd name="connsiteY83" fmla="*/ 1352282 h 2086378"/>
              <a:gd name="connsiteX84" fmla="*/ 3327308 w 5194745"/>
              <a:gd name="connsiteY84" fmla="*/ 1378040 h 2086378"/>
              <a:gd name="connsiteX85" fmla="*/ 3456097 w 5194745"/>
              <a:gd name="connsiteY85" fmla="*/ 1455313 h 2086378"/>
              <a:gd name="connsiteX86" fmla="*/ 3533370 w 5194745"/>
              <a:gd name="connsiteY86" fmla="*/ 1481071 h 2086378"/>
              <a:gd name="connsiteX87" fmla="*/ 3726553 w 5194745"/>
              <a:gd name="connsiteY87" fmla="*/ 1506828 h 2086378"/>
              <a:gd name="connsiteX88" fmla="*/ 3765190 w 5194745"/>
              <a:gd name="connsiteY88" fmla="*/ 1519707 h 2086378"/>
              <a:gd name="connsiteX89" fmla="*/ 4473528 w 5194745"/>
              <a:gd name="connsiteY89" fmla="*/ 1519707 h 2086378"/>
              <a:gd name="connsiteX90" fmla="*/ 4666711 w 5194745"/>
              <a:gd name="connsiteY90" fmla="*/ 1493950 h 2086378"/>
              <a:gd name="connsiteX91" fmla="*/ 4782621 w 5194745"/>
              <a:gd name="connsiteY91" fmla="*/ 1468192 h 2086378"/>
              <a:gd name="connsiteX92" fmla="*/ 4898531 w 5194745"/>
              <a:gd name="connsiteY92" fmla="*/ 1416676 h 2086378"/>
              <a:gd name="connsiteX93" fmla="*/ 4937167 w 5194745"/>
              <a:gd name="connsiteY93" fmla="*/ 1403797 h 2086378"/>
              <a:gd name="connsiteX94" fmla="*/ 5014441 w 5194745"/>
              <a:gd name="connsiteY94" fmla="*/ 1365161 h 2086378"/>
              <a:gd name="connsiteX95" fmla="*/ 5053077 w 5194745"/>
              <a:gd name="connsiteY95" fmla="*/ 1339403 h 2086378"/>
              <a:gd name="connsiteX96" fmla="*/ 5130350 w 5194745"/>
              <a:gd name="connsiteY96" fmla="*/ 1300766 h 2086378"/>
              <a:gd name="connsiteX97" fmla="*/ 5194745 w 5194745"/>
              <a:gd name="connsiteY97" fmla="*/ 1184857 h 2086378"/>
              <a:gd name="connsiteX98" fmla="*/ 5181866 w 5194745"/>
              <a:gd name="connsiteY98" fmla="*/ 1094704 h 2086378"/>
              <a:gd name="connsiteX99" fmla="*/ 5168987 w 5194745"/>
              <a:gd name="connsiteY99" fmla="*/ 1043189 h 2086378"/>
              <a:gd name="connsiteX100" fmla="*/ 5143229 w 5194745"/>
              <a:gd name="connsiteY100" fmla="*/ 965916 h 2086378"/>
              <a:gd name="connsiteX101" fmla="*/ 5130350 w 5194745"/>
              <a:gd name="connsiteY101" fmla="*/ 927279 h 2086378"/>
              <a:gd name="connsiteX102" fmla="*/ 5065956 w 5194745"/>
              <a:gd name="connsiteY102" fmla="*/ 811369 h 2086378"/>
              <a:gd name="connsiteX103" fmla="*/ 5027319 w 5194745"/>
              <a:gd name="connsiteY103" fmla="*/ 785612 h 2086378"/>
              <a:gd name="connsiteX104" fmla="*/ 4950046 w 5194745"/>
              <a:gd name="connsiteY104" fmla="*/ 734096 h 2086378"/>
              <a:gd name="connsiteX105" fmla="*/ 4821257 w 5194745"/>
              <a:gd name="connsiteY105" fmla="*/ 643944 h 2086378"/>
              <a:gd name="connsiteX106" fmla="*/ 4769742 w 5194745"/>
              <a:gd name="connsiteY106" fmla="*/ 618186 h 2086378"/>
              <a:gd name="connsiteX107" fmla="*/ 4679590 w 5194745"/>
              <a:gd name="connsiteY107" fmla="*/ 553792 h 2086378"/>
              <a:gd name="connsiteX108" fmla="*/ 4628074 w 5194745"/>
              <a:gd name="connsiteY108" fmla="*/ 528034 h 2086378"/>
              <a:gd name="connsiteX109" fmla="*/ 4589438 w 5194745"/>
              <a:gd name="connsiteY109" fmla="*/ 502276 h 2086378"/>
              <a:gd name="connsiteX110" fmla="*/ 4512165 w 5194745"/>
              <a:gd name="connsiteY110" fmla="*/ 476519 h 2086378"/>
              <a:gd name="connsiteX111" fmla="*/ 4473528 w 5194745"/>
              <a:gd name="connsiteY111" fmla="*/ 463640 h 2086378"/>
              <a:gd name="connsiteX112" fmla="*/ 4357618 w 5194745"/>
              <a:gd name="connsiteY112" fmla="*/ 425003 h 2086378"/>
              <a:gd name="connsiteX113" fmla="*/ 4318981 w 5194745"/>
              <a:gd name="connsiteY113" fmla="*/ 412124 h 2086378"/>
              <a:gd name="connsiteX114" fmla="*/ 4280345 w 5194745"/>
              <a:gd name="connsiteY114" fmla="*/ 399245 h 2086378"/>
              <a:gd name="connsiteX115" fmla="*/ 4228829 w 5194745"/>
              <a:gd name="connsiteY115" fmla="*/ 386366 h 2086378"/>
              <a:gd name="connsiteX116" fmla="*/ 4190193 w 5194745"/>
              <a:gd name="connsiteY116" fmla="*/ 360609 h 2086378"/>
              <a:gd name="connsiteX117" fmla="*/ 4035646 w 5194745"/>
              <a:gd name="connsiteY117" fmla="*/ 321972 h 2086378"/>
              <a:gd name="connsiteX118" fmla="*/ 3971252 w 5194745"/>
              <a:gd name="connsiteY118" fmla="*/ 309093 h 2086378"/>
              <a:gd name="connsiteX119" fmla="*/ 3893979 w 5194745"/>
              <a:gd name="connsiteY119" fmla="*/ 283335 h 2086378"/>
              <a:gd name="connsiteX120" fmla="*/ 3790948 w 5194745"/>
              <a:gd name="connsiteY120" fmla="*/ 283335 h 2086378"/>
              <a:gd name="connsiteX121" fmla="*/ 3790948 w 5194745"/>
              <a:gd name="connsiteY121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696243 w 5194745"/>
              <a:gd name="connsiteY79" fmla="*/ 1493950 h 2086378"/>
              <a:gd name="connsiteX80" fmla="*/ 2876548 w 5194745"/>
              <a:gd name="connsiteY80" fmla="*/ 1390919 h 2086378"/>
              <a:gd name="connsiteX81" fmla="*/ 3005336 w 5194745"/>
              <a:gd name="connsiteY81" fmla="*/ 1339403 h 2086378"/>
              <a:gd name="connsiteX82" fmla="*/ 3082610 w 5194745"/>
              <a:gd name="connsiteY82" fmla="*/ 1313645 h 2086378"/>
              <a:gd name="connsiteX83" fmla="*/ 3275793 w 5194745"/>
              <a:gd name="connsiteY83" fmla="*/ 1352282 h 2086378"/>
              <a:gd name="connsiteX84" fmla="*/ 3327308 w 5194745"/>
              <a:gd name="connsiteY84" fmla="*/ 1378040 h 2086378"/>
              <a:gd name="connsiteX85" fmla="*/ 3456097 w 5194745"/>
              <a:gd name="connsiteY85" fmla="*/ 1455313 h 2086378"/>
              <a:gd name="connsiteX86" fmla="*/ 3533370 w 5194745"/>
              <a:gd name="connsiteY86" fmla="*/ 1481071 h 2086378"/>
              <a:gd name="connsiteX87" fmla="*/ 3726553 w 5194745"/>
              <a:gd name="connsiteY87" fmla="*/ 1506828 h 2086378"/>
              <a:gd name="connsiteX88" fmla="*/ 3765190 w 5194745"/>
              <a:gd name="connsiteY88" fmla="*/ 1519707 h 2086378"/>
              <a:gd name="connsiteX89" fmla="*/ 4473528 w 5194745"/>
              <a:gd name="connsiteY89" fmla="*/ 1519707 h 2086378"/>
              <a:gd name="connsiteX90" fmla="*/ 4666711 w 5194745"/>
              <a:gd name="connsiteY90" fmla="*/ 1493950 h 2086378"/>
              <a:gd name="connsiteX91" fmla="*/ 4782621 w 5194745"/>
              <a:gd name="connsiteY91" fmla="*/ 1468192 h 2086378"/>
              <a:gd name="connsiteX92" fmla="*/ 4898531 w 5194745"/>
              <a:gd name="connsiteY92" fmla="*/ 1416676 h 2086378"/>
              <a:gd name="connsiteX93" fmla="*/ 4937167 w 5194745"/>
              <a:gd name="connsiteY93" fmla="*/ 1403797 h 2086378"/>
              <a:gd name="connsiteX94" fmla="*/ 5014441 w 5194745"/>
              <a:gd name="connsiteY94" fmla="*/ 1365161 h 2086378"/>
              <a:gd name="connsiteX95" fmla="*/ 5053077 w 5194745"/>
              <a:gd name="connsiteY95" fmla="*/ 1339403 h 2086378"/>
              <a:gd name="connsiteX96" fmla="*/ 5130350 w 5194745"/>
              <a:gd name="connsiteY96" fmla="*/ 1300766 h 2086378"/>
              <a:gd name="connsiteX97" fmla="*/ 5194745 w 5194745"/>
              <a:gd name="connsiteY97" fmla="*/ 1184857 h 2086378"/>
              <a:gd name="connsiteX98" fmla="*/ 5181866 w 5194745"/>
              <a:gd name="connsiteY98" fmla="*/ 1094704 h 2086378"/>
              <a:gd name="connsiteX99" fmla="*/ 5168987 w 5194745"/>
              <a:gd name="connsiteY99" fmla="*/ 1043189 h 2086378"/>
              <a:gd name="connsiteX100" fmla="*/ 5143229 w 5194745"/>
              <a:gd name="connsiteY100" fmla="*/ 965916 h 2086378"/>
              <a:gd name="connsiteX101" fmla="*/ 5130350 w 5194745"/>
              <a:gd name="connsiteY101" fmla="*/ 927279 h 2086378"/>
              <a:gd name="connsiteX102" fmla="*/ 5065956 w 5194745"/>
              <a:gd name="connsiteY102" fmla="*/ 811369 h 2086378"/>
              <a:gd name="connsiteX103" fmla="*/ 5027319 w 5194745"/>
              <a:gd name="connsiteY103" fmla="*/ 785612 h 2086378"/>
              <a:gd name="connsiteX104" fmla="*/ 4950046 w 5194745"/>
              <a:gd name="connsiteY104" fmla="*/ 734096 h 2086378"/>
              <a:gd name="connsiteX105" fmla="*/ 4821257 w 5194745"/>
              <a:gd name="connsiteY105" fmla="*/ 643944 h 2086378"/>
              <a:gd name="connsiteX106" fmla="*/ 4769742 w 5194745"/>
              <a:gd name="connsiteY106" fmla="*/ 618186 h 2086378"/>
              <a:gd name="connsiteX107" fmla="*/ 4679590 w 5194745"/>
              <a:gd name="connsiteY107" fmla="*/ 553792 h 2086378"/>
              <a:gd name="connsiteX108" fmla="*/ 4628074 w 5194745"/>
              <a:gd name="connsiteY108" fmla="*/ 528034 h 2086378"/>
              <a:gd name="connsiteX109" fmla="*/ 4589438 w 5194745"/>
              <a:gd name="connsiteY109" fmla="*/ 502276 h 2086378"/>
              <a:gd name="connsiteX110" fmla="*/ 4512165 w 5194745"/>
              <a:gd name="connsiteY110" fmla="*/ 476519 h 2086378"/>
              <a:gd name="connsiteX111" fmla="*/ 4473528 w 5194745"/>
              <a:gd name="connsiteY111" fmla="*/ 463640 h 2086378"/>
              <a:gd name="connsiteX112" fmla="*/ 4357618 w 5194745"/>
              <a:gd name="connsiteY112" fmla="*/ 425003 h 2086378"/>
              <a:gd name="connsiteX113" fmla="*/ 4318981 w 5194745"/>
              <a:gd name="connsiteY113" fmla="*/ 412124 h 2086378"/>
              <a:gd name="connsiteX114" fmla="*/ 4280345 w 5194745"/>
              <a:gd name="connsiteY114" fmla="*/ 399245 h 2086378"/>
              <a:gd name="connsiteX115" fmla="*/ 4228829 w 5194745"/>
              <a:gd name="connsiteY115" fmla="*/ 386366 h 2086378"/>
              <a:gd name="connsiteX116" fmla="*/ 4190193 w 5194745"/>
              <a:gd name="connsiteY116" fmla="*/ 360609 h 2086378"/>
              <a:gd name="connsiteX117" fmla="*/ 4035646 w 5194745"/>
              <a:gd name="connsiteY117" fmla="*/ 321972 h 2086378"/>
              <a:gd name="connsiteX118" fmla="*/ 3971252 w 5194745"/>
              <a:gd name="connsiteY118" fmla="*/ 309093 h 2086378"/>
              <a:gd name="connsiteX119" fmla="*/ 3893979 w 5194745"/>
              <a:gd name="connsiteY119" fmla="*/ 283335 h 2086378"/>
              <a:gd name="connsiteX120" fmla="*/ 3790948 w 5194745"/>
              <a:gd name="connsiteY120" fmla="*/ 283335 h 2086378"/>
              <a:gd name="connsiteX121" fmla="*/ 3790948 w 5194745"/>
              <a:gd name="connsiteY121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696243 w 5194745"/>
              <a:gd name="connsiteY79" fmla="*/ 1493950 h 2086378"/>
              <a:gd name="connsiteX80" fmla="*/ 2876548 w 5194745"/>
              <a:gd name="connsiteY80" fmla="*/ 1390919 h 2086378"/>
              <a:gd name="connsiteX81" fmla="*/ 3005336 w 5194745"/>
              <a:gd name="connsiteY81" fmla="*/ 1339403 h 2086378"/>
              <a:gd name="connsiteX82" fmla="*/ 3082610 w 5194745"/>
              <a:gd name="connsiteY82" fmla="*/ 1313645 h 2086378"/>
              <a:gd name="connsiteX83" fmla="*/ 3275793 w 5194745"/>
              <a:gd name="connsiteY83" fmla="*/ 1352282 h 2086378"/>
              <a:gd name="connsiteX84" fmla="*/ 3327308 w 5194745"/>
              <a:gd name="connsiteY84" fmla="*/ 1378040 h 2086378"/>
              <a:gd name="connsiteX85" fmla="*/ 3456097 w 5194745"/>
              <a:gd name="connsiteY85" fmla="*/ 1455313 h 2086378"/>
              <a:gd name="connsiteX86" fmla="*/ 3533370 w 5194745"/>
              <a:gd name="connsiteY86" fmla="*/ 1481071 h 2086378"/>
              <a:gd name="connsiteX87" fmla="*/ 3726553 w 5194745"/>
              <a:gd name="connsiteY87" fmla="*/ 1506828 h 2086378"/>
              <a:gd name="connsiteX88" fmla="*/ 3765190 w 5194745"/>
              <a:gd name="connsiteY88" fmla="*/ 1519707 h 2086378"/>
              <a:gd name="connsiteX89" fmla="*/ 4473528 w 5194745"/>
              <a:gd name="connsiteY89" fmla="*/ 1519707 h 2086378"/>
              <a:gd name="connsiteX90" fmla="*/ 4666711 w 5194745"/>
              <a:gd name="connsiteY90" fmla="*/ 1493950 h 2086378"/>
              <a:gd name="connsiteX91" fmla="*/ 4782621 w 5194745"/>
              <a:gd name="connsiteY91" fmla="*/ 1468192 h 2086378"/>
              <a:gd name="connsiteX92" fmla="*/ 4898531 w 5194745"/>
              <a:gd name="connsiteY92" fmla="*/ 1416676 h 2086378"/>
              <a:gd name="connsiteX93" fmla="*/ 4937167 w 5194745"/>
              <a:gd name="connsiteY93" fmla="*/ 1403797 h 2086378"/>
              <a:gd name="connsiteX94" fmla="*/ 5014441 w 5194745"/>
              <a:gd name="connsiteY94" fmla="*/ 1365161 h 2086378"/>
              <a:gd name="connsiteX95" fmla="*/ 5053077 w 5194745"/>
              <a:gd name="connsiteY95" fmla="*/ 1339403 h 2086378"/>
              <a:gd name="connsiteX96" fmla="*/ 5130350 w 5194745"/>
              <a:gd name="connsiteY96" fmla="*/ 1300766 h 2086378"/>
              <a:gd name="connsiteX97" fmla="*/ 5194745 w 5194745"/>
              <a:gd name="connsiteY97" fmla="*/ 1184857 h 2086378"/>
              <a:gd name="connsiteX98" fmla="*/ 5181866 w 5194745"/>
              <a:gd name="connsiteY98" fmla="*/ 1094704 h 2086378"/>
              <a:gd name="connsiteX99" fmla="*/ 5168987 w 5194745"/>
              <a:gd name="connsiteY99" fmla="*/ 1043189 h 2086378"/>
              <a:gd name="connsiteX100" fmla="*/ 5143229 w 5194745"/>
              <a:gd name="connsiteY100" fmla="*/ 965916 h 2086378"/>
              <a:gd name="connsiteX101" fmla="*/ 5130350 w 5194745"/>
              <a:gd name="connsiteY101" fmla="*/ 927279 h 2086378"/>
              <a:gd name="connsiteX102" fmla="*/ 5065956 w 5194745"/>
              <a:gd name="connsiteY102" fmla="*/ 811369 h 2086378"/>
              <a:gd name="connsiteX103" fmla="*/ 5027319 w 5194745"/>
              <a:gd name="connsiteY103" fmla="*/ 785612 h 2086378"/>
              <a:gd name="connsiteX104" fmla="*/ 4950046 w 5194745"/>
              <a:gd name="connsiteY104" fmla="*/ 734096 h 2086378"/>
              <a:gd name="connsiteX105" fmla="*/ 4821257 w 5194745"/>
              <a:gd name="connsiteY105" fmla="*/ 643944 h 2086378"/>
              <a:gd name="connsiteX106" fmla="*/ 4769742 w 5194745"/>
              <a:gd name="connsiteY106" fmla="*/ 618186 h 2086378"/>
              <a:gd name="connsiteX107" fmla="*/ 4679590 w 5194745"/>
              <a:gd name="connsiteY107" fmla="*/ 553792 h 2086378"/>
              <a:gd name="connsiteX108" fmla="*/ 4628074 w 5194745"/>
              <a:gd name="connsiteY108" fmla="*/ 528034 h 2086378"/>
              <a:gd name="connsiteX109" fmla="*/ 4589438 w 5194745"/>
              <a:gd name="connsiteY109" fmla="*/ 502276 h 2086378"/>
              <a:gd name="connsiteX110" fmla="*/ 4512165 w 5194745"/>
              <a:gd name="connsiteY110" fmla="*/ 476519 h 2086378"/>
              <a:gd name="connsiteX111" fmla="*/ 4473528 w 5194745"/>
              <a:gd name="connsiteY111" fmla="*/ 463640 h 2086378"/>
              <a:gd name="connsiteX112" fmla="*/ 4357618 w 5194745"/>
              <a:gd name="connsiteY112" fmla="*/ 425003 h 2086378"/>
              <a:gd name="connsiteX113" fmla="*/ 4318981 w 5194745"/>
              <a:gd name="connsiteY113" fmla="*/ 412124 h 2086378"/>
              <a:gd name="connsiteX114" fmla="*/ 4280345 w 5194745"/>
              <a:gd name="connsiteY114" fmla="*/ 399245 h 2086378"/>
              <a:gd name="connsiteX115" fmla="*/ 4228829 w 5194745"/>
              <a:gd name="connsiteY115" fmla="*/ 386366 h 2086378"/>
              <a:gd name="connsiteX116" fmla="*/ 4190193 w 5194745"/>
              <a:gd name="connsiteY116" fmla="*/ 360609 h 2086378"/>
              <a:gd name="connsiteX117" fmla="*/ 4035646 w 5194745"/>
              <a:gd name="connsiteY117" fmla="*/ 321972 h 2086378"/>
              <a:gd name="connsiteX118" fmla="*/ 3971252 w 5194745"/>
              <a:gd name="connsiteY118" fmla="*/ 309093 h 2086378"/>
              <a:gd name="connsiteX119" fmla="*/ 3893979 w 5194745"/>
              <a:gd name="connsiteY119" fmla="*/ 283335 h 2086378"/>
              <a:gd name="connsiteX120" fmla="*/ 3790948 w 5194745"/>
              <a:gd name="connsiteY120" fmla="*/ 283335 h 2086378"/>
              <a:gd name="connsiteX121" fmla="*/ 3790948 w 5194745"/>
              <a:gd name="connsiteY121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696243 w 5194745"/>
              <a:gd name="connsiteY79" fmla="*/ 1493950 h 2086378"/>
              <a:gd name="connsiteX80" fmla="*/ 2876548 w 5194745"/>
              <a:gd name="connsiteY80" fmla="*/ 1605209 h 2086378"/>
              <a:gd name="connsiteX81" fmla="*/ 3005336 w 5194745"/>
              <a:gd name="connsiteY81" fmla="*/ 1339403 h 2086378"/>
              <a:gd name="connsiteX82" fmla="*/ 3082610 w 5194745"/>
              <a:gd name="connsiteY82" fmla="*/ 1313645 h 2086378"/>
              <a:gd name="connsiteX83" fmla="*/ 3275793 w 5194745"/>
              <a:gd name="connsiteY83" fmla="*/ 1352282 h 2086378"/>
              <a:gd name="connsiteX84" fmla="*/ 3327308 w 5194745"/>
              <a:gd name="connsiteY84" fmla="*/ 1378040 h 2086378"/>
              <a:gd name="connsiteX85" fmla="*/ 3456097 w 5194745"/>
              <a:gd name="connsiteY85" fmla="*/ 1455313 h 2086378"/>
              <a:gd name="connsiteX86" fmla="*/ 3533370 w 5194745"/>
              <a:gd name="connsiteY86" fmla="*/ 1481071 h 2086378"/>
              <a:gd name="connsiteX87" fmla="*/ 3726553 w 5194745"/>
              <a:gd name="connsiteY87" fmla="*/ 1506828 h 2086378"/>
              <a:gd name="connsiteX88" fmla="*/ 3765190 w 5194745"/>
              <a:gd name="connsiteY88" fmla="*/ 1519707 h 2086378"/>
              <a:gd name="connsiteX89" fmla="*/ 4473528 w 5194745"/>
              <a:gd name="connsiteY89" fmla="*/ 1519707 h 2086378"/>
              <a:gd name="connsiteX90" fmla="*/ 4666711 w 5194745"/>
              <a:gd name="connsiteY90" fmla="*/ 1493950 h 2086378"/>
              <a:gd name="connsiteX91" fmla="*/ 4782621 w 5194745"/>
              <a:gd name="connsiteY91" fmla="*/ 1468192 h 2086378"/>
              <a:gd name="connsiteX92" fmla="*/ 4898531 w 5194745"/>
              <a:gd name="connsiteY92" fmla="*/ 1416676 h 2086378"/>
              <a:gd name="connsiteX93" fmla="*/ 4937167 w 5194745"/>
              <a:gd name="connsiteY93" fmla="*/ 1403797 h 2086378"/>
              <a:gd name="connsiteX94" fmla="*/ 5014441 w 5194745"/>
              <a:gd name="connsiteY94" fmla="*/ 1365161 h 2086378"/>
              <a:gd name="connsiteX95" fmla="*/ 5053077 w 5194745"/>
              <a:gd name="connsiteY95" fmla="*/ 1339403 h 2086378"/>
              <a:gd name="connsiteX96" fmla="*/ 5130350 w 5194745"/>
              <a:gd name="connsiteY96" fmla="*/ 1300766 h 2086378"/>
              <a:gd name="connsiteX97" fmla="*/ 5194745 w 5194745"/>
              <a:gd name="connsiteY97" fmla="*/ 1184857 h 2086378"/>
              <a:gd name="connsiteX98" fmla="*/ 5181866 w 5194745"/>
              <a:gd name="connsiteY98" fmla="*/ 1094704 h 2086378"/>
              <a:gd name="connsiteX99" fmla="*/ 5168987 w 5194745"/>
              <a:gd name="connsiteY99" fmla="*/ 1043189 h 2086378"/>
              <a:gd name="connsiteX100" fmla="*/ 5143229 w 5194745"/>
              <a:gd name="connsiteY100" fmla="*/ 965916 h 2086378"/>
              <a:gd name="connsiteX101" fmla="*/ 5130350 w 5194745"/>
              <a:gd name="connsiteY101" fmla="*/ 927279 h 2086378"/>
              <a:gd name="connsiteX102" fmla="*/ 5065956 w 5194745"/>
              <a:gd name="connsiteY102" fmla="*/ 811369 h 2086378"/>
              <a:gd name="connsiteX103" fmla="*/ 5027319 w 5194745"/>
              <a:gd name="connsiteY103" fmla="*/ 785612 h 2086378"/>
              <a:gd name="connsiteX104" fmla="*/ 4950046 w 5194745"/>
              <a:gd name="connsiteY104" fmla="*/ 734096 h 2086378"/>
              <a:gd name="connsiteX105" fmla="*/ 4821257 w 5194745"/>
              <a:gd name="connsiteY105" fmla="*/ 643944 h 2086378"/>
              <a:gd name="connsiteX106" fmla="*/ 4769742 w 5194745"/>
              <a:gd name="connsiteY106" fmla="*/ 618186 h 2086378"/>
              <a:gd name="connsiteX107" fmla="*/ 4679590 w 5194745"/>
              <a:gd name="connsiteY107" fmla="*/ 553792 h 2086378"/>
              <a:gd name="connsiteX108" fmla="*/ 4628074 w 5194745"/>
              <a:gd name="connsiteY108" fmla="*/ 528034 h 2086378"/>
              <a:gd name="connsiteX109" fmla="*/ 4589438 w 5194745"/>
              <a:gd name="connsiteY109" fmla="*/ 502276 h 2086378"/>
              <a:gd name="connsiteX110" fmla="*/ 4512165 w 5194745"/>
              <a:gd name="connsiteY110" fmla="*/ 476519 h 2086378"/>
              <a:gd name="connsiteX111" fmla="*/ 4473528 w 5194745"/>
              <a:gd name="connsiteY111" fmla="*/ 463640 h 2086378"/>
              <a:gd name="connsiteX112" fmla="*/ 4357618 w 5194745"/>
              <a:gd name="connsiteY112" fmla="*/ 425003 h 2086378"/>
              <a:gd name="connsiteX113" fmla="*/ 4318981 w 5194745"/>
              <a:gd name="connsiteY113" fmla="*/ 412124 h 2086378"/>
              <a:gd name="connsiteX114" fmla="*/ 4280345 w 5194745"/>
              <a:gd name="connsiteY114" fmla="*/ 399245 h 2086378"/>
              <a:gd name="connsiteX115" fmla="*/ 4228829 w 5194745"/>
              <a:gd name="connsiteY115" fmla="*/ 386366 h 2086378"/>
              <a:gd name="connsiteX116" fmla="*/ 4190193 w 5194745"/>
              <a:gd name="connsiteY116" fmla="*/ 360609 h 2086378"/>
              <a:gd name="connsiteX117" fmla="*/ 4035646 w 5194745"/>
              <a:gd name="connsiteY117" fmla="*/ 321972 h 2086378"/>
              <a:gd name="connsiteX118" fmla="*/ 3971252 w 5194745"/>
              <a:gd name="connsiteY118" fmla="*/ 309093 h 2086378"/>
              <a:gd name="connsiteX119" fmla="*/ 3893979 w 5194745"/>
              <a:gd name="connsiteY119" fmla="*/ 283335 h 2086378"/>
              <a:gd name="connsiteX120" fmla="*/ 3790948 w 5194745"/>
              <a:gd name="connsiteY120" fmla="*/ 283335 h 2086378"/>
              <a:gd name="connsiteX121" fmla="*/ 3790948 w 5194745"/>
              <a:gd name="connsiteY121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696243 w 5194745"/>
              <a:gd name="connsiteY79" fmla="*/ 1493950 h 2086378"/>
              <a:gd name="connsiteX80" fmla="*/ 2722001 w 5194745"/>
              <a:gd name="connsiteY80" fmla="*/ 1623923 h 2086378"/>
              <a:gd name="connsiteX81" fmla="*/ 2876548 w 5194745"/>
              <a:gd name="connsiteY81" fmla="*/ 1605209 h 2086378"/>
              <a:gd name="connsiteX82" fmla="*/ 3005336 w 5194745"/>
              <a:gd name="connsiteY82" fmla="*/ 1339403 h 2086378"/>
              <a:gd name="connsiteX83" fmla="*/ 3082610 w 5194745"/>
              <a:gd name="connsiteY83" fmla="*/ 1313645 h 2086378"/>
              <a:gd name="connsiteX84" fmla="*/ 3275793 w 5194745"/>
              <a:gd name="connsiteY84" fmla="*/ 1352282 h 2086378"/>
              <a:gd name="connsiteX85" fmla="*/ 3327308 w 5194745"/>
              <a:gd name="connsiteY85" fmla="*/ 1378040 h 2086378"/>
              <a:gd name="connsiteX86" fmla="*/ 3456097 w 5194745"/>
              <a:gd name="connsiteY86" fmla="*/ 1455313 h 2086378"/>
              <a:gd name="connsiteX87" fmla="*/ 3533370 w 5194745"/>
              <a:gd name="connsiteY87" fmla="*/ 1481071 h 2086378"/>
              <a:gd name="connsiteX88" fmla="*/ 3726553 w 5194745"/>
              <a:gd name="connsiteY88" fmla="*/ 1506828 h 2086378"/>
              <a:gd name="connsiteX89" fmla="*/ 3765190 w 5194745"/>
              <a:gd name="connsiteY89" fmla="*/ 1519707 h 2086378"/>
              <a:gd name="connsiteX90" fmla="*/ 4473528 w 5194745"/>
              <a:gd name="connsiteY90" fmla="*/ 1519707 h 2086378"/>
              <a:gd name="connsiteX91" fmla="*/ 4666711 w 5194745"/>
              <a:gd name="connsiteY91" fmla="*/ 1493950 h 2086378"/>
              <a:gd name="connsiteX92" fmla="*/ 4782621 w 5194745"/>
              <a:gd name="connsiteY92" fmla="*/ 1468192 h 2086378"/>
              <a:gd name="connsiteX93" fmla="*/ 4898531 w 5194745"/>
              <a:gd name="connsiteY93" fmla="*/ 1416676 h 2086378"/>
              <a:gd name="connsiteX94" fmla="*/ 4937167 w 5194745"/>
              <a:gd name="connsiteY94" fmla="*/ 1403797 h 2086378"/>
              <a:gd name="connsiteX95" fmla="*/ 5014441 w 5194745"/>
              <a:gd name="connsiteY95" fmla="*/ 1365161 h 2086378"/>
              <a:gd name="connsiteX96" fmla="*/ 5053077 w 5194745"/>
              <a:gd name="connsiteY96" fmla="*/ 1339403 h 2086378"/>
              <a:gd name="connsiteX97" fmla="*/ 5130350 w 5194745"/>
              <a:gd name="connsiteY97" fmla="*/ 1300766 h 2086378"/>
              <a:gd name="connsiteX98" fmla="*/ 5194745 w 5194745"/>
              <a:gd name="connsiteY98" fmla="*/ 1184857 h 2086378"/>
              <a:gd name="connsiteX99" fmla="*/ 5181866 w 5194745"/>
              <a:gd name="connsiteY99" fmla="*/ 1094704 h 2086378"/>
              <a:gd name="connsiteX100" fmla="*/ 5168987 w 5194745"/>
              <a:gd name="connsiteY100" fmla="*/ 1043189 h 2086378"/>
              <a:gd name="connsiteX101" fmla="*/ 5143229 w 5194745"/>
              <a:gd name="connsiteY101" fmla="*/ 965916 h 2086378"/>
              <a:gd name="connsiteX102" fmla="*/ 5130350 w 5194745"/>
              <a:gd name="connsiteY102" fmla="*/ 927279 h 2086378"/>
              <a:gd name="connsiteX103" fmla="*/ 5065956 w 5194745"/>
              <a:gd name="connsiteY103" fmla="*/ 811369 h 2086378"/>
              <a:gd name="connsiteX104" fmla="*/ 5027319 w 5194745"/>
              <a:gd name="connsiteY104" fmla="*/ 785612 h 2086378"/>
              <a:gd name="connsiteX105" fmla="*/ 4950046 w 5194745"/>
              <a:gd name="connsiteY105" fmla="*/ 734096 h 2086378"/>
              <a:gd name="connsiteX106" fmla="*/ 4821257 w 5194745"/>
              <a:gd name="connsiteY106" fmla="*/ 643944 h 2086378"/>
              <a:gd name="connsiteX107" fmla="*/ 4769742 w 5194745"/>
              <a:gd name="connsiteY107" fmla="*/ 618186 h 2086378"/>
              <a:gd name="connsiteX108" fmla="*/ 4679590 w 5194745"/>
              <a:gd name="connsiteY108" fmla="*/ 553792 h 2086378"/>
              <a:gd name="connsiteX109" fmla="*/ 4628074 w 5194745"/>
              <a:gd name="connsiteY109" fmla="*/ 528034 h 2086378"/>
              <a:gd name="connsiteX110" fmla="*/ 4589438 w 5194745"/>
              <a:gd name="connsiteY110" fmla="*/ 502276 h 2086378"/>
              <a:gd name="connsiteX111" fmla="*/ 4512165 w 5194745"/>
              <a:gd name="connsiteY111" fmla="*/ 476519 h 2086378"/>
              <a:gd name="connsiteX112" fmla="*/ 4473528 w 5194745"/>
              <a:gd name="connsiteY112" fmla="*/ 463640 h 2086378"/>
              <a:gd name="connsiteX113" fmla="*/ 4357618 w 5194745"/>
              <a:gd name="connsiteY113" fmla="*/ 425003 h 2086378"/>
              <a:gd name="connsiteX114" fmla="*/ 4318981 w 5194745"/>
              <a:gd name="connsiteY114" fmla="*/ 412124 h 2086378"/>
              <a:gd name="connsiteX115" fmla="*/ 4280345 w 5194745"/>
              <a:gd name="connsiteY115" fmla="*/ 399245 h 2086378"/>
              <a:gd name="connsiteX116" fmla="*/ 4228829 w 5194745"/>
              <a:gd name="connsiteY116" fmla="*/ 386366 h 2086378"/>
              <a:gd name="connsiteX117" fmla="*/ 4190193 w 5194745"/>
              <a:gd name="connsiteY117" fmla="*/ 360609 h 2086378"/>
              <a:gd name="connsiteX118" fmla="*/ 4035646 w 5194745"/>
              <a:gd name="connsiteY118" fmla="*/ 321972 h 2086378"/>
              <a:gd name="connsiteX119" fmla="*/ 3971252 w 5194745"/>
              <a:gd name="connsiteY119" fmla="*/ 309093 h 2086378"/>
              <a:gd name="connsiteX120" fmla="*/ 3893979 w 5194745"/>
              <a:gd name="connsiteY120" fmla="*/ 283335 h 2086378"/>
              <a:gd name="connsiteX121" fmla="*/ 3790948 w 5194745"/>
              <a:gd name="connsiteY121" fmla="*/ 283335 h 2086378"/>
              <a:gd name="connsiteX122" fmla="*/ 3790948 w 5194745"/>
              <a:gd name="connsiteY122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696243 w 5194745"/>
              <a:gd name="connsiteY79" fmla="*/ 1493950 h 2086378"/>
              <a:gd name="connsiteX80" fmla="*/ 2722001 w 5194745"/>
              <a:gd name="connsiteY80" fmla="*/ 1623923 h 2086378"/>
              <a:gd name="connsiteX81" fmla="*/ 2876548 w 5194745"/>
              <a:gd name="connsiteY81" fmla="*/ 1605209 h 2086378"/>
              <a:gd name="connsiteX82" fmla="*/ 3005336 w 5194745"/>
              <a:gd name="connsiteY82" fmla="*/ 1339403 h 2086378"/>
              <a:gd name="connsiteX83" fmla="*/ 3082610 w 5194745"/>
              <a:gd name="connsiteY83" fmla="*/ 1313645 h 2086378"/>
              <a:gd name="connsiteX84" fmla="*/ 3275793 w 5194745"/>
              <a:gd name="connsiteY84" fmla="*/ 1352282 h 2086378"/>
              <a:gd name="connsiteX85" fmla="*/ 3327308 w 5194745"/>
              <a:gd name="connsiteY85" fmla="*/ 1378040 h 2086378"/>
              <a:gd name="connsiteX86" fmla="*/ 3456097 w 5194745"/>
              <a:gd name="connsiteY86" fmla="*/ 1455313 h 2086378"/>
              <a:gd name="connsiteX87" fmla="*/ 3533370 w 5194745"/>
              <a:gd name="connsiteY87" fmla="*/ 1481071 h 2086378"/>
              <a:gd name="connsiteX88" fmla="*/ 3726553 w 5194745"/>
              <a:gd name="connsiteY88" fmla="*/ 1506828 h 2086378"/>
              <a:gd name="connsiteX89" fmla="*/ 3765190 w 5194745"/>
              <a:gd name="connsiteY89" fmla="*/ 1519707 h 2086378"/>
              <a:gd name="connsiteX90" fmla="*/ 4473528 w 5194745"/>
              <a:gd name="connsiteY90" fmla="*/ 1519707 h 2086378"/>
              <a:gd name="connsiteX91" fmla="*/ 4666711 w 5194745"/>
              <a:gd name="connsiteY91" fmla="*/ 1493950 h 2086378"/>
              <a:gd name="connsiteX92" fmla="*/ 4782621 w 5194745"/>
              <a:gd name="connsiteY92" fmla="*/ 1468192 h 2086378"/>
              <a:gd name="connsiteX93" fmla="*/ 4898531 w 5194745"/>
              <a:gd name="connsiteY93" fmla="*/ 1416676 h 2086378"/>
              <a:gd name="connsiteX94" fmla="*/ 4937167 w 5194745"/>
              <a:gd name="connsiteY94" fmla="*/ 1403797 h 2086378"/>
              <a:gd name="connsiteX95" fmla="*/ 5014441 w 5194745"/>
              <a:gd name="connsiteY95" fmla="*/ 1365161 h 2086378"/>
              <a:gd name="connsiteX96" fmla="*/ 5053077 w 5194745"/>
              <a:gd name="connsiteY96" fmla="*/ 1339403 h 2086378"/>
              <a:gd name="connsiteX97" fmla="*/ 5130350 w 5194745"/>
              <a:gd name="connsiteY97" fmla="*/ 1300766 h 2086378"/>
              <a:gd name="connsiteX98" fmla="*/ 5194745 w 5194745"/>
              <a:gd name="connsiteY98" fmla="*/ 1184857 h 2086378"/>
              <a:gd name="connsiteX99" fmla="*/ 5181866 w 5194745"/>
              <a:gd name="connsiteY99" fmla="*/ 1094704 h 2086378"/>
              <a:gd name="connsiteX100" fmla="*/ 5168987 w 5194745"/>
              <a:gd name="connsiteY100" fmla="*/ 1043189 h 2086378"/>
              <a:gd name="connsiteX101" fmla="*/ 5143229 w 5194745"/>
              <a:gd name="connsiteY101" fmla="*/ 965916 h 2086378"/>
              <a:gd name="connsiteX102" fmla="*/ 5130350 w 5194745"/>
              <a:gd name="connsiteY102" fmla="*/ 927279 h 2086378"/>
              <a:gd name="connsiteX103" fmla="*/ 5065956 w 5194745"/>
              <a:gd name="connsiteY103" fmla="*/ 811369 h 2086378"/>
              <a:gd name="connsiteX104" fmla="*/ 5027319 w 5194745"/>
              <a:gd name="connsiteY104" fmla="*/ 785612 h 2086378"/>
              <a:gd name="connsiteX105" fmla="*/ 4950046 w 5194745"/>
              <a:gd name="connsiteY105" fmla="*/ 734096 h 2086378"/>
              <a:gd name="connsiteX106" fmla="*/ 4821257 w 5194745"/>
              <a:gd name="connsiteY106" fmla="*/ 643944 h 2086378"/>
              <a:gd name="connsiteX107" fmla="*/ 4769742 w 5194745"/>
              <a:gd name="connsiteY107" fmla="*/ 618186 h 2086378"/>
              <a:gd name="connsiteX108" fmla="*/ 4679590 w 5194745"/>
              <a:gd name="connsiteY108" fmla="*/ 553792 h 2086378"/>
              <a:gd name="connsiteX109" fmla="*/ 4628074 w 5194745"/>
              <a:gd name="connsiteY109" fmla="*/ 528034 h 2086378"/>
              <a:gd name="connsiteX110" fmla="*/ 4589438 w 5194745"/>
              <a:gd name="connsiteY110" fmla="*/ 502276 h 2086378"/>
              <a:gd name="connsiteX111" fmla="*/ 4512165 w 5194745"/>
              <a:gd name="connsiteY111" fmla="*/ 476519 h 2086378"/>
              <a:gd name="connsiteX112" fmla="*/ 4473528 w 5194745"/>
              <a:gd name="connsiteY112" fmla="*/ 463640 h 2086378"/>
              <a:gd name="connsiteX113" fmla="*/ 4357618 w 5194745"/>
              <a:gd name="connsiteY113" fmla="*/ 425003 h 2086378"/>
              <a:gd name="connsiteX114" fmla="*/ 4318981 w 5194745"/>
              <a:gd name="connsiteY114" fmla="*/ 412124 h 2086378"/>
              <a:gd name="connsiteX115" fmla="*/ 4280345 w 5194745"/>
              <a:gd name="connsiteY115" fmla="*/ 399245 h 2086378"/>
              <a:gd name="connsiteX116" fmla="*/ 4228829 w 5194745"/>
              <a:gd name="connsiteY116" fmla="*/ 386366 h 2086378"/>
              <a:gd name="connsiteX117" fmla="*/ 4190193 w 5194745"/>
              <a:gd name="connsiteY117" fmla="*/ 360609 h 2086378"/>
              <a:gd name="connsiteX118" fmla="*/ 4035646 w 5194745"/>
              <a:gd name="connsiteY118" fmla="*/ 321972 h 2086378"/>
              <a:gd name="connsiteX119" fmla="*/ 3971252 w 5194745"/>
              <a:gd name="connsiteY119" fmla="*/ 309093 h 2086378"/>
              <a:gd name="connsiteX120" fmla="*/ 3893979 w 5194745"/>
              <a:gd name="connsiteY120" fmla="*/ 283335 h 2086378"/>
              <a:gd name="connsiteX121" fmla="*/ 3790948 w 5194745"/>
              <a:gd name="connsiteY121" fmla="*/ 283335 h 2086378"/>
              <a:gd name="connsiteX122" fmla="*/ 3790948 w 5194745"/>
              <a:gd name="connsiteY122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696243 w 5194745"/>
              <a:gd name="connsiteY79" fmla="*/ 1493950 h 2086378"/>
              <a:gd name="connsiteX80" fmla="*/ 2722001 w 5194745"/>
              <a:gd name="connsiteY80" fmla="*/ 1623923 h 2086378"/>
              <a:gd name="connsiteX81" fmla="*/ 2876548 w 5194745"/>
              <a:gd name="connsiteY81" fmla="*/ 1605209 h 2086378"/>
              <a:gd name="connsiteX82" fmla="*/ 3005336 w 5194745"/>
              <a:gd name="connsiteY82" fmla="*/ 1339403 h 2086378"/>
              <a:gd name="connsiteX83" fmla="*/ 3082610 w 5194745"/>
              <a:gd name="connsiteY83" fmla="*/ 1313645 h 2086378"/>
              <a:gd name="connsiteX84" fmla="*/ 3275793 w 5194745"/>
              <a:gd name="connsiteY84" fmla="*/ 1352282 h 2086378"/>
              <a:gd name="connsiteX85" fmla="*/ 3327308 w 5194745"/>
              <a:gd name="connsiteY85" fmla="*/ 1378040 h 2086378"/>
              <a:gd name="connsiteX86" fmla="*/ 3456097 w 5194745"/>
              <a:gd name="connsiteY86" fmla="*/ 1455313 h 2086378"/>
              <a:gd name="connsiteX87" fmla="*/ 3533370 w 5194745"/>
              <a:gd name="connsiteY87" fmla="*/ 1481071 h 2086378"/>
              <a:gd name="connsiteX88" fmla="*/ 3726553 w 5194745"/>
              <a:gd name="connsiteY88" fmla="*/ 1506828 h 2086378"/>
              <a:gd name="connsiteX89" fmla="*/ 3765190 w 5194745"/>
              <a:gd name="connsiteY89" fmla="*/ 1519707 h 2086378"/>
              <a:gd name="connsiteX90" fmla="*/ 4473528 w 5194745"/>
              <a:gd name="connsiteY90" fmla="*/ 1519707 h 2086378"/>
              <a:gd name="connsiteX91" fmla="*/ 4666711 w 5194745"/>
              <a:gd name="connsiteY91" fmla="*/ 1493950 h 2086378"/>
              <a:gd name="connsiteX92" fmla="*/ 4782621 w 5194745"/>
              <a:gd name="connsiteY92" fmla="*/ 1468192 h 2086378"/>
              <a:gd name="connsiteX93" fmla="*/ 4898531 w 5194745"/>
              <a:gd name="connsiteY93" fmla="*/ 1416676 h 2086378"/>
              <a:gd name="connsiteX94" fmla="*/ 4937167 w 5194745"/>
              <a:gd name="connsiteY94" fmla="*/ 1403797 h 2086378"/>
              <a:gd name="connsiteX95" fmla="*/ 5014441 w 5194745"/>
              <a:gd name="connsiteY95" fmla="*/ 1365161 h 2086378"/>
              <a:gd name="connsiteX96" fmla="*/ 5053077 w 5194745"/>
              <a:gd name="connsiteY96" fmla="*/ 1339403 h 2086378"/>
              <a:gd name="connsiteX97" fmla="*/ 5130350 w 5194745"/>
              <a:gd name="connsiteY97" fmla="*/ 1300766 h 2086378"/>
              <a:gd name="connsiteX98" fmla="*/ 5194745 w 5194745"/>
              <a:gd name="connsiteY98" fmla="*/ 1184857 h 2086378"/>
              <a:gd name="connsiteX99" fmla="*/ 5181866 w 5194745"/>
              <a:gd name="connsiteY99" fmla="*/ 1094704 h 2086378"/>
              <a:gd name="connsiteX100" fmla="*/ 5168987 w 5194745"/>
              <a:gd name="connsiteY100" fmla="*/ 1043189 h 2086378"/>
              <a:gd name="connsiteX101" fmla="*/ 5143229 w 5194745"/>
              <a:gd name="connsiteY101" fmla="*/ 965916 h 2086378"/>
              <a:gd name="connsiteX102" fmla="*/ 5130350 w 5194745"/>
              <a:gd name="connsiteY102" fmla="*/ 927279 h 2086378"/>
              <a:gd name="connsiteX103" fmla="*/ 5065956 w 5194745"/>
              <a:gd name="connsiteY103" fmla="*/ 811369 h 2086378"/>
              <a:gd name="connsiteX104" fmla="*/ 5027319 w 5194745"/>
              <a:gd name="connsiteY104" fmla="*/ 785612 h 2086378"/>
              <a:gd name="connsiteX105" fmla="*/ 4950046 w 5194745"/>
              <a:gd name="connsiteY105" fmla="*/ 734096 h 2086378"/>
              <a:gd name="connsiteX106" fmla="*/ 4821257 w 5194745"/>
              <a:gd name="connsiteY106" fmla="*/ 643944 h 2086378"/>
              <a:gd name="connsiteX107" fmla="*/ 4769742 w 5194745"/>
              <a:gd name="connsiteY107" fmla="*/ 618186 h 2086378"/>
              <a:gd name="connsiteX108" fmla="*/ 4679590 w 5194745"/>
              <a:gd name="connsiteY108" fmla="*/ 553792 h 2086378"/>
              <a:gd name="connsiteX109" fmla="*/ 4628074 w 5194745"/>
              <a:gd name="connsiteY109" fmla="*/ 528034 h 2086378"/>
              <a:gd name="connsiteX110" fmla="*/ 4589438 w 5194745"/>
              <a:gd name="connsiteY110" fmla="*/ 502276 h 2086378"/>
              <a:gd name="connsiteX111" fmla="*/ 4512165 w 5194745"/>
              <a:gd name="connsiteY111" fmla="*/ 476519 h 2086378"/>
              <a:gd name="connsiteX112" fmla="*/ 4473528 w 5194745"/>
              <a:gd name="connsiteY112" fmla="*/ 463640 h 2086378"/>
              <a:gd name="connsiteX113" fmla="*/ 4357618 w 5194745"/>
              <a:gd name="connsiteY113" fmla="*/ 425003 h 2086378"/>
              <a:gd name="connsiteX114" fmla="*/ 4318981 w 5194745"/>
              <a:gd name="connsiteY114" fmla="*/ 412124 h 2086378"/>
              <a:gd name="connsiteX115" fmla="*/ 4280345 w 5194745"/>
              <a:gd name="connsiteY115" fmla="*/ 399245 h 2086378"/>
              <a:gd name="connsiteX116" fmla="*/ 4228829 w 5194745"/>
              <a:gd name="connsiteY116" fmla="*/ 386366 h 2086378"/>
              <a:gd name="connsiteX117" fmla="*/ 4190193 w 5194745"/>
              <a:gd name="connsiteY117" fmla="*/ 360609 h 2086378"/>
              <a:gd name="connsiteX118" fmla="*/ 4035646 w 5194745"/>
              <a:gd name="connsiteY118" fmla="*/ 321972 h 2086378"/>
              <a:gd name="connsiteX119" fmla="*/ 3971252 w 5194745"/>
              <a:gd name="connsiteY119" fmla="*/ 309093 h 2086378"/>
              <a:gd name="connsiteX120" fmla="*/ 3893979 w 5194745"/>
              <a:gd name="connsiteY120" fmla="*/ 283335 h 2086378"/>
              <a:gd name="connsiteX121" fmla="*/ 3790948 w 5194745"/>
              <a:gd name="connsiteY121" fmla="*/ 283335 h 2086378"/>
              <a:gd name="connsiteX122" fmla="*/ 3790948 w 5194745"/>
              <a:gd name="connsiteY122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696243 w 5194745"/>
              <a:gd name="connsiteY79" fmla="*/ 1493950 h 2086378"/>
              <a:gd name="connsiteX80" fmla="*/ 2722001 w 5194745"/>
              <a:gd name="connsiteY80" fmla="*/ 1623923 h 2086378"/>
              <a:gd name="connsiteX81" fmla="*/ 2876548 w 5194745"/>
              <a:gd name="connsiteY81" fmla="*/ 1605209 h 2086378"/>
              <a:gd name="connsiteX82" fmla="*/ 3005336 w 5194745"/>
              <a:gd name="connsiteY82" fmla="*/ 1339403 h 2086378"/>
              <a:gd name="connsiteX83" fmla="*/ 3082610 w 5194745"/>
              <a:gd name="connsiteY83" fmla="*/ 1313645 h 2086378"/>
              <a:gd name="connsiteX84" fmla="*/ 3275793 w 5194745"/>
              <a:gd name="connsiteY84" fmla="*/ 1352282 h 2086378"/>
              <a:gd name="connsiteX85" fmla="*/ 3327308 w 5194745"/>
              <a:gd name="connsiteY85" fmla="*/ 1378040 h 2086378"/>
              <a:gd name="connsiteX86" fmla="*/ 3456097 w 5194745"/>
              <a:gd name="connsiteY86" fmla="*/ 1455313 h 2086378"/>
              <a:gd name="connsiteX87" fmla="*/ 3533370 w 5194745"/>
              <a:gd name="connsiteY87" fmla="*/ 1481071 h 2086378"/>
              <a:gd name="connsiteX88" fmla="*/ 3726553 w 5194745"/>
              <a:gd name="connsiteY88" fmla="*/ 1506828 h 2086378"/>
              <a:gd name="connsiteX89" fmla="*/ 3765190 w 5194745"/>
              <a:gd name="connsiteY89" fmla="*/ 1519707 h 2086378"/>
              <a:gd name="connsiteX90" fmla="*/ 4473528 w 5194745"/>
              <a:gd name="connsiteY90" fmla="*/ 1519707 h 2086378"/>
              <a:gd name="connsiteX91" fmla="*/ 4666711 w 5194745"/>
              <a:gd name="connsiteY91" fmla="*/ 1493950 h 2086378"/>
              <a:gd name="connsiteX92" fmla="*/ 4782621 w 5194745"/>
              <a:gd name="connsiteY92" fmla="*/ 1468192 h 2086378"/>
              <a:gd name="connsiteX93" fmla="*/ 4898531 w 5194745"/>
              <a:gd name="connsiteY93" fmla="*/ 1416676 h 2086378"/>
              <a:gd name="connsiteX94" fmla="*/ 4937167 w 5194745"/>
              <a:gd name="connsiteY94" fmla="*/ 1403797 h 2086378"/>
              <a:gd name="connsiteX95" fmla="*/ 5014441 w 5194745"/>
              <a:gd name="connsiteY95" fmla="*/ 1365161 h 2086378"/>
              <a:gd name="connsiteX96" fmla="*/ 5053077 w 5194745"/>
              <a:gd name="connsiteY96" fmla="*/ 1339403 h 2086378"/>
              <a:gd name="connsiteX97" fmla="*/ 5130350 w 5194745"/>
              <a:gd name="connsiteY97" fmla="*/ 1300766 h 2086378"/>
              <a:gd name="connsiteX98" fmla="*/ 5194745 w 5194745"/>
              <a:gd name="connsiteY98" fmla="*/ 1184857 h 2086378"/>
              <a:gd name="connsiteX99" fmla="*/ 5181866 w 5194745"/>
              <a:gd name="connsiteY99" fmla="*/ 1094704 h 2086378"/>
              <a:gd name="connsiteX100" fmla="*/ 5168987 w 5194745"/>
              <a:gd name="connsiteY100" fmla="*/ 1043189 h 2086378"/>
              <a:gd name="connsiteX101" fmla="*/ 5143229 w 5194745"/>
              <a:gd name="connsiteY101" fmla="*/ 965916 h 2086378"/>
              <a:gd name="connsiteX102" fmla="*/ 5130350 w 5194745"/>
              <a:gd name="connsiteY102" fmla="*/ 927279 h 2086378"/>
              <a:gd name="connsiteX103" fmla="*/ 5065956 w 5194745"/>
              <a:gd name="connsiteY103" fmla="*/ 811369 h 2086378"/>
              <a:gd name="connsiteX104" fmla="*/ 5027319 w 5194745"/>
              <a:gd name="connsiteY104" fmla="*/ 785612 h 2086378"/>
              <a:gd name="connsiteX105" fmla="*/ 4950046 w 5194745"/>
              <a:gd name="connsiteY105" fmla="*/ 734096 h 2086378"/>
              <a:gd name="connsiteX106" fmla="*/ 4821257 w 5194745"/>
              <a:gd name="connsiteY106" fmla="*/ 643944 h 2086378"/>
              <a:gd name="connsiteX107" fmla="*/ 4769742 w 5194745"/>
              <a:gd name="connsiteY107" fmla="*/ 618186 h 2086378"/>
              <a:gd name="connsiteX108" fmla="*/ 4679590 w 5194745"/>
              <a:gd name="connsiteY108" fmla="*/ 553792 h 2086378"/>
              <a:gd name="connsiteX109" fmla="*/ 4628074 w 5194745"/>
              <a:gd name="connsiteY109" fmla="*/ 528034 h 2086378"/>
              <a:gd name="connsiteX110" fmla="*/ 4589438 w 5194745"/>
              <a:gd name="connsiteY110" fmla="*/ 502276 h 2086378"/>
              <a:gd name="connsiteX111" fmla="*/ 4512165 w 5194745"/>
              <a:gd name="connsiteY111" fmla="*/ 476519 h 2086378"/>
              <a:gd name="connsiteX112" fmla="*/ 4473528 w 5194745"/>
              <a:gd name="connsiteY112" fmla="*/ 463640 h 2086378"/>
              <a:gd name="connsiteX113" fmla="*/ 4357618 w 5194745"/>
              <a:gd name="connsiteY113" fmla="*/ 425003 h 2086378"/>
              <a:gd name="connsiteX114" fmla="*/ 4318981 w 5194745"/>
              <a:gd name="connsiteY114" fmla="*/ 412124 h 2086378"/>
              <a:gd name="connsiteX115" fmla="*/ 4280345 w 5194745"/>
              <a:gd name="connsiteY115" fmla="*/ 399245 h 2086378"/>
              <a:gd name="connsiteX116" fmla="*/ 4228829 w 5194745"/>
              <a:gd name="connsiteY116" fmla="*/ 386366 h 2086378"/>
              <a:gd name="connsiteX117" fmla="*/ 4190193 w 5194745"/>
              <a:gd name="connsiteY117" fmla="*/ 360609 h 2086378"/>
              <a:gd name="connsiteX118" fmla="*/ 4035646 w 5194745"/>
              <a:gd name="connsiteY118" fmla="*/ 321972 h 2086378"/>
              <a:gd name="connsiteX119" fmla="*/ 3971252 w 5194745"/>
              <a:gd name="connsiteY119" fmla="*/ 309093 h 2086378"/>
              <a:gd name="connsiteX120" fmla="*/ 3893979 w 5194745"/>
              <a:gd name="connsiteY120" fmla="*/ 283335 h 2086378"/>
              <a:gd name="connsiteX121" fmla="*/ 3790948 w 5194745"/>
              <a:gd name="connsiteY121" fmla="*/ 283335 h 2086378"/>
              <a:gd name="connsiteX122" fmla="*/ 3790948 w 5194745"/>
              <a:gd name="connsiteY122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696243 w 5194745"/>
              <a:gd name="connsiteY78" fmla="*/ 1493950 h 2086378"/>
              <a:gd name="connsiteX79" fmla="*/ 2722001 w 5194745"/>
              <a:gd name="connsiteY79" fmla="*/ 1623923 h 2086378"/>
              <a:gd name="connsiteX80" fmla="*/ 2876548 w 5194745"/>
              <a:gd name="connsiteY80" fmla="*/ 1605209 h 2086378"/>
              <a:gd name="connsiteX81" fmla="*/ 3005336 w 5194745"/>
              <a:gd name="connsiteY81" fmla="*/ 1339403 h 2086378"/>
              <a:gd name="connsiteX82" fmla="*/ 3082610 w 5194745"/>
              <a:gd name="connsiteY82" fmla="*/ 1313645 h 2086378"/>
              <a:gd name="connsiteX83" fmla="*/ 3275793 w 5194745"/>
              <a:gd name="connsiteY83" fmla="*/ 1352282 h 2086378"/>
              <a:gd name="connsiteX84" fmla="*/ 3327308 w 5194745"/>
              <a:gd name="connsiteY84" fmla="*/ 1378040 h 2086378"/>
              <a:gd name="connsiteX85" fmla="*/ 3456097 w 5194745"/>
              <a:gd name="connsiteY85" fmla="*/ 1455313 h 2086378"/>
              <a:gd name="connsiteX86" fmla="*/ 3533370 w 5194745"/>
              <a:gd name="connsiteY86" fmla="*/ 1481071 h 2086378"/>
              <a:gd name="connsiteX87" fmla="*/ 3726553 w 5194745"/>
              <a:gd name="connsiteY87" fmla="*/ 1506828 h 2086378"/>
              <a:gd name="connsiteX88" fmla="*/ 3765190 w 5194745"/>
              <a:gd name="connsiteY88" fmla="*/ 1519707 h 2086378"/>
              <a:gd name="connsiteX89" fmla="*/ 4473528 w 5194745"/>
              <a:gd name="connsiteY89" fmla="*/ 1519707 h 2086378"/>
              <a:gd name="connsiteX90" fmla="*/ 4666711 w 5194745"/>
              <a:gd name="connsiteY90" fmla="*/ 1493950 h 2086378"/>
              <a:gd name="connsiteX91" fmla="*/ 4782621 w 5194745"/>
              <a:gd name="connsiteY91" fmla="*/ 1468192 h 2086378"/>
              <a:gd name="connsiteX92" fmla="*/ 4898531 w 5194745"/>
              <a:gd name="connsiteY92" fmla="*/ 1416676 h 2086378"/>
              <a:gd name="connsiteX93" fmla="*/ 4937167 w 5194745"/>
              <a:gd name="connsiteY93" fmla="*/ 1403797 h 2086378"/>
              <a:gd name="connsiteX94" fmla="*/ 5014441 w 5194745"/>
              <a:gd name="connsiteY94" fmla="*/ 1365161 h 2086378"/>
              <a:gd name="connsiteX95" fmla="*/ 5053077 w 5194745"/>
              <a:gd name="connsiteY95" fmla="*/ 1339403 h 2086378"/>
              <a:gd name="connsiteX96" fmla="*/ 5130350 w 5194745"/>
              <a:gd name="connsiteY96" fmla="*/ 1300766 h 2086378"/>
              <a:gd name="connsiteX97" fmla="*/ 5194745 w 5194745"/>
              <a:gd name="connsiteY97" fmla="*/ 1184857 h 2086378"/>
              <a:gd name="connsiteX98" fmla="*/ 5181866 w 5194745"/>
              <a:gd name="connsiteY98" fmla="*/ 1094704 h 2086378"/>
              <a:gd name="connsiteX99" fmla="*/ 5168987 w 5194745"/>
              <a:gd name="connsiteY99" fmla="*/ 1043189 h 2086378"/>
              <a:gd name="connsiteX100" fmla="*/ 5143229 w 5194745"/>
              <a:gd name="connsiteY100" fmla="*/ 965916 h 2086378"/>
              <a:gd name="connsiteX101" fmla="*/ 5130350 w 5194745"/>
              <a:gd name="connsiteY101" fmla="*/ 927279 h 2086378"/>
              <a:gd name="connsiteX102" fmla="*/ 5065956 w 5194745"/>
              <a:gd name="connsiteY102" fmla="*/ 811369 h 2086378"/>
              <a:gd name="connsiteX103" fmla="*/ 5027319 w 5194745"/>
              <a:gd name="connsiteY103" fmla="*/ 785612 h 2086378"/>
              <a:gd name="connsiteX104" fmla="*/ 4950046 w 5194745"/>
              <a:gd name="connsiteY104" fmla="*/ 734096 h 2086378"/>
              <a:gd name="connsiteX105" fmla="*/ 4821257 w 5194745"/>
              <a:gd name="connsiteY105" fmla="*/ 643944 h 2086378"/>
              <a:gd name="connsiteX106" fmla="*/ 4769742 w 5194745"/>
              <a:gd name="connsiteY106" fmla="*/ 618186 h 2086378"/>
              <a:gd name="connsiteX107" fmla="*/ 4679590 w 5194745"/>
              <a:gd name="connsiteY107" fmla="*/ 553792 h 2086378"/>
              <a:gd name="connsiteX108" fmla="*/ 4628074 w 5194745"/>
              <a:gd name="connsiteY108" fmla="*/ 528034 h 2086378"/>
              <a:gd name="connsiteX109" fmla="*/ 4589438 w 5194745"/>
              <a:gd name="connsiteY109" fmla="*/ 502276 h 2086378"/>
              <a:gd name="connsiteX110" fmla="*/ 4512165 w 5194745"/>
              <a:gd name="connsiteY110" fmla="*/ 476519 h 2086378"/>
              <a:gd name="connsiteX111" fmla="*/ 4473528 w 5194745"/>
              <a:gd name="connsiteY111" fmla="*/ 463640 h 2086378"/>
              <a:gd name="connsiteX112" fmla="*/ 4357618 w 5194745"/>
              <a:gd name="connsiteY112" fmla="*/ 425003 h 2086378"/>
              <a:gd name="connsiteX113" fmla="*/ 4318981 w 5194745"/>
              <a:gd name="connsiteY113" fmla="*/ 412124 h 2086378"/>
              <a:gd name="connsiteX114" fmla="*/ 4280345 w 5194745"/>
              <a:gd name="connsiteY114" fmla="*/ 399245 h 2086378"/>
              <a:gd name="connsiteX115" fmla="*/ 4228829 w 5194745"/>
              <a:gd name="connsiteY115" fmla="*/ 386366 h 2086378"/>
              <a:gd name="connsiteX116" fmla="*/ 4190193 w 5194745"/>
              <a:gd name="connsiteY116" fmla="*/ 360609 h 2086378"/>
              <a:gd name="connsiteX117" fmla="*/ 4035646 w 5194745"/>
              <a:gd name="connsiteY117" fmla="*/ 321972 h 2086378"/>
              <a:gd name="connsiteX118" fmla="*/ 3971252 w 5194745"/>
              <a:gd name="connsiteY118" fmla="*/ 309093 h 2086378"/>
              <a:gd name="connsiteX119" fmla="*/ 3893979 w 5194745"/>
              <a:gd name="connsiteY119" fmla="*/ 283335 h 2086378"/>
              <a:gd name="connsiteX120" fmla="*/ 3790948 w 5194745"/>
              <a:gd name="connsiteY120" fmla="*/ 283335 h 2086378"/>
              <a:gd name="connsiteX121" fmla="*/ 3790948 w 5194745"/>
              <a:gd name="connsiteY121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206846 w 5194745"/>
              <a:gd name="connsiteY75" fmla="*/ 1493950 h 2086378"/>
              <a:gd name="connsiteX76" fmla="*/ 2348514 w 5194745"/>
              <a:gd name="connsiteY76" fmla="*/ 1592330 h 2086378"/>
              <a:gd name="connsiteX77" fmla="*/ 2503060 w 5194745"/>
              <a:gd name="connsiteY77" fmla="*/ 1650889 h 2086378"/>
              <a:gd name="connsiteX78" fmla="*/ 2722001 w 5194745"/>
              <a:gd name="connsiteY78" fmla="*/ 1623923 h 2086378"/>
              <a:gd name="connsiteX79" fmla="*/ 2876548 w 5194745"/>
              <a:gd name="connsiteY79" fmla="*/ 1605209 h 2086378"/>
              <a:gd name="connsiteX80" fmla="*/ 3005336 w 5194745"/>
              <a:gd name="connsiteY80" fmla="*/ 1339403 h 2086378"/>
              <a:gd name="connsiteX81" fmla="*/ 3082610 w 5194745"/>
              <a:gd name="connsiteY81" fmla="*/ 1313645 h 2086378"/>
              <a:gd name="connsiteX82" fmla="*/ 3275793 w 5194745"/>
              <a:gd name="connsiteY82" fmla="*/ 1352282 h 2086378"/>
              <a:gd name="connsiteX83" fmla="*/ 3327308 w 5194745"/>
              <a:gd name="connsiteY83" fmla="*/ 1378040 h 2086378"/>
              <a:gd name="connsiteX84" fmla="*/ 3456097 w 5194745"/>
              <a:gd name="connsiteY84" fmla="*/ 1455313 h 2086378"/>
              <a:gd name="connsiteX85" fmla="*/ 3533370 w 5194745"/>
              <a:gd name="connsiteY85" fmla="*/ 1481071 h 2086378"/>
              <a:gd name="connsiteX86" fmla="*/ 3726553 w 5194745"/>
              <a:gd name="connsiteY86" fmla="*/ 1506828 h 2086378"/>
              <a:gd name="connsiteX87" fmla="*/ 3765190 w 5194745"/>
              <a:gd name="connsiteY87" fmla="*/ 1519707 h 2086378"/>
              <a:gd name="connsiteX88" fmla="*/ 4473528 w 5194745"/>
              <a:gd name="connsiteY88" fmla="*/ 1519707 h 2086378"/>
              <a:gd name="connsiteX89" fmla="*/ 4666711 w 5194745"/>
              <a:gd name="connsiteY89" fmla="*/ 1493950 h 2086378"/>
              <a:gd name="connsiteX90" fmla="*/ 4782621 w 5194745"/>
              <a:gd name="connsiteY90" fmla="*/ 1468192 h 2086378"/>
              <a:gd name="connsiteX91" fmla="*/ 4898531 w 5194745"/>
              <a:gd name="connsiteY91" fmla="*/ 1416676 h 2086378"/>
              <a:gd name="connsiteX92" fmla="*/ 4937167 w 5194745"/>
              <a:gd name="connsiteY92" fmla="*/ 1403797 h 2086378"/>
              <a:gd name="connsiteX93" fmla="*/ 5014441 w 5194745"/>
              <a:gd name="connsiteY93" fmla="*/ 1365161 h 2086378"/>
              <a:gd name="connsiteX94" fmla="*/ 5053077 w 5194745"/>
              <a:gd name="connsiteY94" fmla="*/ 1339403 h 2086378"/>
              <a:gd name="connsiteX95" fmla="*/ 5130350 w 5194745"/>
              <a:gd name="connsiteY95" fmla="*/ 1300766 h 2086378"/>
              <a:gd name="connsiteX96" fmla="*/ 5194745 w 5194745"/>
              <a:gd name="connsiteY96" fmla="*/ 1184857 h 2086378"/>
              <a:gd name="connsiteX97" fmla="*/ 5181866 w 5194745"/>
              <a:gd name="connsiteY97" fmla="*/ 1094704 h 2086378"/>
              <a:gd name="connsiteX98" fmla="*/ 5168987 w 5194745"/>
              <a:gd name="connsiteY98" fmla="*/ 1043189 h 2086378"/>
              <a:gd name="connsiteX99" fmla="*/ 5143229 w 5194745"/>
              <a:gd name="connsiteY99" fmla="*/ 965916 h 2086378"/>
              <a:gd name="connsiteX100" fmla="*/ 5130350 w 5194745"/>
              <a:gd name="connsiteY100" fmla="*/ 927279 h 2086378"/>
              <a:gd name="connsiteX101" fmla="*/ 5065956 w 5194745"/>
              <a:gd name="connsiteY101" fmla="*/ 811369 h 2086378"/>
              <a:gd name="connsiteX102" fmla="*/ 5027319 w 5194745"/>
              <a:gd name="connsiteY102" fmla="*/ 785612 h 2086378"/>
              <a:gd name="connsiteX103" fmla="*/ 4950046 w 5194745"/>
              <a:gd name="connsiteY103" fmla="*/ 734096 h 2086378"/>
              <a:gd name="connsiteX104" fmla="*/ 4821257 w 5194745"/>
              <a:gd name="connsiteY104" fmla="*/ 643944 h 2086378"/>
              <a:gd name="connsiteX105" fmla="*/ 4769742 w 5194745"/>
              <a:gd name="connsiteY105" fmla="*/ 618186 h 2086378"/>
              <a:gd name="connsiteX106" fmla="*/ 4679590 w 5194745"/>
              <a:gd name="connsiteY106" fmla="*/ 553792 h 2086378"/>
              <a:gd name="connsiteX107" fmla="*/ 4628074 w 5194745"/>
              <a:gd name="connsiteY107" fmla="*/ 528034 h 2086378"/>
              <a:gd name="connsiteX108" fmla="*/ 4589438 w 5194745"/>
              <a:gd name="connsiteY108" fmla="*/ 502276 h 2086378"/>
              <a:gd name="connsiteX109" fmla="*/ 4512165 w 5194745"/>
              <a:gd name="connsiteY109" fmla="*/ 476519 h 2086378"/>
              <a:gd name="connsiteX110" fmla="*/ 4473528 w 5194745"/>
              <a:gd name="connsiteY110" fmla="*/ 463640 h 2086378"/>
              <a:gd name="connsiteX111" fmla="*/ 4357618 w 5194745"/>
              <a:gd name="connsiteY111" fmla="*/ 425003 h 2086378"/>
              <a:gd name="connsiteX112" fmla="*/ 4318981 w 5194745"/>
              <a:gd name="connsiteY112" fmla="*/ 412124 h 2086378"/>
              <a:gd name="connsiteX113" fmla="*/ 4280345 w 5194745"/>
              <a:gd name="connsiteY113" fmla="*/ 399245 h 2086378"/>
              <a:gd name="connsiteX114" fmla="*/ 4228829 w 5194745"/>
              <a:gd name="connsiteY114" fmla="*/ 386366 h 2086378"/>
              <a:gd name="connsiteX115" fmla="*/ 4190193 w 5194745"/>
              <a:gd name="connsiteY115" fmla="*/ 360609 h 2086378"/>
              <a:gd name="connsiteX116" fmla="*/ 4035646 w 5194745"/>
              <a:gd name="connsiteY116" fmla="*/ 321972 h 2086378"/>
              <a:gd name="connsiteX117" fmla="*/ 3971252 w 5194745"/>
              <a:gd name="connsiteY117" fmla="*/ 309093 h 2086378"/>
              <a:gd name="connsiteX118" fmla="*/ 3893979 w 5194745"/>
              <a:gd name="connsiteY118" fmla="*/ 283335 h 2086378"/>
              <a:gd name="connsiteX119" fmla="*/ 3790948 w 5194745"/>
              <a:gd name="connsiteY119" fmla="*/ 283335 h 2086378"/>
              <a:gd name="connsiteX120" fmla="*/ 3790948 w 5194745"/>
              <a:gd name="connsiteY120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155331 w 5194745"/>
              <a:gd name="connsiteY74" fmla="*/ 1571223 h 2086378"/>
              <a:gd name="connsiteX75" fmla="*/ 2348514 w 5194745"/>
              <a:gd name="connsiteY75" fmla="*/ 1592330 h 2086378"/>
              <a:gd name="connsiteX76" fmla="*/ 2503060 w 5194745"/>
              <a:gd name="connsiteY76" fmla="*/ 1650889 h 2086378"/>
              <a:gd name="connsiteX77" fmla="*/ 2722001 w 5194745"/>
              <a:gd name="connsiteY77" fmla="*/ 1623923 h 2086378"/>
              <a:gd name="connsiteX78" fmla="*/ 2876548 w 5194745"/>
              <a:gd name="connsiteY78" fmla="*/ 1605209 h 2086378"/>
              <a:gd name="connsiteX79" fmla="*/ 3005336 w 5194745"/>
              <a:gd name="connsiteY79" fmla="*/ 1339403 h 2086378"/>
              <a:gd name="connsiteX80" fmla="*/ 3082610 w 5194745"/>
              <a:gd name="connsiteY80" fmla="*/ 1313645 h 2086378"/>
              <a:gd name="connsiteX81" fmla="*/ 3275793 w 5194745"/>
              <a:gd name="connsiteY81" fmla="*/ 1352282 h 2086378"/>
              <a:gd name="connsiteX82" fmla="*/ 3327308 w 5194745"/>
              <a:gd name="connsiteY82" fmla="*/ 1378040 h 2086378"/>
              <a:gd name="connsiteX83" fmla="*/ 3456097 w 5194745"/>
              <a:gd name="connsiteY83" fmla="*/ 1455313 h 2086378"/>
              <a:gd name="connsiteX84" fmla="*/ 3533370 w 5194745"/>
              <a:gd name="connsiteY84" fmla="*/ 1481071 h 2086378"/>
              <a:gd name="connsiteX85" fmla="*/ 3726553 w 5194745"/>
              <a:gd name="connsiteY85" fmla="*/ 1506828 h 2086378"/>
              <a:gd name="connsiteX86" fmla="*/ 3765190 w 5194745"/>
              <a:gd name="connsiteY86" fmla="*/ 1519707 h 2086378"/>
              <a:gd name="connsiteX87" fmla="*/ 4473528 w 5194745"/>
              <a:gd name="connsiteY87" fmla="*/ 1519707 h 2086378"/>
              <a:gd name="connsiteX88" fmla="*/ 4666711 w 5194745"/>
              <a:gd name="connsiteY88" fmla="*/ 1493950 h 2086378"/>
              <a:gd name="connsiteX89" fmla="*/ 4782621 w 5194745"/>
              <a:gd name="connsiteY89" fmla="*/ 1468192 h 2086378"/>
              <a:gd name="connsiteX90" fmla="*/ 4898531 w 5194745"/>
              <a:gd name="connsiteY90" fmla="*/ 1416676 h 2086378"/>
              <a:gd name="connsiteX91" fmla="*/ 4937167 w 5194745"/>
              <a:gd name="connsiteY91" fmla="*/ 1403797 h 2086378"/>
              <a:gd name="connsiteX92" fmla="*/ 5014441 w 5194745"/>
              <a:gd name="connsiteY92" fmla="*/ 1365161 h 2086378"/>
              <a:gd name="connsiteX93" fmla="*/ 5053077 w 5194745"/>
              <a:gd name="connsiteY93" fmla="*/ 1339403 h 2086378"/>
              <a:gd name="connsiteX94" fmla="*/ 5130350 w 5194745"/>
              <a:gd name="connsiteY94" fmla="*/ 1300766 h 2086378"/>
              <a:gd name="connsiteX95" fmla="*/ 5194745 w 5194745"/>
              <a:gd name="connsiteY95" fmla="*/ 1184857 h 2086378"/>
              <a:gd name="connsiteX96" fmla="*/ 5181866 w 5194745"/>
              <a:gd name="connsiteY96" fmla="*/ 1094704 h 2086378"/>
              <a:gd name="connsiteX97" fmla="*/ 5168987 w 5194745"/>
              <a:gd name="connsiteY97" fmla="*/ 1043189 h 2086378"/>
              <a:gd name="connsiteX98" fmla="*/ 5143229 w 5194745"/>
              <a:gd name="connsiteY98" fmla="*/ 965916 h 2086378"/>
              <a:gd name="connsiteX99" fmla="*/ 5130350 w 5194745"/>
              <a:gd name="connsiteY99" fmla="*/ 927279 h 2086378"/>
              <a:gd name="connsiteX100" fmla="*/ 5065956 w 5194745"/>
              <a:gd name="connsiteY100" fmla="*/ 811369 h 2086378"/>
              <a:gd name="connsiteX101" fmla="*/ 5027319 w 5194745"/>
              <a:gd name="connsiteY101" fmla="*/ 785612 h 2086378"/>
              <a:gd name="connsiteX102" fmla="*/ 4950046 w 5194745"/>
              <a:gd name="connsiteY102" fmla="*/ 734096 h 2086378"/>
              <a:gd name="connsiteX103" fmla="*/ 4821257 w 5194745"/>
              <a:gd name="connsiteY103" fmla="*/ 643944 h 2086378"/>
              <a:gd name="connsiteX104" fmla="*/ 4769742 w 5194745"/>
              <a:gd name="connsiteY104" fmla="*/ 618186 h 2086378"/>
              <a:gd name="connsiteX105" fmla="*/ 4679590 w 5194745"/>
              <a:gd name="connsiteY105" fmla="*/ 553792 h 2086378"/>
              <a:gd name="connsiteX106" fmla="*/ 4628074 w 5194745"/>
              <a:gd name="connsiteY106" fmla="*/ 528034 h 2086378"/>
              <a:gd name="connsiteX107" fmla="*/ 4589438 w 5194745"/>
              <a:gd name="connsiteY107" fmla="*/ 502276 h 2086378"/>
              <a:gd name="connsiteX108" fmla="*/ 4512165 w 5194745"/>
              <a:gd name="connsiteY108" fmla="*/ 476519 h 2086378"/>
              <a:gd name="connsiteX109" fmla="*/ 4473528 w 5194745"/>
              <a:gd name="connsiteY109" fmla="*/ 463640 h 2086378"/>
              <a:gd name="connsiteX110" fmla="*/ 4357618 w 5194745"/>
              <a:gd name="connsiteY110" fmla="*/ 425003 h 2086378"/>
              <a:gd name="connsiteX111" fmla="*/ 4318981 w 5194745"/>
              <a:gd name="connsiteY111" fmla="*/ 412124 h 2086378"/>
              <a:gd name="connsiteX112" fmla="*/ 4280345 w 5194745"/>
              <a:gd name="connsiteY112" fmla="*/ 399245 h 2086378"/>
              <a:gd name="connsiteX113" fmla="*/ 4228829 w 5194745"/>
              <a:gd name="connsiteY113" fmla="*/ 386366 h 2086378"/>
              <a:gd name="connsiteX114" fmla="*/ 4190193 w 5194745"/>
              <a:gd name="connsiteY114" fmla="*/ 360609 h 2086378"/>
              <a:gd name="connsiteX115" fmla="*/ 4035646 w 5194745"/>
              <a:gd name="connsiteY115" fmla="*/ 321972 h 2086378"/>
              <a:gd name="connsiteX116" fmla="*/ 3971252 w 5194745"/>
              <a:gd name="connsiteY116" fmla="*/ 309093 h 2086378"/>
              <a:gd name="connsiteX117" fmla="*/ 3893979 w 5194745"/>
              <a:gd name="connsiteY117" fmla="*/ 283335 h 2086378"/>
              <a:gd name="connsiteX118" fmla="*/ 3790948 w 5194745"/>
              <a:gd name="connsiteY118" fmla="*/ 283335 h 2086378"/>
              <a:gd name="connsiteX119" fmla="*/ 3790948 w 5194745"/>
              <a:gd name="connsiteY119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142452 w 5194745"/>
              <a:gd name="connsiteY73" fmla="*/ 1622738 h 2086378"/>
              <a:gd name="connsiteX74" fmla="*/ 2348514 w 5194745"/>
              <a:gd name="connsiteY74" fmla="*/ 1592330 h 2086378"/>
              <a:gd name="connsiteX75" fmla="*/ 2503060 w 5194745"/>
              <a:gd name="connsiteY75" fmla="*/ 1650889 h 2086378"/>
              <a:gd name="connsiteX76" fmla="*/ 2722001 w 5194745"/>
              <a:gd name="connsiteY76" fmla="*/ 1623923 h 2086378"/>
              <a:gd name="connsiteX77" fmla="*/ 2876548 w 5194745"/>
              <a:gd name="connsiteY77" fmla="*/ 1605209 h 2086378"/>
              <a:gd name="connsiteX78" fmla="*/ 3005336 w 5194745"/>
              <a:gd name="connsiteY78" fmla="*/ 1339403 h 2086378"/>
              <a:gd name="connsiteX79" fmla="*/ 3082610 w 5194745"/>
              <a:gd name="connsiteY79" fmla="*/ 1313645 h 2086378"/>
              <a:gd name="connsiteX80" fmla="*/ 3275793 w 5194745"/>
              <a:gd name="connsiteY80" fmla="*/ 1352282 h 2086378"/>
              <a:gd name="connsiteX81" fmla="*/ 3327308 w 5194745"/>
              <a:gd name="connsiteY81" fmla="*/ 1378040 h 2086378"/>
              <a:gd name="connsiteX82" fmla="*/ 3456097 w 5194745"/>
              <a:gd name="connsiteY82" fmla="*/ 1455313 h 2086378"/>
              <a:gd name="connsiteX83" fmla="*/ 3533370 w 5194745"/>
              <a:gd name="connsiteY83" fmla="*/ 1481071 h 2086378"/>
              <a:gd name="connsiteX84" fmla="*/ 3726553 w 5194745"/>
              <a:gd name="connsiteY84" fmla="*/ 1506828 h 2086378"/>
              <a:gd name="connsiteX85" fmla="*/ 3765190 w 5194745"/>
              <a:gd name="connsiteY85" fmla="*/ 1519707 h 2086378"/>
              <a:gd name="connsiteX86" fmla="*/ 4473528 w 5194745"/>
              <a:gd name="connsiteY86" fmla="*/ 1519707 h 2086378"/>
              <a:gd name="connsiteX87" fmla="*/ 4666711 w 5194745"/>
              <a:gd name="connsiteY87" fmla="*/ 1493950 h 2086378"/>
              <a:gd name="connsiteX88" fmla="*/ 4782621 w 5194745"/>
              <a:gd name="connsiteY88" fmla="*/ 1468192 h 2086378"/>
              <a:gd name="connsiteX89" fmla="*/ 4898531 w 5194745"/>
              <a:gd name="connsiteY89" fmla="*/ 1416676 h 2086378"/>
              <a:gd name="connsiteX90" fmla="*/ 4937167 w 5194745"/>
              <a:gd name="connsiteY90" fmla="*/ 1403797 h 2086378"/>
              <a:gd name="connsiteX91" fmla="*/ 5014441 w 5194745"/>
              <a:gd name="connsiteY91" fmla="*/ 1365161 h 2086378"/>
              <a:gd name="connsiteX92" fmla="*/ 5053077 w 5194745"/>
              <a:gd name="connsiteY92" fmla="*/ 1339403 h 2086378"/>
              <a:gd name="connsiteX93" fmla="*/ 5130350 w 5194745"/>
              <a:gd name="connsiteY93" fmla="*/ 1300766 h 2086378"/>
              <a:gd name="connsiteX94" fmla="*/ 5194745 w 5194745"/>
              <a:gd name="connsiteY94" fmla="*/ 1184857 h 2086378"/>
              <a:gd name="connsiteX95" fmla="*/ 5181866 w 5194745"/>
              <a:gd name="connsiteY95" fmla="*/ 1094704 h 2086378"/>
              <a:gd name="connsiteX96" fmla="*/ 5168987 w 5194745"/>
              <a:gd name="connsiteY96" fmla="*/ 1043189 h 2086378"/>
              <a:gd name="connsiteX97" fmla="*/ 5143229 w 5194745"/>
              <a:gd name="connsiteY97" fmla="*/ 965916 h 2086378"/>
              <a:gd name="connsiteX98" fmla="*/ 5130350 w 5194745"/>
              <a:gd name="connsiteY98" fmla="*/ 927279 h 2086378"/>
              <a:gd name="connsiteX99" fmla="*/ 5065956 w 5194745"/>
              <a:gd name="connsiteY99" fmla="*/ 811369 h 2086378"/>
              <a:gd name="connsiteX100" fmla="*/ 5027319 w 5194745"/>
              <a:gd name="connsiteY100" fmla="*/ 785612 h 2086378"/>
              <a:gd name="connsiteX101" fmla="*/ 4950046 w 5194745"/>
              <a:gd name="connsiteY101" fmla="*/ 734096 h 2086378"/>
              <a:gd name="connsiteX102" fmla="*/ 4821257 w 5194745"/>
              <a:gd name="connsiteY102" fmla="*/ 643944 h 2086378"/>
              <a:gd name="connsiteX103" fmla="*/ 4769742 w 5194745"/>
              <a:gd name="connsiteY103" fmla="*/ 618186 h 2086378"/>
              <a:gd name="connsiteX104" fmla="*/ 4679590 w 5194745"/>
              <a:gd name="connsiteY104" fmla="*/ 553792 h 2086378"/>
              <a:gd name="connsiteX105" fmla="*/ 4628074 w 5194745"/>
              <a:gd name="connsiteY105" fmla="*/ 528034 h 2086378"/>
              <a:gd name="connsiteX106" fmla="*/ 4589438 w 5194745"/>
              <a:gd name="connsiteY106" fmla="*/ 502276 h 2086378"/>
              <a:gd name="connsiteX107" fmla="*/ 4512165 w 5194745"/>
              <a:gd name="connsiteY107" fmla="*/ 476519 h 2086378"/>
              <a:gd name="connsiteX108" fmla="*/ 4473528 w 5194745"/>
              <a:gd name="connsiteY108" fmla="*/ 463640 h 2086378"/>
              <a:gd name="connsiteX109" fmla="*/ 4357618 w 5194745"/>
              <a:gd name="connsiteY109" fmla="*/ 425003 h 2086378"/>
              <a:gd name="connsiteX110" fmla="*/ 4318981 w 5194745"/>
              <a:gd name="connsiteY110" fmla="*/ 412124 h 2086378"/>
              <a:gd name="connsiteX111" fmla="*/ 4280345 w 5194745"/>
              <a:gd name="connsiteY111" fmla="*/ 399245 h 2086378"/>
              <a:gd name="connsiteX112" fmla="*/ 4228829 w 5194745"/>
              <a:gd name="connsiteY112" fmla="*/ 386366 h 2086378"/>
              <a:gd name="connsiteX113" fmla="*/ 4190193 w 5194745"/>
              <a:gd name="connsiteY113" fmla="*/ 360609 h 2086378"/>
              <a:gd name="connsiteX114" fmla="*/ 4035646 w 5194745"/>
              <a:gd name="connsiteY114" fmla="*/ 321972 h 2086378"/>
              <a:gd name="connsiteX115" fmla="*/ 3971252 w 5194745"/>
              <a:gd name="connsiteY115" fmla="*/ 309093 h 2086378"/>
              <a:gd name="connsiteX116" fmla="*/ 3893979 w 5194745"/>
              <a:gd name="connsiteY116" fmla="*/ 283335 h 2086378"/>
              <a:gd name="connsiteX117" fmla="*/ 3790948 w 5194745"/>
              <a:gd name="connsiteY117" fmla="*/ 283335 h 2086378"/>
              <a:gd name="connsiteX118" fmla="*/ 3790948 w 5194745"/>
              <a:gd name="connsiteY118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129573 w 5194745"/>
              <a:gd name="connsiteY72" fmla="*/ 1661375 h 2086378"/>
              <a:gd name="connsiteX73" fmla="*/ 2348514 w 5194745"/>
              <a:gd name="connsiteY73" fmla="*/ 1592330 h 2086378"/>
              <a:gd name="connsiteX74" fmla="*/ 2503060 w 5194745"/>
              <a:gd name="connsiteY74" fmla="*/ 1650889 h 2086378"/>
              <a:gd name="connsiteX75" fmla="*/ 2722001 w 5194745"/>
              <a:gd name="connsiteY75" fmla="*/ 1623923 h 2086378"/>
              <a:gd name="connsiteX76" fmla="*/ 2876548 w 5194745"/>
              <a:gd name="connsiteY76" fmla="*/ 1605209 h 2086378"/>
              <a:gd name="connsiteX77" fmla="*/ 3005336 w 5194745"/>
              <a:gd name="connsiteY77" fmla="*/ 1339403 h 2086378"/>
              <a:gd name="connsiteX78" fmla="*/ 3082610 w 5194745"/>
              <a:gd name="connsiteY78" fmla="*/ 1313645 h 2086378"/>
              <a:gd name="connsiteX79" fmla="*/ 3275793 w 5194745"/>
              <a:gd name="connsiteY79" fmla="*/ 1352282 h 2086378"/>
              <a:gd name="connsiteX80" fmla="*/ 3327308 w 5194745"/>
              <a:gd name="connsiteY80" fmla="*/ 1378040 h 2086378"/>
              <a:gd name="connsiteX81" fmla="*/ 3456097 w 5194745"/>
              <a:gd name="connsiteY81" fmla="*/ 1455313 h 2086378"/>
              <a:gd name="connsiteX82" fmla="*/ 3533370 w 5194745"/>
              <a:gd name="connsiteY82" fmla="*/ 1481071 h 2086378"/>
              <a:gd name="connsiteX83" fmla="*/ 3726553 w 5194745"/>
              <a:gd name="connsiteY83" fmla="*/ 1506828 h 2086378"/>
              <a:gd name="connsiteX84" fmla="*/ 3765190 w 5194745"/>
              <a:gd name="connsiteY84" fmla="*/ 1519707 h 2086378"/>
              <a:gd name="connsiteX85" fmla="*/ 4473528 w 5194745"/>
              <a:gd name="connsiteY85" fmla="*/ 1519707 h 2086378"/>
              <a:gd name="connsiteX86" fmla="*/ 4666711 w 5194745"/>
              <a:gd name="connsiteY86" fmla="*/ 1493950 h 2086378"/>
              <a:gd name="connsiteX87" fmla="*/ 4782621 w 5194745"/>
              <a:gd name="connsiteY87" fmla="*/ 1468192 h 2086378"/>
              <a:gd name="connsiteX88" fmla="*/ 4898531 w 5194745"/>
              <a:gd name="connsiteY88" fmla="*/ 1416676 h 2086378"/>
              <a:gd name="connsiteX89" fmla="*/ 4937167 w 5194745"/>
              <a:gd name="connsiteY89" fmla="*/ 1403797 h 2086378"/>
              <a:gd name="connsiteX90" fmla="*/ 5014441 w 5194745"/>
              <a:gd name="connsiteY90" fmla="*/ 1365161 h 2086378"/>
              <a:gd name="connsiteX91" fmla="*/ 5053077 w 5194745"/>
              <a:gd name="connsiteY91" fmla="*/ 1339403 h 2086378"/>
              <a:gd name="connsiteX92" fmla="*/ 5130350 w 5194745"/>
              <a:gd name="connsiteY92" fmla="*/ 1300766 h 2086378"/>
              <a:gd name="connsiteX93" fmla="*/ 5194745 w 5194745"/>
              <a:gd name="connsiteY93" fmla="*/ 1184857 h 2086378"/>
              <a:gd name="connsiteX94" fmla="*/ 5181866 w 5194745"/>
              <a:gd name="connsiteY94" fmla="*/ 1094704 h 2086378"/>
              <a:gd name="connsiteX95" fmla="*/ 5168987 w 5194745"/>
              <a:gd name="connsiteY95" fmla="*/ 1043189 h 2086378"/>
              <a:gd name="connsiteX96" fmla="*/ 5143229 w 5194745"/>
              <a:gd name="connsiteY96" fmla="*/ 965916 h 2086378"/>
              <a:gd name="connsiteX97" fmla="*/ 5130350 w 5194745"/>
              <a:gd name="connsiteY97" fmla="*/ 927279 h 2086378"/>
              <a:gd name="connsiteX98" fmla="*/ 5065956 w 5194745"/>
              <a:gd name="connsiteY98" fmla="*/ 811369 h 2086378"/>
              <a:gd name="connsiteX99" fmla="*/ 5027319 w 5194745"/>
              <a:gd name="connsiteY99" fmla="*/ 785612 h 2086378"/>
              <a:gd name="connsiteX100" fmla="*/ 4950046 w 5194745"/>
              <a:gd name="connsiteY100" fmla="*/ 734096 h 2086378"/>
              <a:gd name="connsiteX101" fmla="*/ 4821257 w 5194745"/>
              <a:gd name="connsiteY101" fmla="*/ 643944 h 2086378"/>
              <a:gd name="connsiteX102" fmla="*/ 4769742 w 5194745"/>
              <a:gd name="connsiteY102" fmla="*/ 618186 h 2086378"/>
              <a:gd name="connsiteX103" fmla="*/ 4679590 w 5194745"/>
              <a:gd name="connsiteY103" fmla="*/ 553792 h 2086378"/>
              <a:gd name="connsiteX104" fmla="*/ 4628074 w 5194745"/>
              <a:gd name="connsiteY104" fmla="*/ 528034 h 2086378"/>
              <a:gd name="connsiteX105" fmla="*/ 4589438 w 5194745"/>
              <a:gd name="connsiteY105" fmla="*/ 502276 h 2086378"/>
              <a:gd name="connsiteX106" fmla="*/ 4512165 w 5194745"/>
              <a:gd name="connsiteY106" fmla="*/ 476519 h 2086378"/>
              <a:gd name="connsiteX107" fmla="*/ 4473528 w 5194745"/>
              <a:gd name="connsiteY107" fmla="*/ 463640 h 2086378"/>
              <a:gd name="connsiteX108" fmla="*/ 4357618 w 5194745"/>
              <a:gd name="connsiteY108" fmla="*/ 425003 h 2086378"/>
              <a:gd name="connsiteX109" fmla="*/ 4318981 w 5194745"/>
              <a:gd name="connsiteY109" fmla="*/ 412124 h 2086378"/>
              <a:gd name="connsiteX110" fmla="*/ 4280345 w 5194745"/>
              <a:gd name="connsiteY110" fmla="*/ 399245 h 2086378"/>
              <a:gd name="connsiteX111" fmla="*/ 4228829 w 5194745"/>
              <a:gd name="connsiteY111" fmla="*/ 386366 h 2086378"/>
              <a:gd name="connsiteX112" fmla="*/ 4190193 w 5194745"/>
              <a:gd name="connsiteY112" fmla="*/ 360609 h 2086378"/>
              <a:gd name="connsiteX113" fmla="*/ 4035646 w 5194745"/>
              <a:gd name="connsiteY113" fmla="*/ 321972 h 2086378"/>
              <a:gd name="connsiteX114" fmla="*/ 3971252 w 5194745"/>
              <a:gd name="connsiteY114" fmla="*/ 309093 h 2086378"/>
              <a:gd name="connsiteX115" fmla="*/ 3893979 w 5194745"/>
              <a:gd name="connsiteY115" fmla="*/ 283335 h 2086378"/>
              <a:gd name="connsiteX116" fmla="*/ 3790948 w 5194745"/>
              <a:gd name="connsiteY116" fmla="*/ 283335 h 2086378"/>
              <a:gd name="connsiteX117" fmla="*/ 3790948 w 5194745"/>
              <a:gd name="connsiteY117" fmla="*/ 257578 h 2086378"/>
              <a:gd name="connsiteX0" fmla="*/ 3842463 w 5194745"/>
              <a:gd name="connsiteY0" fmla="*/ 270457 h 2086378"/>
              <a:gd name="connsiteX1" fmla="*/ 3765190 w 5194745"/>
              <a:gd name="connsiteY1" fmla="*/ 244699 h 2086378"/>
              <a:gd name="connsiteX2" fmla="*/ 3726553 w 5194745"/>
              <a:gd name="connsiteY2" fmla="*/ 231820 h 2086378"/>
              <a:gd name="connsiteX3" fmla="*/ 3481855 w 5194745"/>
              <a:gd name="connsiteY3" fmla="*/ 244699 h 2086378"/>
              <a:gd name="connsiteX4" fmla="*/ 3262914 w 5194745"/>
              <a:gd name="connsiteY4" fmla="*/ 257578 h 2086378"/>
              <a:gd name="connsiteX5" fmla="*/ 3147004 w 5194745"/>
              <a:gd name="connsiteY5" fmla="*/ 244699 h 2086378"/>
              <a:gd name="connsiteX6" fmla="*/ 2992457 w 5194745"/>
              <a:gd name="connsiteY6" fmla="*/ 193183 h 2086378"/>
              <a:gd name="connsiteX7" fmla="*/ 2953821 w 5194745"/>
              <a:gd name="connsiteY7" fmla="*/ 180304 h 2086378"/>
              <a:gd name="connsiteX8" fmla="*/ 2773517 w 5194745"/>
              <a:gd name="connsiteY8" fmla="*/ 167426 h 2086378"/>
              <a:gd name="connsiteX9" fmla="*/ 2412908 w 5194745"/>
              <a:gd name="connsiteY9" fmla="*/ 167426 h 2086378"/>
              <a:gd name="connsiteX10" fmla="*/ 2335635 w 5194745"/>
              <a:gd name="connsiteY10" fmla="*/ 141668 h 2086378"/>
              <a:gd name="connsiteX11" fmla="*/ 2258362 w 5194745"/>
              <a:gd name="connsiteY11" fmla="*/ 115910 h 2086378"/>
              <a:gd name="connsiteX12" fmla="*/ 2219725 w 5194745"/>
              <a:gd name="connsiteY12" fmla="*/ 103031 h 2086378"/>
              <a:gd name="connsiteX13" fmla="*/ 2181088 w 5194745"/>
              <a:gd name="connsiteY13" fmla="*/ 90152 h 2086378"/>
              <a:gd name="connsiteX14" fmla="*/ 2142452 w 5194745"/>
              <a:gd name="connsiteY14" fmla="*/ 64395 h 2086378"/>
              <a:gd name="connsiteX15" fmla="*/ 2065179 w 5194745"/>
              <a:gd name="connsiteY15" fmla="*/ 38637 h 2086378"/>
              <a:gd name="connsiteX16" fmla="*/ 1962148 w 5194745"/>
              <a:gd name="connsiteY16" fmla="*/ 0 h 2086378"/>
              <a:gd name="connsiteX17" fmla="*/ 1704570 w 5194745"/>
              <a:gd name="connsiteY17" fmla="*/ 12879 h 2086378"/>
              <a:gd name="connsiteX18" fmla="*/ 1614418 w 5194745"/>
              <a:gd name="connsiteY18" fmla="*/ 103031 h 2086378"/>
              <a:gd name="connsiteX19" fmla="*/ 1575781 w 5194745"/>
              <a:gd name="connsiteY19" fmla="*/ 141668 h 2086378"/>
              <a:gd name="connsiteX20" fmla="*/ 1550024 w 5194745"/>
              <a:gd name="connsiteY20" fmla="*/ 180304 h 2086378"/>
              <a:gd name="connsiteX21" fmla="*/ 1511387 w 5194745"/>
              <a:gd name="connsiteY21" fmla="*/ 206062 h 2086378"/>
              <a:gd name="connsiteX22" fmla="*/ 1485629 w 5194745"/>
              <a:gd name="connsiteY22" fmla="*/ 244699 h 2086378"/>
              <a:gd name="connsiteX23" fmla="*/ 1343962 w 5194745"/>
              <a:gd name="connsiteY23" fmla="*/ 309093 h 2086378"/>
              <a:gd name="connsiteX24" fmla="*/ 1202294 w 5194745"/>
              <a:gd name="connsiteY24" fmla="*/ 334851 h 2086378"/>
              <a:gd name="connsiteX25" fmla="*/ 931838 w 5194745"/>
              <a:gd name="connsiteY25" fmla="*/ 347730 h 2086378"/>
              <a:gd name="connsiteX26" fmla="*/ 867443 w 5194745"/>
              <a:gd name="connsiteY26" fmla="*/ 360609 h 2086378"/>
              <a:gd name="connsiteX27" fmla="*/ 622745 w 5194745"/>
              <a:gd name="connsiteY27" fmla="*/ 386366 h 2086378"/>
              <a:gd name="connsiteX28" fmla="*/ 558350 w 5194745"/>
              <a:gd name="connsiteY28" fmla="*/ 399245 h 2086378"/>
              <a:gd name="connsiteX29" fmla="*/ 442441 w 5194745"/>
              <a:gd name="connsiteY29" fmla="*/ 425003 h 2086378"/>
              <a:gd name="connsiteX30" fmla="*/ 365167 w 5194745"/>
              <a:gd name="connsiteY30" fmla="*/ 476519 h 2086378"/>
              <a:gd name="connsiteX31" fmla="*/ 262136 w 5194745"/>
              <a:gd name="connsiteY31" fmla="*/ 540913 h 2086378"/>
              <a:gd name="connsiteX32" fmla="*/ 184863 w 5194745"/>
              <a:gd name="connsiteY32" fmla="*/ 592428 h 2086378"/>
              <a:gd name="connsiteX33" fmla="*/ 146226 w 5194745"/>
              <a:gd name="connsiteY33" fmla="*/ 618186 h 2086378"/>
              <a:gd name="connsiteX34" fmla="*/ 107590 w 5194745"/>
              <a:gd name="connsiteY34" fmla="*/ 656823 h 2086378"/>
              <a:gd name="connsiteX35" fmla="*/ 30317 w 5194745"/>
              <a:gd name="connsiteY35" fmla="*/ 721217 h 2086378"/>
              <a:gd name="connsiteX36" fmla="*/ 17438 w 5194745"/>
              <a:gd name="connsiteY36" fmla="*/ 759854 h 2086378"/>
              <a:gd name="connsiteX37" fmla="*/ 30317 w 5194745"/>
              <a:gd name="connsiteY37" fmla="*/ 888643 h 2086378"/>
              <a:gd name="connsiteX38" fmla="*/ 68953 w 5194745"/>
              <a:gd name="connsiteY38" fmla="*/ 965916 h 2086378"/>
              <a:gd name="connsiteX39" fmla="*/ 146226 w 5194745"/>
              <a:gd name="connsiteY39" fmla="*/ 1068947 h 2086378"/>
              <a:gd name="connsiteX40" fmla="*/ 210621 w 5194745"/>
              <a:gd name="connsiteY40" fmla="*/ 1146220 h 2086378"/>
              <a:gd name="connsiteX41" fmla="*/ 275015 w 5194745"/>
              <a:gd name="connsiteY41" fmla="*/ 1262130 h 2086378"/>
              <a:gd name="connsiteX42" fmla="*/ 300773 w 5194745"/>
              <a:gd name="connsiteY42" fmla="*/ 1313645 h 2086378"/>
              <a:gd name="connsiteX43" fmla="*/ 313652 w 5194745"/>
              <a:gd name="connsiteY43" fmla="*/ 1352282 h 2086378"/>
              <a:gd name="connsiteX44" fmla="*/ 339410 w 5194745"/>
              <a:gd name="connsiteY44" fmla="*/ 1390919 h 2086378"/>
              <a:gd name="connsiteX45" fmla="*/ 352288 w 5194745"/>
              <a:gd name="connsiteY45" fmla="*/ 1429555 h 2086378"/>
              <a:gd name="connsiteX46" fmla="*/ 378046 w 5194745"/>
              <a:gd name="connsiteY46" fmla="*/ 1519707 h 2086378"/>
              <a:gd name="connsiteX47" fmla="*/ 403804 w 5194745"/>
              <a:gd name="connsiteY47" fmla="*/ 1571223 h 2086378"/>
              <a:gd name="connsiteX48" fmla="*/ 468198 w 5194745"/>
              <a:gd name="connsiteY48" fmla="*/ 1674254 h 2086378"/>
              <a:gd name="connsiteX49" fmla="*/ 493956 w 5194745"/>
              <a:gd name="connsiteY49" fmla="*/ 1712890 h 2086378"/>
              <a:gd name="connsiteX50" fmla="*/ 571229 w 5194745"/>
              <a:gd name="connsiteY50" fmla="*/ 1764406 h 2086378"/>
              <a:gd name="connsiteX51" fmla="*/ 648503 w 5194745"/>
              <a:gd name="connsiteY51" fmla="*/ 1815921 h 2086378"/>
              <a:gd name="connsiteX52" fmla="*/ 700018 w 5194745"/>
              <a:gd name="connsiteY52" fmla="*/ 1854558 h 2086378"/>
              <a:gd name="connsiteX53" fmla="*/ 738655 w 5194745"/>
              <a:gd name="connsiteY53" fmla="*/ 1880316 h 2086378"/>
              <a:gd name="connsiteX54" fmla="*/ 777291 w 5194745"/>
              <a:gd name="connsiteY54" fmla="*/ 1893195 h 2086378"/>
              <a:gd name="connsiteX55" fmla="*/ 854565 w 5194745"/>
              <a:gd name="connsiteY55" fmla="*/ 1944710 h 2086378"/>
              <a:gd name="connsiteX56" fmla="*/ 931838 w 5194745"/>
              <a:gd name="connsiteY56" fmla="*/ 1970468 h 2086378"/>
              <a:gd name="connsiteX57" fmla="*/ 970474 w 5194745"/>
              <a:gd name="connsiteY57" fmla="*/ 1983347 h 2086378"/>
              <a:gd name="connsiteX58" fmla="*/ 1060626 w 5194745"/>
              <a:gd name="connsiteY58" fmla="*/ 2021983 h 2086378"/>
              <a:gd name="connsiteX59" fmla="*/ 1137900 w 5194745"/>
              <a:gd name="connsiteY59" fmla="*/ 2047741 h 2086378"/>
              <a:gd name="connsiteX60" fmla="*/ 1176536 w 5194745"/>
              <a:gd name="connsiteY60" fmla="*/ 2060620 h 2086378"/>
              <a:gd name="connsiteX61" fmla="*/ 1331083 w 5194745"/>
              <a:gd name="connsiteY61" fmla="*/ 2073499 h 2086378"/>
              <a:gd name="connsiteX62" fmla="*/ 1395477 w 5194745"/>
              <a:gd name="connsiteY62" fmla="*/ 2086378 h 2086378"/>
              <a:gd name="connsiteX63" fmla="*/ 1562903 w 5194745"/>
              <a:gd name="connsiteY63" fmla="*/ 2060620 h 2086378"/>
              <a:gd name="connsiteX64" fmla="*/ 1653055 w 5194745"/>
              <a:gd name="connsiteY64" fmla="*/ 2047741 h 2086378"/>
              <a:gd name="connsiteX65" fmla="*/ 1730328 w 5194745"/>
              <a:gd name="connsiteY65" fmla="*/ 2021983 h 2086378"/>
              <a:gd name="connsiteX66" fmla="*/ 1768965 w 5194745"/>
              <a:gd name="connsiteY66" fmla="*/ 2009104 h 2086378"/>
              <a:gd name="connsiteX67" fmla="*/ 1807601 w 5194745"/>
              <a:gd name="connsiteY67" fmla="*/ 1983347 h 2086378"/>
              <a:gd name="connsiteX68" fmla="*/ 1884874 w 5194745"/>
              <a:gd name="connsiteY68" fmla="*/ 1957589 h 2086378"/>
              <a:gd name="connsiteX69" fmla="*/ 1962148 w 5194745"/>
              <a:gd name="connsiteY69" fmla="*/ 1906074 h 2086378"/>
              <a:gd name="connsiteX70" fmla="*/ 2000784 w 5194745"/>
              <a:gd name="connsiteY70" fmla="*/ 1880316 h 2086378"/>
              <a:gd name="connsiteX71" fmla="*/ 2090936 w 5194745"/>
              <a:gd name="connsiteY71" fmla="*/ 1777285 h 2086378"/>
              <a:gd name="connsiteX72" fmla="*/ 2348514 w 5194745"/>
              <a:gd name="connsiteY72" fmla="*/ 1592330 h 2086378"/>
              <a:gd name="connsiteX73" fmla="*/ 2503060 w 5194745"/>
              <a:gd name="connsiteY73" fmla="*/ 1650889 h 2086378"/>
              <a:gd name="connsiteX74" fmla="*/ 2722001 w 5194745"/>
              <a:gd name="connsiteY74" fmla="*/ 1623923 h 2086378"/>
              <a:gd name="connsiteX75" fmla="*/ 2876548 w 5194745"/>
              <a:gd name="connsiteY75" fmla="*/ 1605209 h 2086378"/>
              <a:gd name="connsiteX76" fmla="*/ 3005336 w 5194745"/>
              <a:gd name="connsiteY76" fmla="*/ 1339403 h 2086378"/>
              <a:gd name="connsiteX77" fmla="*/ 3082610 w 5194745"/>
              <a:gd name="connsiteY77" fmla="*/ 1313645 h 2086378"/>
              <a:gd name="connsiteX78" fmla="*/ 3275793 w 5194745"/>
              <a:gd name="connsiteY78" fmla="*/ 1352282 h 2086378"/>
              <a:gd name="connsiteX79" fmla="*/ 3327308 w 5194745"/>
              <a:gd name="connsiteY79" fmla="*/ 1378040 h 2086378"/>
              <a:gd name="connsiteX80" fmla="*/ 3456097 w 5194745"/>
              <a:gd name="connsiteY80" fmla="*/ 1455313 h 2086378"/>
              <a:gd name="connsiteX81" fmla="*/ 3533370 w 5194745"/>
              <a:gd name="connsiteY81" fmla="*/ 1481071 h 2086378"/>
              <a:gd name="connsiteX82" fmla="*/ 3726553 w 5194745"/>
              <a:gd name="connsiteY82" fmla="*/ 1506828 h 2086378"/>
              <a:gd name="connsiteX83" fmla="*/ 3765190 w 5194745"/>
              <a:gd name="connsiteY83" fmla="*/ 1519707 h 2086378"/>
              <a:gd name="connsiteX84" fmla="*/ 4473528 w 5194745"/>
              <a:gd name="connsiteY84" fmla="*/ 1519707 h 2086378"/>
              <a:gd name="connsiteX85" fmla="*/ 4666711 w 5194745"/>
              <a:gd name="connsiteY85" fmla="*/ 1493950 h 2086378"/>
              <a:gd name="connsiteX86" fmla="*/ 4782621 w 5194745"/>
              <a:gd name="connsiteY86" fmla="*/ 1468192 h 2086378"/>
              <a:gd name="connsiteX87" fmla="*/ 4898531 w 5194745"/>
              <a:gd name="connsiteY87" fmla="*/ 1416676 h 2086378"/>
              <a:gd name="connsiteX88" fmla="*/ 4937167 w 5194745"/>
              <a:gd name="connsiteY88" fmla="*/ 1403797 h 2086378"/>
              <a:gd name="connsiteX89" fmla="*/ 5014441 w 5194745"/>
              <a:gd name="connsiteY89" fmla="*/ 1365161 h 2086378"/>
              <a:gd name="connsiteX90" fmla="*/ 5053077 w 5194745"/>
              <a:gd name="connsiteY90" fmla="*/ 1339403 h 2086378"/>
              <a:gd name="connsiteX91" fmla="*/ 5130350 w 5194745"/>
              <a:gd name="connsiteY91" fmla="*/ 1300766 h 2086378"/>
              <a:gd name="connsiteX92" fmla="*/ 5194745 w 5194745"/>
              <a:gd name="connsiteY92" fmla="*/ 1184857 h 2086378"/>
              <a:gd name="connsiteX93" fmla="*/ 5181866 w 5194745"/>
              <a:gd name="connsiteY93" fmla="*/ 1094704 h 2086378"/>
              <a:gd name="connsiteX94" fmla="*/ 5168987 w 5194745"/>
              <a:gd name="connsiteY94" fmla="*/ 1043189 h 2086378"/>
              <a:gd name="connsiteX95" fmla="*/ 5143229 w 5194745"/>
              <a:gd name="connsiteY95" fmla="*/ 965916 h 2086378"/>
              <a:gd name="connsiteX96" fmla="*/ 5130350 w 5194745"/>
              <a:gd name="connsiteY96" fmla="*/ 927279 h 2086378"/>
              <a:gd name="connsiteX97" fmla="*/ 5065956 w 5194745"/>
              <a:gd name="connsiteY97" fmla="*/ 811369 h 2086378"/>
              <a:gd name="connsiteX98" fmla="*/ 5027319 w 5194745"/>
              <a:gd name="connsiteY98" fmla="*/ 785612 h 2086378"/>
              <a:gd name="connsiteX99" fmla="*/ 4950046 w 5194745"/>
              <a:gd name="connsiteY99" fmla="*/ 734096 h 2086378"/>
              <a:gd name="connsiteX100" fmla="*/ 4821257 w 5194745"/>
              <a:gd name="connsiteY100" fmla="*/ 643944 h 2086378"/>
              <a:gd name="connsiteX101" fmla="*/ 4769742 w 5194745"/>
              <a:gd name="connsiteY101" fmla="*/ 618186 h 2086378"/>
              <a:gd name="connsiteX102" fmla="*/ 4679590 w 5194745"/>
              <a:gd name="connsiteY102" fmla="*/ 553792 h 2086378"/>
              <a:gd name="connsiteX103" fmla="*/ 4628074 w 5194745"/>
              <a:gd name="connsiteY103" fmla="*/ 528034 h 2086378"/>
              <a:gd name="connsiteX104" fmla="*/ 4589438 w 5194745"/>
              <a:gd name="connsiteY104" fmla="*/ 502276 h 2086378"/>
              <a:gd name="connsiteX105" fmla="*/ 4512165 w 5194745"/>
              <a:gd name="connsiteY105" fmla="*/ 476519 h 2086378"/>
              <a:gd name="connsiteX106" fmla="*/ 4473528 w 5194745"/>
              <a:gd name="connsiteY106" fmla="*/ 463640 h 2086378"/>
              <a:gd name="connsiteX107" fmla="*/ 4357618 w 5194745"/>
              <a:gd name="connsiteY107" fmla="*/ 425003 h 2086378"/>
              <a:gd name="connsiteX108" fmla="*/ 4318981 w 5194745"/>
              <a:gd name="connsiteY108" fmla="*/ 412124 h 2086378"/>
              <a:gd name="connsiteX109" fmla="*/ 4280345 w 5194745"/>
              <a:gd name="connsiteY109" fmla="*/ 399245 h 2086378"/>
              <a:gd name="connsiteX110" fmla="*/ 4228829 w 5194745"/>
              <a:gd name="connsiteY110" fmla="*/ 386366 h 2086378"/>
              <a:gd name="connsiteX111" fmla="*/ 4190193 w 5194745"/>
              <a:gd name="connsiteY111" fmla="*/ 360609 h 2086378"/>
              <a:gd name="connsiteX112" fmla="*/ 4035646 w 5194745"/>
              <a:gd name="connsiteY112" fmla="*/ 321972 h 2086378"/>
              <a:gd name="connsiteX113" fmla="*/ 3971252 w 5194745"/>
              <a:gd name="connsiteY113" fmla="*/ 309093 h 2086378"/>
              <a:gd name="connsiteX114" fmla="*/ 3893979 w 5194745"/>
              <a:gd name="connsiteY114" fmla="*/ 283335 h 2086378"/>
              <a:gd name="connsiteX115" fmla="*/ 3790948 w 5194745"/>
              <a:gd name="connsiteY115" fmla="*/ 283335 h 2086378"/>
              <a:gd name="connsiteX116" fmla="*/ 3790948 w 5194745"/>
              <a:gd name="connsiteY116" fmla="*/ 257578 h 2086378"/>
              <a:gd name="connsiteX0" fmla="*/ 3842463 w 5194745"/>
              <a:gd name="connsiteY0" fmla="*/ 270457 h 2090671"/>
              <a:gd name="connsiteX1" fmla="*/ 3765190 w 5194745"/>
              <a:gd name="connsiteY1" fmla="*/ 244699 h 2090671"/>
              <a:gd name="connsiteX2" fmla="*/ 3726553 w 5194745"/>
              <a:gd name="connsiteY2" fmla="*/ 231820 h 2090671"/>
              <a:gd name="connsiteX3" fmla="*/ 3481855 w 5194745"/>
              <a:gd name="connsiteY3" fmla="*/ 244699 h 2090671"/>
              <a:gd name="connsiteX4" fmla="*/ 3262914 w 5194745"/>
              <a:gd name="connsiteY4" fmla="*/ 257578 h 2090671"/>
              <a:gd name="connsiteX5" fmla="*/ 3147004 w 5194745"/>
              <a:gd name="connsiteY5" fmla="*/ 244699 h 2090671"/>
              <a:gd name="connsiteX6" fmla="*/ 2992457 w 5194745"/>
              <a:gd name="connsiteY6" fmla="*/ 193183 h 2090671"/>
              <a:gd name="connsiteX7" fmla="*/ 2953821 w 5194745"/>
              <a:gd name="connsiteY7" fmla="*/ 180304 h 2090671"/>
              <a:gd name="connsiteX8" fmla="*/ 2773517 w 5194745"/>
              <a:gd name="connsiteY8" fmla="*/ 167426 h 2090671"/>
              <a:gd name="connsiteX9" fmla="*/ 2412908 w 5194745"/>
              <a:gd name="connsiteY9" fmla="*/ 167426 h 2090671"/>
              <a:gd name="connsiteX10" fmla="*/ 2335635 w 5194745"/>
              <a:gd name="connsiteY10" fmla="*/ 141668 h 2090671"/>
              <a:gd name="connsiteX11" fmla="*/ 2258362 w 5194745"/>
              <a:gd name="connsiteY11" fmla="*/ 115910 h 2090671"/>
              <a:gd name="connsiteX12" fmla="*/ 2219725 w 5194745"/>
              <a:gd name="connsiteY12" fmla="*/ 103031 h 2090671"/>
              <a:gd name="connsiteX13" fmla="*/ 2181088 w 5194745"/>
              <a:gd name="connsiteY13" fmla="*/ 90152 h 2090671"/>
              <a:gd name="connsiteX14" fmla="*/ 2142452 w 5194745"/>
              <a:gd name="connsiteY14" fmla="*/ 64395 h 2090671"/>
              <a:gd name="connsiteX15" fmla="*/ 2065179 w 5194745"/>
              <a:gd name="connsiteY15" fmla="*/ 38637 h 2090671"/>
              <a:gd name="connsiteX16" fmla="*/ 1962148 w 5194745"/>
              <a:gd name="connsiteY16" fmla="*/ 0 h 2090671"/>
              <a:gd name="connsiteX17" fmla="*/ 1704570 w 5194745"/>
              <a:gd name="connsiteY17" fmla="*/ 12879 h 2090671"/>
              <a:gd name="connsiteX18" fmla="*/ 1614418 w 5194745"/>
              <a:gd name="connsiteY18" fmla="*/ 103031 h 2090671"/>
              <a:gd name="connsiteX19" fmla="*/ 1575781 w 5194745"/>
              <a:gd name="connsiteY19" fmla="*/ 141668 h 2090671"/>
              <a:gd name="connsiteX20" fmla="*/ 1550024 w 5194745"/>
              <a:gd name="connsiteY20" fmla="*/ 180304 h 2090671"/>
              <a:gd name="connsiteX21" fmla="*/ 1511387 w 5194745"/>
              <a:gd name="connsiteY21" fmla="*/ 206062 h 2090671"/>
              <a:gd name="connsiteX22" fmla="*/ 1485629 w 5194745"/>
              <a:gd name="connsiteY22" fmla="*/ 244699 h 2090671"/>
              <a:gd name="connsiteX23" fmla="*/ 1343962 w 5194745"/>
              <a:gd name="connsiteY23" fmla="*/ 309093 h 2090671"/>
              <a:gd name="connsiteX24" fmla="*/ 1202294 w 5194745"/>
              <a:gd name="connsiteY24" fmla="*/ 334851 h 2090671"/>
              <a:gd name="connsiteX25" fmla="*/ 931838 w 5194745"/>
              <a:gd name="connsiteY25" fmla="*/ 347730 h 2090671"/>
              <a:gd name="connsiteX26" fmla="*/ 867443 w 5194745"/>
              <a:gd name="connsiteY26" fmla="*/ 360609 h 2090671"/>
              <a:gd name="connsiteX27" fmla="*/ 622745 w 5194745"/>
              <a:gd name="connsiteY27" fmla="*/ 386366 h 2090671"/>
              <a:gd name="connsiteX28" fmla="*/ 558350 w 5194745"/>
              <a:gd name="connsiteY28" fmla="*/ 399245 h 2090671"/>
              <a:gd name="connsiteX29" fmla="*/ 442441 w 5194745"/>
              <a:gd name="connsiteY29" fmla="*/ 425003 h 2090671"/>
              <a:gd name="connsiteX30" fmla="*/ 365167 w 5194745"/>
              <a:gd name="connsiteY30" fmla="*/ 476519 h 2090671"/>
              <a:gd name="connsiteX31" fmla="*/ 262136 w 5194745"/>
              <a:gd name="connsiteY31" fmla="*/ 540913 h 2090671"/>
              <a:gd name="connsiteX32" fmla="*/ 184863 w 5194745"/>
              <a:gd name="connsiteY32" fmla="*/ 592428 h 2090671"/>
              <a:gd name="connsiteX33" fmla="*/ 146226 w 5194745"/>
              <a:gd name="connsiteY33" fmla="*/ 618186 h 2090671"/>
              <a:gd name="connsiteX34" fmla="*/ 107590 w 5194745"/>
              <a:gd name="connsiteY34" fmla="*/ 656823 h 2090671"/>
              <a:gd name="connsiteX35" fmla="*/ 30317 w 5194745"/>
              <a:gd name="connsiteY35" fmla="*/ 721217 h 2090671"/>
              <a:gd name="connsiteX36" fmla="*/ 17438 w 5194745"/>
              <a:gd name="connsiteY36" fmla="*/ 759854 h 2090671"/>
              <a:gd name="connsiteX37" fmla="*/ 30317 w 5194745"/>
              <a:gd name="connsiteY37" fmla="*/ 888643 h 2090671"/>
              <a:gd name="connsiteX38" fmla="*/ 68953 w 5194745"/>
              <a:gd name="connsiteY38" fmla="*/ 965916 h 2090671"/>
              <a:gd name="connsiteX39" fmla="*/ 146226 w 5194745"/>
              <a:gd name="connsiteY39" fmla="*/ 1068947 h 2090671"/>
              <a:gd name="connsiteX40" fmla="*/ 210621 w 5194745"/>
              <a:gd name="connsiteY40" fmla="*/ 1146220 h 2090671"/>
              <a:gd name="connsiteX41" fmla="*/ 275015 w 5194745"/>
              <a:gd name="connsiteY41" fmla="*/ 1262130 h 2090671"/>
              <a:gd name="connsiteX42" fmla="*/ 300773 w 5194745"/>
              <a:gd name="connsiteY42" fmla="*/ 1313645 h 2090671"/>
              <a:gd name="connsiteX43" fmla="*/ 313652 w 5194745"/>
              <a:gd name="connsiteY43" fmla="*/ 1352282 h 2090671"/>
              <a:gd name="connsiteX44" fmla="*/ 339410 w 5194745"/>
              <a:gd name="connsiteY44" fmla="*/ 1390919 h 2090671"/>
              <a:gd name="connsiteX45" fmla="*/ 352288 w 5194745"/>
              <a:gd name="connsiteY45" fmla="*/ 1429555 h 2090671"/>
              <a:gd name="connsiteX46" fmla="*/ 378046 w 5194745"/>
              <a:gd name="connsiteY46" fmla="*/ 1519707 h 2090671"/>
              <a:gd name="connsiteX47" fmla="*/ 403804 w 5194745"/>
              <a:gd name="connsiteY47" fmla="*/ 1571223 h 2090671"/>
              <a:gd name="connsiteX48" fmla="*/ 468198 w 5194745"/>
              <a:gd name="connsiteY48" fmla="*/ 1674254 h 2090671"/>
              <a:gd name="connsiteX49" fmla="*/ 493956 w 5194745"/>
              <a:gd name="connsiteY49" fmla="*/ 1712890 h 2090671"/>
              <a:gd name="connsiteX50" fmla="*/ 571229 w 5194745"/>
              <a:gd name="connsiteY50" fmla="*/ 1764406 h 2090671"/>
              <a:gd name="connsiteX51" fmla="*/ 648503 w 5194745"/>
              <a:gd name="connsiteY51" fmla="*/ 1815921 h 2090671"/>
              <a:gd name="connsiteX52" fmla="*/ 700018 w 5194745"/>
              <a:gd name="connsiteY52" fmla="*/ 1854558 h 2090671"/>
              <a:gd name="connsiteX53" fmla="*/ 738655 w 5194745"/>
              <a:gd name="connsiteY53" fmla="*/ 1880316 h 2090671"/>
              <a:gd name="connsiteX54" fmla="*/ 777291 w 5194745"/>
              <a:gd name="connsiteY54" fmla="*/ 1893195 h 2090671"/>
              <a:gd name="connsiteX55" fmla="*/ 854565 w 5194745"/>
              <a:gd name="connsiteY55" fmla="*/ 1944710 h 2090671"/>
              <a:gd name="connsiteX56" fmla="*/ 931838 w 5194745"/>
              <a:gd name="connsiteY56" fmla="*/ 1970468 h 2090671"/>
              <a:gd name="connsiteX57" fmla="*/ 970474 w 5194745"/>
              <a:gd name="connsiteY57" fmla="*/ 1983347 h 2090671"/>
              <a:gd name="connsiteX58" fmla="*/ 1060626 w 5194745"/>
              <a:gd name="connsiteY58" fmla="*/ 2021983 h 2090671"/>
              <a:gd name="connsiteX59" fmla="*/ 1137900 w 5194745"/>
              <a:gd name="connsiteY59" fmla="*/ 2047741 h 2090671"/>
              <a:gd name="connsiteX60" fmla="*/ 1176536 w 5194745"/>
              <a:gd name="connsiteY60" fmla="*/ 2060620 h 2090671"/>
              <a:gd name="connsiteX61" fmla="*/ 1331083 w 5194745"/>
              <a:gd name="connsiteY61" fmla="*/ 2073499 h 2090671"/>
              <a:gd name="connsiteX62" fmla="*/ 1395477 w 5194745"/>
              <a:gd name="connsiteY62" fmla="*/ 2086378 h 2090671"/>
              <a:gd name="connsiteX63" fmla="*/ 1408356 w 5194745"/>
              <a:gd name="connsiteY63" fmla="*/ 2086378 h 2090671"/>
              <a:gd name="connsiteX64" fmla="*/ 1562903 w 5194745"/>
              <a:gd name="connsiteY64" fmla="*/ 2060620 h 2090671"/>
              <a:gd name="connsiteX65" fmla="*/ 1653055 w 5194745"/>
              <a:gd name="connsiteY65" fmla="*/ 2047741 h 2090671"/>
              <a:gd name="connsiteX66" fmla="*/ 1730328 w 5194745"/>
              <a:gd name="connsiteY66" fmla="*/ 2021983 h 2090671"/>
              <a:gd name="connsiteX67" fmla="*/ 1768965 w 5194745"/>
              <a:gd name="connsiteY67" fmla="*/ 2009104 h 2090671"/>
              <a:gd name="connsiteX68" fmla="*/ 1807601 w 5194745"/>
              <a:gd name="connsiteY68" fmla="*/ 1983347 h 2090671"/>
              <a:gd name="connsiteX69" fmla="*/ 1884874 w 5194745"/>
              <a:gd name="connsiteY69" fmla="*/ 1957589 h 2090671"/>
              <a:gd name="connsiteX70" fmla="*/ 1962148 w 5194745"/>
              <a:gd name="connsiteY70" fmla="*/ 1906074 h 2090671"/>
              <a:gd name="connsiteX71" fmla="*/ 2000784 w 5194745"/>
              <a:gd name="connsiteY71" fmla="*/ 1880316 h 2090671"/>
              <a:gd name="connsiteX72" fmla="*/ 2090936 w 5194745"/>
              <a:gd name="connsiteY72" fmla="*/ 1777285 h 2090671"/>
              <a:gd name="connsiteX73" fmla="*/ 2348514 w 5194745"/>
              <a:gd name="connsiteY73" fmla="*/ 1592330 h 2090671"/>
              <a:gd name="connsiteX74" fmla="*/ 2503060 w 5194745"/>
              <a:gd name="connsiteY74" fmla="*/ 1650889 h 2090671"/>
              <a:gd name="connsiteX75" fmla="*/ 2722001 w 5194745"/>
              <a:gd name="connsiteY75" fmla="*/ 1623923 h 2090671"/>
              <a:gd name="connsiteX76" fmla="*/ 2876548 w 5194745"/>
              <a:gd name="connsiteY76" fmla="*/ 1605209 h 2090671"/>
              <a:gd name="connsiteX77" fmla="*/ 3005336 w 5194745"/>
              <a:gd name="connsiteY77" fmla="*/ 1339403 h 2090671"/>
              <a:gd name="connsiteX78" fmla="*/ 3082610 w 5194745"/>
              <a:gd name="connsiteY78" fmla="*/ 1313645 h 2090671"/>
              <a:gd name="connsiteX79" fmla="*/ 3275793 w 5194745"/>
              <a:gd name="connsiteY79" fmla="*/ 1352282 h 2090671"/>
              <a:gd name="connsiteX80" fmla="*/ 3327308 w 5194745"/>
              <a:gd name="connsiteY80" fmla="*/ 1378040 h 2090671"/>
              <a:gd name="connsiteX81" fmla="*/ 3456097 w 5194745"/>
              <a:gd name="connsiteY81" fmla="*/ 1455313 h 2090671"/>
              <a:gd name="connsiteX82" fmla="*/ 3533370 w 5194745"/>
              <a:gd name="connsiteY82" fmla="*/ 1481071 h 2090671"/>
              <a:gd name="connsiteX83" fmla="*/ 3726553 w 5194745"/>
              <a:gd name="connsiteY83" fmla="*/ 1506828 h 2090671"/>
              <a:gd name="connsiteX84" fmla="*/ 3765190 w 5194745"/>
              <a:gd name="connsiteY84" fmla="*/ 1519707 h 2090671"/>
              <a:gd name="connsiteX85" fmla="*/ 4473528 w 5194745"/>
              <a:gd name="connsiteY85" fmla="*/ 1519707 h 2090671"/>
              <a:gd name="connsiteX86" fmla="*/ 4666711 w 5194745"/>
              <a:gd name="connsiteY86" fmla="*/ 1493950 h 2090671"/>
              <a:gd name="connsiteX87" fmla="*/ 4782621 w 5194745"/>
              <a:gd name="connsiteY87" fmla="*/ 1468192 h 2090671"/>
              <a:gd name="connsiteX88" fmla="*/ 4898531 w 5194745"/>
              <a:gd name="connsiteY88" fmla="*/ 1416676 h 2090671"/>
              <a:gd name="connsiteX89" fmla="*/ 4937167 w 5194745"/>
              <a:gd name="connsiteY89" fmla="*/ 1403797 h 2090671"/>
              <a:gd name="connsiteX90" fmla="*/ 5014441 w 5194745"/>
              <a:gd name="connsiteY90" fmla="*/ 1365161 h 2090671"/>
              <a:gd name="connsiteX91" fmla="*/ 5053077 w 5194745"/>
              <a:gd name="connsiteY91" fmla="*/ 1339403 h 2090671"/>
              <a:gd name="connsiteX92" fmla="*/ 5130350 w 5194745"/>
              <a:gd name="connsiteY92" fmla="*/ 1300766 h 2090671"/>
              <a:gd name="connsiteX93" fmla="*/ 5194745 w 5194745"/>
              <a:gd name="connsiteY93" fmla="*/ 1184857 h 2090671"/>
              <a:gd name="connsiteX94" fmla="*/ 5181866 w 5194745"/>
              <a:gd name="connsiteY94" fmla="*/ 1094704 h 2090671"/>
              <a:gd name="connsiteX95" fmla="*/ 5168987 w 5194745"/>
              <a:gd name="connsiteY95" fmla="*/ 1043189 h 2090671"/>
              <a:gd name="connsiteX96" fmla="*/ 5143229 w 5194745"/>
              <a:gd name="connsiteY96" fmla="*/ 965916 h 2090671"/>
              <a:gd name="connsiteX97" fmla="*/ 5130350 w 5194745"/>
              <a:gd name="connsiteY97" fmla="*/ 927279 h 2090671"/>
              <a:gd name="connsiteX98" fmla="*/ 5065956 w 5194745"/>
              <a:gd name="connsiteY98" fmla="*/ 811369 h 2090671"/>
              <a:gd name="connsiteX99" fmla="*/ 5027319 w 5194745"/>
              <a:gd name="connsiteY99" fmla="*/ 785612 h 2090671"/>
              <a:gd name="connsiteX100" fmla="*/ 4950046 w 5194745"/>
              <a:gd name="connsiteY100" fmla="*/ 734096 h 2090671"/>
              <a:gd name="connsiteX101" fmla="*/ 4821257 w 5194745"/>
              <a:gd name="connsiteY101" fmla="*/ 643944 h 2090671"/>
              <a:gd name="connsiteX102" fmla="*/ 4769742 w 5194745"/>
              <a:gd name="connsiteY102" fmla="*/ 618186 h 2090671"/>
              <a:gd name="connsiteX103" fmla="*/ 4679590 w 5194745"/>
              <a:gd name="connsiteY103" fmla="*/ 553792 h 2090671"/>
              <a:gd name="connsiteX104" fmla="*/ 4628074 w 5194745"/>
              <a:gd name="connsiteY104" fmla="*/ 528034 h 2090671"/>
              <a:gd name="connsiteX105" fmla="*/ 4589438 w 5194745"/>
              <a:gd name="connsiteY105" fmla="*/ 502276 h 2090671"/>
              <a:gd name="connsiteX106" fmla="*/ 4512165 w 5194745"/>
              <a:gd name="connsiteY106" fmla="*/ 476519 h 2090671"/>
              <a:gd name="connsiteX107" fmla="*/ 4473528 w 5194745"/>
              <a:gd name="connsiteY107" fmla="*/ 463640 h 2090671"/>
              <a:gd name="connsiteX108" fmla="*/ 4357618 w 5194745"/>
              <a:gd name="connsiteY108" fmla="*/ 425003 h 2090671"/>
              <a:gd name="connsiteX109" fmla="*/ 4318981 w 5194745"/>
              <a:gd name="connsiteY109" fmla="*/ 412124 h 2090671"/>
              <a:gd name="connsiteX110" fmla="*/ 4280345 w 5194745"/>
              <a:gd name="connsiteY110" fmla="*/ 399245 h 2090671"/>
              <a:gd name="connsiteX111" fmla="*/ 4228829 w 5194745"/>
              <a:gd name="connsiteY111" fmla="*/ 386366 h 2090671"/>
              <a:gd name="connsiteX112" fmla="*/ 4190193 w 5194745"/>
              <a:gd name="connsiteY112" fmla="*/ 360609 h 2090671"/>
              <a:gd name="connsiteX113" fmla="*/ 4035646 w 5194745"/>
              <a:gd name="connsiteY113" fmla="*/ 321972 h 2090671"/>
              <a:gd name="connsiteX114" fmla="*/ 3971252 w 5194745"/>
              <a:gd name="connsiteY114" fmla="*/ 309093 h 2090671"/>
              <a:gd name="connsiteX115" fmla="*/ 3893979 w 5194745"/>
              <a:gd name="connsiteY115" fmla="*/ 283335 h 2090671"/>
              <a:gd name="connsiteX116" fmla="*/ 3790948 w 5194745"/>
              <a:gd name="connsiteY116" fmla="*/ 283335 h 2090671"/>
              <a:gd name="connsiteX117" fmla="*/ 3790948 w 5194745"/>
              <a:gd name="connsiteY117" fmla="*/ 257578 h 2090671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2987898 w 5357402"/>
              <a:gd name="connsiteY77" fmla="*/ 1339403 h 2088856"/>
              <a:gd name="connsiteX78" fmla="*/ 3065172 w 5357402"/>
              <a:gd name="connsiteY78" fmla="*/ 1313645 h 2088856"/>
              <a:gd name="connsiteX79" fmla="*/ 3258355 w 5357402"/>
              <a:gd name="connsiteY79" fmla="*/ 1352282 h 2088856"/>
              <a:gd name="connsiteX80" fmla="*/ 3309870 w 5357402"/>
              <a:gd name="connsiteY80" fmla="*/ 1378040 h 2088856"/>
              <a:gd name="connsiteX81" fmla="*/ 3438659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56090 w 5357402"/>
              <a:gd name="connsiteY85" fmla="*/ 1519707 h 2088856"/>
              <a:gd name="connsiteX86" fmla="*/ 4649273 w 5357402"/>
              <a:gd name="connsiteY86" fmla="*/ 1493950 h 2088856"/>
              <a:gd name="connsiteX87" fmla="*/ 4765183 w 5357402"/>
              <a:gd name="connsiteY87" fmla="*/ 1468192 h 2088856"/>
              <a:gd name="connsiteX88" fmla="*/ 4881093 w 5357402"/>
              <a:gd name="connsiteY88" fmla="*/ 1416676 h 2088856"/>
              <a:gd name="connsiteX89" fmla="*/ 4919729 w 5357402"/>
              <a:gd name="connsiteY89" fmla="*/ 1403797 h 2088856"/>
              <a:gd name="connsiteX90" fmla="*/ 4997003 w 5357402"/>
              <a:gd name="connsiteY90" fmla="*/ 1365161 h 2088856"/>
              <a:gd name="connsiteX91" fmla="*/ 5035639 w 5357402"/>
              <a:gd name="connsiteY91" fmla="*/ 1339403 h 2088856"/>
              <a:gd name="connsiteX92" fmla="*/ 5348439 w 5357402"/>
              <a:gd name="connsiteY92" fmla="*/ 1411603 h 2088856"/>
              <a:gd name="connsiteX93" fmla="*/ 5177307 w 5357402"/>
              <a:gd name="connsiteY93" fmla="*/ 1184857 h 2088856"/>
              <a:gd name="connsiteX94" fmla="*/ 5164428 w 5357402"/>
              <a:gd name="connsiteY94" fmla="*/ 1094704 h 2088856"/>
              <a:gd name="connsiteX95" fmla="*/ 5151549 w 5357402"/>
              <a:gd name="connsiteY95" fmla="*/ 1043189 h 2088856"/>
              <a:gd name="connsiteX96" fmla="*/ 5125791 w 5357402"/>
              <a:gd name="connsiteY96" fmla="*/ 965916 h 2088856"/>
              <a:gd name="connsiteX97" fmla="*/ 5112912 w 5357402"/>
              <a:gd name="connsiteY97" fmla="*/ 927279 h 2088856"/>
              <a:gd name="connsiteX98" fmla="*/ 5048518 w 5357402"/>
              <a:gd name="connsiteY98" fmla="*/ 811369 h 2088856"/>
              <a:gd name="connsiteX99" fmla="*/ 5009881 w 5357402"/>
              <a:gd name="connsiteY99" fmla="*/ 785612 h 2088856"/>
              <a:gd name="connsiteX100" fmla="*/ 4932608 w 5357402"/>
              <a:gd name="connsiteY100" fmla="*/ 734096 h 2088856"/>
              <a:gd name="connsiteX101" fmla="*/ 4803819 w 5357402"/>
              <a:gd name="connsiteY101" fmla="*/ 643944 h 2088856"/>
              <a:gd name="connsiteX102" fmla="*/ 4752304 w 5357402"/>
              <a:gd name="connsiteY102" fmla="*/ 618186 h 2088856"/>
              <a:gd name="connsiteX103" fmla="*/ 4662152 w 5357402"/>
              <a:gd name="connsiteY103" fmla="*/ 553792 h 2088856"/>
              <a:gd name="connsiteX104" fmla="*/ 4610636 w 5357402"/>
              <a:gd name="connsiteY104" fmla="*/ 528034 h 2088856"/>
              <a:gd name="connsiteX105" fmla="*/ 4572000 w 5357402"/>
              <a:gd name="connsiteY105" fmla="*/ 502276 h 2088856"/>
              <a:gd name="connsiteX106" fmla="*/ 4494727 w 5357402"/>
              <a:gd name="connsiteY106" fmla="*/ 476519 h 2088856"/>
              <a:gd name="connsiteX107" fmla="*/ 4456090 w 5357402"/>
              <a:gd name="connsiteY107" fmla="*/ 463640 h 2088856"/>
              <a:gd name="connsiteX108" fmla="*/ 4340180 w 5357402"/>
              <a:gd name="connsiteY108" fmla="*/ 425003 h 2088856"/>
              <a:gd name="connsiteX109" fmla="*/ 4301543 w 5357402"/>
              <a:gd name="connsiteY109" fmla="*/ 412124 h 2088856"/>
              <a:gd name="connsiteX110" fmla="*/ 4262907 w 5357402"/>
              <a:gd name="connsiteY110" fmla="*/ 399245 h 2088856"/>
              <a:gd name="connsiteX111" fmla="*/ 4211391 w 5357402"/>
              <a:gd name="connsiteY111" fmla="*/ 386366 h 2088856"/>
              <a:gd name="connsiteX112" fmla="*/ 4172755 w 5357402"/>
              <a:gd name="connsiteY112" fmla="*/ 360609 h 2088856"/>
              <a:gd name="connsiteX113" fmla="*/ 4018208 w 5357402"/>
              <a:gd name="connsiteY113" fmla="*/ 321972 h 2088856"/>
              <a:gd name="connsiteX114" fmla="*/ 3953814 w 5357402"/>
              <a:gd name="connsiteY114" fmla="*/ 309093 h 2088856"/>
              <a:gd name="connsiteX115" fmla="*/ 3876541 w 5357402"/>
              <a:gd name="connsiteY115" fmla="*/ 283335 h 2088856"/>
              <a:gd name="connsiteX116" fmla="*/ 3773510 w 5357402"/>
              <a:gd name="connsiteY116" fmla="*/ 283335 h 2088856"/>
              <a:gd name="connsiteX117" fmla="*/ 3773510 w 5357402"/>
              <a:gd name="connsiteY117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2987898 w 5357402"/>
              <a:gd name="connsiteY77" fmla="*/ 1339403 h 2088856"/>
              <a:gd name="connsiteX78" fmla="*/ 3065172 w 5357402"/>
              <a:gd name="connsiteY78" fmla="*/ 1313645 h 2088856"/>
              <a:gd name="connsiteX79" fmla="*/ 3258355 w 5357402"/>
              <a:gd name="connsiteY79" fmla="*/ 1352282 h 2088856"/>
              <a:gd name="connsiteX80" fmla="*/ 3309870 w 5357402"/>
              <a:gd name="connsiteY80" fmla="*/ 1378040 h 2088856"/>
              <a:gd name="connsiteX81" fmla="*/ 3438659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56090 w 5357402"/>
              <a:gd name="connsiteY85" fmla="*/ 1519707 h 2088856"/>
              <a:gd name="connsiteX86" fmla="*/ 4649273 w 5357402"/>
              <a:gd name="connsiteY86" fmla="*/ 1493950 h 2088856"/>
              <a:gd name="connsiteX87" fmla="*/ 4765183 w 5357402"/>
              <a:gd name="connsiteY87" fmla="*/ 1468192 h 2088856"/>
              <a:gd name="connsiteX88" fmla="*/ 4881093 w 5357402"/>
              <a:gd name="connsiteY88" fmla="*/ 1416676 h 2088856"/>
              <a:gd name="connsiteX89" fmla="*/ 4919729 w 5357402"/>
              <a:gd name="connsiteY89" fmla="*/ 1403797 h 2088856"/>
              <a:gd name="connsiteX90" fmla="*/ 4997003 w 5357402"/>
              <a:gd name="connsiteY90" fmla="*/ 1365161 h 2088856"/>
              <a:gd name="connsiteX91" fmla="*/ 5118767 w 5357402"/>
              <a:gd name="connsiteY91" fmla="*/ 1630349 h 2088856"/>
              <a:gd name="connsiteX92" fmla="*/ 5348439 w 5357402"/>
              <a:gd name="connsiteY92" fmla="*/ 1411603 h 2088856"/>
              <a:gd name="connsiteX93" fmla="*/ 5177307 w 5357402"/>
              <a:gd name="connsiteY93" fmla="*/ 1184857 h 2088856"/>
              <a:gd name="connsiteX94" fmla="*/ 5164428 w 5357402"/>
              <a:gd name="connsiteY94" fmla="*/ 1094704 h 2088856"/>
              <a:gd name="connsiteX95" fmla="*/ 5151549 w 5357402"/>
              <a:gd name="connsiteY95" fmla="*/ 1043189 h 2088856"/>
              <a:gd name="connsiteX96" fmla="*/ 5125791 w 5357402"/>
              <a:gd name="connsiteY96" fmla="*/ 965916 h 2088856"/>
              <a:gd name="connsiteX97" fmla="*/ 5112912 w 5357402"/>
              <a:gd name="connsiteY97" fmla="*/ 927279 h 2088856"/>
              <a:gd name="connsiteX98" fmla="*/ 5048518 w 5357402"/>
              <a:gd name="connsiteY98" fmla="*/ 811369 h 2088856"/>
              <a:gd name="connsiteX99" fmla="*/ 5009881 w 5357402"/>
              <a:gd name="connsiteY99" fmla="*/ 785612 h 2088856"/>
              <a:gd name="connsiteX100" fmla="*/ 4932608 w 5357402"/>
              <a:gd name="connsiteY100" fmla="*/ 734096 h 2088856"/>
              <a:gd name="connsiteX101" fmla="*/ 4803819 w 5357402"/>
              <a:gd name="connsiteY101" fmla="*/ 643944 h 2088856"/>
              <a:gd name="connsiteX102" fmla="*/ 4752304 w 5357402"/>
              <a:gd name="connsiteY102" fmla="*/ 618186 h 2088856"/>
              <a:gd name="connsiteX103" fmla="*/ 4662152 w 5357402"/>
              <a:gd name="connsiteY103" fmla="*/ 553792 h 2088856"/>
              <a:gd name="connsiteX104" fmla="*/ 4610636 w 5357402"/>
              <a:gd name="connsiteY104" fmla="*/ 528034 h 2088856"/>
              <a:gd name="connsiteX105" fmla="*/ 4572000 w 5357402"/>
              <a:gd name="connsiteY105" fmla="*/ 502276 h 2088856"/>
              <a:gd name="connsiteX106" fmla="*/ 4494727 w 5357402"/>
              <a:gd name="connsiteY106" fmla="*/ 476519 h 2088856"/>
              <a:gd name="connsiteX107" fmla="*/ 4456090 w 5357402"/>
              <a:gd name="connsiteY107" fmla="*/ 463640 h 2088856"/>
              <a:gd name="connsiteX108" fmla="*/ 4340180 w 5357402"/>
              <a:gd name="connsiteY108" fmla="*/ 425003 h 2088856"/>
              <a:gd name="connsiteX109" fmla="*/ 4301543 w 5357402"/>
              <a:gd name="connsiteY109" fmla="*/ 412124 h 2088856"/>
              <a:gd name="connsiteX110" fmla="*/ 4262907 w 5357402"/>
              <a:gd name="connsiteY110" fmla="*/ 399245 h 2088856"/>
              <a:gd name="connsiteX111" fmla="*/ 4211391 w 5357402"/>
              <a:gd name="connsiteY111" fmla="*/ 386366 h 2088856"/>
              <a:gd name="connsiteX112" fmla="*/ 4172755 w 5357402"/>
              <a:gd name="connsiteY112" fmla="*/ 360609 h 2088856"/>
              <a:gd name="connsiteX113" fmla="*/ 4018208 w 5357402"/>
              <a:gd name="connsiteY113" fmla="*/ 321972 h 2088856"/>
              <a:gd name="connsiteX114" fmla="*/ 3953814 w 5357402"/>
              <a:gd name="connsiteY114" fmla="*/ 309093 h 2088856"/>
              <a:gd name="connsiteX115" fmla="*/ 3876541 w 5357402"/>
              <a:gd name="connsiteY115" fmla="*/ 283335 h 2088856"/>
              <a:gd name="connsiteX116" fmla="*/ 3773510 w 5357402"/>
              <a:gd name="connsiteY116" fmla="*/ 283335 h 2088856"/>
              <a:gd name="connsiteX117" fmla="*/ 3773510 w 5357402"/>
              <a:gd name="connsiteY117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2987898 w 5357402"/>
              <a:gd name="connsiteY77" fmla="*/ 1339403 h 2088856"/>
              <a:gd name="connsiteX78" fmla="*/ 3065172 w 5357402"/>
              <a:gd name="connsiteY78" fmla="*/ 1313645 h 2088856"/>
              <a:gd name="connsiteX79" fmla="*/ 3258355 w 5357402"/>
              <a:gd name="connsiteY79" fmla="*/ 1352282 h 2088856"/>
              <a:gd name="connsiteX80" fmla="*/ 3309870 w 5357402"/>
              <a:gd name="connsiteY80" fmla="*/ 1378040 h 2088856"/>
              <a:gd name="connsiteX81" fmla="*/ 3438659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56090 w 5357402"/>
              <a:gd name="connsiteY85" fmla="*/ 1519707 h 2088856"/>
              <a:gd name="connsiteX86" fmla="*/ 4649273 w 5357402"/>
              <a:gd name="connsiteY86" fmla="*/ 1493950 h 2088856"/>
              <a:gd name="connsiteX87" fmla="*/ 4765183 w 5357402"/>
              <a:gd name="connsiteY87" fmla="*/ 1468192 h 2088856"/>
              <a:gd name="connsiteX88" fmla="*/ 4881093 w 5357402"/>
              <a:gd name="connsiteY88" fmla="*/ 1416676 h 2088856"/>
              <a:gd name="connsiteX89" fmla="*/ 4919729 w 5357402"/>
              <a:gd name="connsiteY89" fmla="*/ 1403797 h 2088856"/>
              <a:gd name="connsiteX90" fmla="*/ 4969294 w 5357402"/>
              <a:gd name="connsiteY90" fmla="*/ 1628397 h 2088856"/>
              <a:gd name="connsiteX91" fmla="*/ 5118767 w 5357402"/>
              <a:gd name="connsiteY91" fmla="*/ 1630349 h 2088856"/>
              <a:gd name="connsiteX92" fmla="*/ 5348439 w 5357402"/>
              <a:gd name="connsiteY92" fmla="*/ 1411603 h 2088856"/>
              <a:gd name="connsiteX93" fmla="*/ 5177307 w 5357402"/>
              <a:gd name="connsiteY93" fmla="*/ 1184857 h 2088856"/>
              <a:gd name="connsiteX94" fmla="*/ 5164428 w 5357402"/>
              <a:gd name="connsiteY94" fmla="*/ 1094704 h 2088856"/>
              <a:gd name="connsiteX95" fmla="*/ 5151549 w 5357402"/>
              <a:gd name="connsiteY95" fmla="*/ 1043189 h 2088856"/>
              <a:gd name="connsiteX96" fmla="*/ 5125791 w 5357402"/>
              <a:gd name="connsiteY96" fmla="*/ 965916 h 2088856"/>
              <a:gd name="connsiteX97" fmla="*/ 5112912 w 5357402"/>
              <a:gd name="connsiteY97" fmla="*/ 927279 h 2088856"/>
              <a:gd name="connsiteX98" fmla="*/ 5048518 w 5357402"/>
              <a:gd name="connsiteY98" fmla="*/ 811369 h 2088856"/>
              <a:gd name="connsiteX99" fmla="*/ 5009881 w 5357402"/>
              <a:gd name="connsiteY99" fmla="*/ 785612 h 2088856"/>
              <a:gd name="connsiteX100" fmla="*/ 4932608 w 5357402"/>
              <a:gd name="connsiteY100" fmla="*/ 734096 h 2088856"/>
              <a:gd name="connsiteX101" fmla="*/ 4803819 w 5357402"/>
              <a:gd name="connsiteY101" fmla="*/ 643944 h 2088856"/>
              <a:gd name="connsiteX102" fmla="*/ 4752304 w 5357402"/>
              <a:gd name="connsiteY102" fmla="*/ 618186 h 2088856"/>
              <a:gd name="connsiteX103" fmla="*/ 4662152 w 5357402"/>
              <a:gd name="connsiteY103" fmla="*/ 553792 h 2088856"/>
              <a:gd name="connsiteX104" fmla="*/ 4610636 w 5357402"/>
              <a:gd name="connsiteY104" fmla="*/ 528034 h 2088856"/>
              <a:gd name="connsiteX105" fmla="*/ 4572000 w 5357402"/>
              <a:gd name="connsiteY105" fmla="*/ 502276 h 2088856"/>
              <a:gd name="connsiteX106" fmla="*/ 4494727 w 5357402"/>
              <a:gd name="connsiteY106" fmla="*/ 476519 h 2088856"/>
              <a:gd name="connsiteX107" fmla="*/ 4456090 w 5357402"/>
              <a:gd name="connsiteY107" fmla="*/ 463640 h 2088856"/>
              <a:gd name="connsiteX108" fmla="*/ 4340180 w 5357402"/>
              <a:gd name="connsiteY108" fmla="*/ 425003 h 2088856"/>
              <a:gd name="connsiteX109" fmla="*/ 4301543 w 5357402"/>
              <a:gd name="connsiteY109" fmla="*/ 412124 h 2088856"/>
              <a:gd name="connsiteX110" fmla="*/ 4262907 w 5357402"/>
              <a:gd name="connsiteY110" fmla="*/ 399245 h 2088856"/>
              <a:gd name="connsiteX111" fmla="*/ 4211391 w 5357402"/>
              <a:gd name="connsiteY111" fmla="*/ 386366 h 2088856"/>
              <a:gd name="connsiteX112" fmla="*/ 4172755 w 5357402"/>
              <a:gd name="connsiteY112" fmla="*/ 360609 h 2088856"/>
              <a:gd name="connsiteX113" fmla="*/ 4018208 w 5357402"/>
              <a:gd name="connsiteY113" fmla="*/ 321972 h 2088856"/>
              <a:gd name="connsiteX114" fmla="*/ 3953814 w 5357402"/>
              <a:gd name="connsiteY114" fmla="*/ 309093 h 2088856"/>
              <a:gd name="connsiteX115" fmla="*/ 3876541 w 5357402"/>
              <a:gd name="connsiteY115" fmla="*/ 283335 h 2088856"/>
              <a:gd name="connsiteX116" fmla="*/ 3773510 w 5357402"/>
              <a:gd name="connsiteY116" fmla="*/ 283335 h 2088856"/>
              <a:gd name="connsiteX117" fmla="*/ 3773510 w 5357402"/>
              <a:gd name="connsiteY117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2987898 w 5357402"/>
              <a:gd name="connsiteY77" fmla="*/ 1339403 h 2088856"/>
              <a:gd name="connsiteX78" fmla="*/ 3065172 w 5357402"/>
              <a:gd name="connsiteY78" fmla="*/ 1313645 h 2088856"/>
              <a:gd name="connsiteX79" fmla="*/ 3258355 w 5357402"/>
              <a:gd name="connsiteY79" fmla="*/ 1352282 h 2088856"/>
              <a:gd name="connsiteX80" fmla="*/ 3309870 w 5357402"/>
              <a:gd name="connsiteY80" fmla="*/ 1378040 h 2088856"/>
              <a:gd name="connsiteX81" fmla="*/ 3438659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14526 w 5357402"/>
              <a:gd name="connsiteY85" fmla="*/ 1935343 h 2088856"/>
              <a:gd name="connsiteX86" fmla="*/ 4649273 w 5357402"/>
              <a:gd name="connsiteY86" fmla="*/ 1493950 h 2088856"/>
              <a:gd name="connsiteX87" fmla="*/ 4765183 w 5357402"/>
              <a:gd name="connsiteY87" fmla="*/ 1468192 h 2088856"/>
              <a:gd name="connsiteX88" fmla="*/ 4881093 w 5357402"/>
              <a:gd name="connsiteY88" fmla="*/ 1416676 h 2088856"/>
              <a:gd name="connsiteX89" fmla="*/ 4919729 w 5357402"/>
              <a:gd name="connsiteY89" fmla="*/ 1403797 h 2088856"/>
              <a:gd name="connsiteX90" fmla="*/ 4969294 w 5357402"/>
              <a:gd name="connsiteY90" fmla="*/ 1628397 h 2088856"/>
              <a:gd name="connsiteX91" fmla="*/ 5118767 w 5357402"/>
              <a:gd name="connsiteY91" fmla="*/ 1630349 h 2088856"/>
              <a:gd name="connsiteX92" fmla="*/ 5348439 w 5357402"/>
              <a:gd name="connsiteY92" fmla="*/ 1411603 h 2088856"/>
              <a:gd name="connsiteX93" fmla="*/ 5177307 w 5357402"/>
              <a:gd name="connsiteY93" fmla="*/ 1184857 h 2088856"/>
              <a:gd name="connsiteX94" fmla="*/ 5164428 w 5357402"/>
              <a:gd name="connsiteY94" fmla="*/ 1094704 h 2088856"/>
              <a:gd name="connsiteX95" fmla="*/ 5151549 w 5357402"/>
              <a:gd name="connsiteY95" fmla="*/ 1043189 h 2088856"/>
              <a:gd name="connsiteX96" fmla="*/ 5125791 w 5357402"/>
              <a:gd name="connsiteY96" fmla="*/ 965916 h 2088856"/>
              <a:gd name="connsiteX97" fmla="*/ 5112912 w 5357402"/>
              <a:gd name="connsiteY97" fmla="*/ 927279 h 2088856"/>
              <a:gd name="connsiteX98" fmla="*/ 5048518 w 5357402"/>
              <a:gd name="connsiteY98" fmla="*/ 811369 h 2088856"/>
              <a:gd name="connsiteX99" fmla="*/ 5009881 w 5357402"/>
              <a:gd name="connsiteY99" fmla="*/ 785612 h 2088856"/>
              <a:gd name="connsiteX100" fmla="*/ 4932608 w 5357402"/>
              <a:gd name="connsiteY100" fmla="*/ 734096 h 2088856"/>
              <a:gd name="connsiteX101" fmla="*/ 4803819 w 5357402"/>
              <a:gd name="connsiteY101" fmla="*/ 643944 h 2088856"/>
              <a:gd name="connsiteX102" fmla="*/ 4752304 w 5357402"/>
              <a:gd name="connsiteY102" fmla="*/ 618186 h 2088856"/>
              <a:gd name="connsiteX103" fmla="*/ 4662152 w 5357402"/>
              <a:gd name="connsiteY103" fmla="*/ 553792 h 2088856"/>
              <a:gd name="connsiteX104" fmla="*/ 4610636 w 5357402"/>
              <a:gd name="connsiteY104" fmla="*/ 528034 h 2088856"/>
              <a:gd name="connsiteX105" fmla="*/ 4572000 w 5357402"/>
              <a:gd name="connsiteY105" fmla="*/ 502276 h 2088856"/>
              <a:gd name="connsiteX106" fmla="*/ 4494727 w 5357402"/>
              <a:gd name="connsiteY106" fmla="*/ 476519 h 2088856"/>
              <a:gd name="connsiteX107" fmla="*/ 4456090 w 5357402"/>
              <a:gd name="connsiteY107" fmla="*/ 463640 h 2088856"/>
              <a:gd name="connsiteX108" fmla="*/ 4340180 w 5357402"/>
              <a:gd name="connsiteY108" fmla="*/ 425003 h 2088856"/>
              <a:gd name="connsiteX109" fmla="*/ 4301543 w 5357402"/>
              <a:gd name="connsiteY109" fmla="*/ 412124 h 2088856"/>
              <a:gd name="connsiteX110" fmla="*/ 4262907 w 5357402"/>
              <a:gd name="connsiteY110" fmla="*/ 399245 h 2088856"/>
              <a:gd name="connsiteX111" fmla="*/ 4211391 w 5357402"/>
              <a:gd name="connsiteY111" fmla="*/ 386366 h 2088856"/>
              <a:gd name="connsiteX112" fmla="*/ 4172755 w 5357402"/>
              <a:gd name="connsiteY112" fmla="*/ 360609 h 2088856"/>
              <a:gd name="connsiteX113" fmla="*/ 4018208 w 5357402"/>
              <a:gd name="connsiteY113" fmla="*/ 321972 h 2088856"/>
              <a:gd name="connsiteX114" fmla="*/ 3953814 w 5357402"/>
              <a:gd name="connsiteY114" fmla="*/ 309093 h 2088856"/>
              <a:gd name="connsiteX115" fmla="*/ 3876541 w 5357402"/>
              <a:gd name="connsiteY115" fmla="*/ 283335 h 2088856"/>
              <a:gd name="connsiteX116" fmla="*/ 3773510 w 5357402"/>
              <a:gd name="connsiteY116" fmla="*/ 283335 h 2088856"/>
              <a:gd name="connsiteX117" fmla="*/ 3773510 w 5357402"/>
              <a:gd name="connsiteY117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2987898 w 5357402"/>
              <a:gd name="connsiteY77" fmla="*/ 1339403 h 2088856"/>
              <a:gd name="connsiteX78" fmla="*/ 3065172 w 5357402"/>
              <a:gd name="connsiteY78" fmla="*/ 1313645 h 2088856"/>
              <a:gd name="connsiteX79" fmla="*/ 3258355 w 5357402"/>
              <a:gd name="connsiteY79" fmla="*/ 1352282 h 2088856"/>
              <a:gd name="connsiteX80" fmla="*/ 3309870 w 5357402"/>
              <a:gd name="connsiteY80" fmla="*/ 1378040 h 2088856"/>
              <a:gd name="connsiteX81" fmla="*/ 3438659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14526 w 5357402"/>
              <a:gd name="connsiteY85" fmla="*/ 1935343 h 2088856"/>
              <a:gd name="connsiteX86" fmla="*/ 4649273 w 5357402"/>
              <a:gd name="connsiteY86" fmla="*/ 1493950 h 2088856"/>
              <a:gd name="connsiteX87" fmla="*/ 4834456 w 5357402"/>
              <a:gd name="connsiteY87" fmla="*/ 1856120 h 2088856"/>
              <a:gd name="connsiteX88" fmla="*/ 4881093 w 5357402"/>
              <a:gd name="connsiteY88" fmla="*/ 1416676 h 2088856"/>
              <a:gd name="connsiteX89" fmla="*/ 4919729 w 5357402"/>
              <a:gd name="connsiteY89" fmla="*/ 1403797 h 2088856"/>
              <a:gd name="connsiteX90" fmla="*/ 4969294 w 5357402"/>
              <a:gd name="connsiteY90" fmla="*/ 1628397 h 2088856"/>
              <a:gd name="connsiteX91" fmla="*/ 5118767 w 5357402"/>
              <a:gd name="connsiteY91" fmla="*/ 1630349 h 2088856"/>
              <a:gd name="connsiteX92" fmla="*/ 5348439 w 5357402"/>
              <a:gd name="connsiteY92" fmla="*/ 1411603 h 2088856"/>
              <a:gd name="connsiteX93" fmla="*/ 5177307 w 5357402"/>
              <a:gd name="connsiteY93" fmla="*/ 1184857 h 2088856"/>
              <a:gd name="connsiteX94" fmla="*/ 5164428 w 5357402"/>
              <a:gd name="connsiteY94" fmla="*/ 1094704 h 2088856"/>
              <a:gd name="connsiteX95" fmla="*/ 5151549 w 5357402"/>
              <a:gd name="connsiteY95" fmla="*/ 1043189 h 2088856"/>
              <a:gd name="connsiteX96" fmla="*/ 5125791 w 5357402"/>
              <a:gd name="connsiteY96" fmla="*/ 965916 h 2088856"/>
              <a:gd name="connsiteX97" fmla="*/ 5112912 w 5357402"/>
              <a:gd name="connsiteY97" fmla="*/ 927279 h 2088856"/>
              <a:gd name="connsiteX98" fmla="*/ 5048518 w 5357402"/>
              <a:gd name="connsiteY98" fmla="*/ 811369 h 2088856"/>
              <a:gd name="connsiteX99" fmla="*/ 5009881 w 5357402"/>
              <a:gd name="connsiteY99" fmla="*/ 785612 h 2088856"/>
              <a:gd name="connsiteX100" fmla="*/ 4932608 w 5357402"/>
              <a:gd name="connsiteY100" fmla="*/ 734096 h 2088856"/>
              <a:gd name="connsiteX101" fmla="*/ 4803819 w 5357402"/>
              <a:gd name="connsiteY101" fmla="*/ 643944 h 2088856"/>
              <a:gd name="connsiteX102" fmla="*/ 4752304 w 5357402"/>
              <a:gd name="connsiteY102" fmla="*/ 618186 h 2088856"/>
              <a:gd name="connsiteX103" fmla="*/ 4662152 w 5357402"/>
              <a:gd name="connsiteY103" fmla="*/ 553792 h 2088856"/>
              <a:gd name="connsiteX104" fmla="*/ 4610636 w 5357402"/>
              <a:gd name="connsiteY104" fmla="*/ 528034 h 2088856"/>
              <a:gd name="connsiteX105" fmla="*/ 4572000 w 5357402"/>
              <a:gd name="connsiteY105" fmla="*/ 502276 h 2088856"/>
              <a:gd name="connsiteX106" fmla="*/ 4494727 w 5357402"/>
              <a:gd name="connsiteY106" fmla="*/ 476519 h 2088856"/>
              <a:gd name="connsiteX107" fmla="*/ 4456090 w 5357402"/>
              <a:gd name="connsiteY107" fmla="*/ 463640 h 2088856"/>
              <a:gd name="connsiteX108" fmla="*/ 4340180 w 5357402"/>
              <a:gd name="connsiteY108" fmla="*/ 425003 h 2088856"/>
              <a:gd name="connsiteX109" fmla="*/ 4301543 w 5357402"/>
              <a:gd name="connsiteY109" fmla="*/ 412124 h 2088856"/>
              <a:gd name="connsiteX110" fmla="*/ 4262907 w 5357402"/>
              <a:gd name="connsiteY110" fmla="*/ 399245 h 2088856"/>
              <a:gd name="connsiteX111" fmla="*/ 4211391 w 5357402"/>
              <a:gd name="connsiteY111" fmla="*/ 386366 h 2088856"/>
              <a:gd name="connsiteX112" fmla="*/ 4172755 w 5357402"/>
              <a:gd name="connsiteY112" fmla="*/ 360609 h 2088856"/>
              <a:gd name="connsiteX113" fmla="*/ 4018208 w 5357402"/>
              <a:gd name="connsiteY113" fmla="*/ 321972 h 2088856"/>
              <a:gd name="connsiteX114" fmla="*/ 3953814 w 5357402"/>
              <a:gd name="connsiteY114" fmla="*/ 309093 h 2088856"/>
              <a:gd name="connsiteX115" fmla="*/ 3876541 w 5357402"/>
              <a:gd name="connsiteY115" fmla="*/ 283335 h 2088856"/>
              <a:gd name="connsiteX116" fmla="*/ 3773510 w 5357402"/>
              <a:gd name="connsiteY116" fmla="*/ 283335 h 2088856"/>
              <a:gd name="connsiteX117" fmla="*/ 3773510 w 5357402"/>
              <a:gd name="connsiteY117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2987898 w 5357402"/>
              <a:gd name="connsiteY77" fmla="*/ 1339403 h 2088856"/>
              <a:gd name="connsiteX78" fmla="*/ 3065172 w 5357402"/>
              <a:gd name="connsiteY78" fmla="*/ 1313645 h 2088856"/>
              <a:gd name="connsiteX79" fmla="*/ 3258355 w 5357402"/>
              <a:gd name="connsiteY79" fmla="*/ 1352282 h 2088856"/>
              <a:gd name="connsiteX80" fmla="*/ 3309870 w 5357402"/>
              <a:gd name="connsiteY80" fmla="*/ 1378040 h 2088856"/>
              <a:gd name="connsiteX81" fmla="*/ 3438659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14526 w 5357402"/>
              <a:gd name="connsiteY85" fmla="*/ 1935343 h 2088856"/>
              <a:gd name="connsiteX86" fmla="*/ 4649273 w 5357402"/>
              <a:gd name="connsiteY86" fmla="*/ 1923441 h 2088856"/>
              <a:gd name="connsiteX87" fmla="*/ 4834456 w 5357402"/>
              <a:gd name="connsiteY87" fmla="*/ 1856120 h 2088856"/>
              <a:gd name="connsiteX88" fmla="*/ 4881093 w 5357402"/>
              <a:gd name="connsiteY88" fmla="*/ 1416676 h 2088856"/>
              <a:gd name="connsiteX89" fmla="*/ 4919729 w 5357402"/>
              <a:gd name="connsiteY89" fmla="*/ 1403797 h 2088856"/>
              <a:gd name="connsiteX90" fmla="*/ 4969294 w 5357402"/>
              <a:gd name="connsiteY90" fmla="*/ 1628397 h 2088856"/>
              <a:gd name="connsiteX91" fmla="*/ 5118767 w 5357402"/>
              <a:gd name="connsiteY91" fmla="*/ 1630349 h 2088856"/>
              <a:gd name="connsiteX92" fmla="*/ 5348439 w 5357402"/>
              <a:gd name="connsiteY92" fmla="*/ 1411603 h 2088856"/>
              <a:gd name="connsiteX93" fmla="*/ 5177307 w 5357402"/>
              <a:gd name="connsiteY93" fmla="*/ 1184857 h 2088856"/>
              <a:gd name="connsiteX94" fmla="*/ 5164428 w 5357402"/>
              <a:gd name="connsiteY94" fmla="*/ 1094704 h 2088856"/>
              <a:gd name="connsiteX95" fmla="*/ 5151549 w 5357402"/>
              <a:gd name="connsiteY95" fmla="*/ 1043189 h 2088856"/>
              <a:gd name="connsiteX96" fmla="*/ 5125791 w 5357402"/>
              <a:gd name="connsiteY96" fmla="*/ 965916 h 2088856"/>
              <a:gd name="connsiteX97" fmla="*/ 5112912 w 5357402"/>
              <a:gd name="connsiteY97" fmla="*/ 927279 h 2088856"/>
              <a:gd name="connsiteX98" fmla="*/ 5048518 w 5357402"/>
              <a:gd name="connsiteY98" fmla="*/ 811369 h 2088856"/>
              <a:gd name="connsiteX99" fmla="*/ 5009881 w 5357402"/>
              <a:gd name="connsiteY99" fmla="*/ 785612 h 2088856"/>
              <a:gd name="connsiteX100" fmla="*/ 4932608 w 5357402"/>
              <a:gd name="connsiteY100" fmla="*/ 734096 h 2088856"/>
              <a:gd name="connsiteX101" fmla="*/ 4803819 w 5357402"/>
              <a:gd name="connsiteY101" fmla="*/ 643944 h 2088856"/>
              <a:gd name="connsiteX102" fmla="*/ 4752304 w 5357402"/>
              <a:gd name="connsiteY102" fmla="*/ 618186 h 2088856"/>
              <a:gd name="connsiteX103" fmla="*/ 4662152 w 5357402"/>
              <a:gd name="connsiteY103" fmla="*/ 553792 h 2088856"/>
              <a:gd name="connsiteX104" fmla="*/ 4610636 w 5357402"/>
              <a:gd name="connsiteY104" fmla="*/ 528034 h 2088856"/>
              <a:gd name="connsiteX105" fmla="*/ 4572000 w 5357402"/>
              <a:gd name="connsiteY105" fmla="*/ 502276 h 2088856"/>
              <a:gd name="connsiteX106" fmla="*/ 4494727 w 5357402"/>
              <a:gd name="connsiteY106" fmla="*/ 476519 h 2088856"/>
              <a:gd name="connsiteX107" fmla="*/ 4456090 w 5357402"/>
              <a:gd name="connsiteY107" fmla="*/ 463640 h 2088856"/>
              <a:gd name="connsiteX108" fmla="*/ 4340180 w 5357402"/>
              <a:gd name="connsiteY108" fmla="*/ 425003 h 2088856"/>
              <a:gd name="connsiteX109" fmla="*/ 4301543 w 5357402"/>
              <a:gd name="connsiteY109" fmla="*/ 412124 h 2088856"/>
              <a:gd name="connsiteX110" fmla="*/ 4262907 w 5357402"/>
              <a:gd name="connsiteY110" fmla="*/ 399245 h 2088856"/>
              <a:gd name="connsiteX111" fmla="*/ 4211391 w 5357402"/>
              <a:gd name="connsiteY111" fmla="*/ 386366 h 2088856"/>
              <a:gd name="connsiteX112" fmla="*/ 4172755 w 5357402"/>
              <a:gd name="connsiteY112" fmla="*/ 360609 h 2088856"/>
              <a:gd name="connsiteX113" fmla="*/ 4018208 w 5357402"/>
              <a:gd name="connsiteY113" fmla="*/ 321972 h 2088856"/>
              <a:gd name="connsiteX114" fmla="*/ 3953814 w 5357402"/>
              <a:gd name="connsiteY114" fmla="*/ 309093 h 2088856"/>
              <a:gd name="connsiteX115" fmla="*/ 3876541 w 5357402"/>
              <a:gd name="connsiteY115" fmla="*/ 283335 h 2088856"/>
              <a:gd name="connsiteX116" fmla="*/ 3773510 w 5357402"/>
              <a:gd name="connsiteY116" fmla="*/ 283335 h 2088856"/>
              <a:gd name="connsiteX117" fmla="*/ 3773510 w 5357402"/>
              <a:gd name="connsiteY117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2987898 w 5357402"/>
              <a:gd name="connsiteY77" fmla="*/ 1339403 h 2088856"/>
              <a:gd name="connsiteX78" fmla="*/ 3065172 w 5357402"/>
              <a:gd name="connsiteY78" fmla="*/ 1313645 h 2088856"/>
              <a:gd name="connsiteX79" fmla="*/ 3258355 w 5357402"/>
              <a:gd name="connsiteY79" fmla="*/ 1352282 h 2088856"/>
              <a:gd name="connsiteX80" fmla="*/ 3309870 w 5357402"/>
              <a:gd name="connsiteY80" fmla="*/ 1378040 h 2088856"/>
              <a:gd name="connsiteX81" fmla="*/ 3438659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14526 w 5357402"/>
              <a:gd name="connsiteY85" fmla="*/ 1935343 h 2088856"/>
              <a:gd name="connsiteX86" fmla="*/ 4649273 w 5357402"/>
              <a:gd name="connsiteY86" fmla="*/ 1923441 h 2088856"/>
              <a:gd name="connsiteX87" fmla="*/ 4834456 w 5357402"/>
              <a:gd name="connsiteY87" fmla="*/ 1856120 h 2088856"/>
              <a:gd name="connsiteX88" fmla="*/ 4881093 w 5357402"/>
              <a:gd name="connsiteY88" fmla="*/ 1416676 h 2088856"/>
              <a:gd name="connsiteX89" fmla="*/ 4969294 w 5357402"/>
              <a:gd name="connsiteY89" fmla="*/ 1628397 h 2088856"/>
              <a:gd name="connsiteX90" fmla="*/ 5118767 w 5357402"/>
              <a:gd name="connsiteY90" fmla="*/ 1630349 h 2088856"/>
              <a:gd name="connsiteX91" fmla="*/ 5348439 w 5357402"/>
              <a:gd name="connsiteY91" fmla="*/ 1411603 h 2088856"/>
              <a:gd name="connsiteX92" fmla="*/ 5177307 w 5357402"/>
              <a:gd name="connsiteY92" fmla="*/ 1184857 h 2088856"/>
              <a:gd name="connsiteX93" fmla="*/ 5164428 w 5357402"/>
              <a:gd name="connsiteY93" fmla="*/ 1094704 h 2088856"/>
              <a:gd name="connsiteX94" fmla="*/ 5151549 w 5357402"/>
              <a:gd name="connsiteY94" fmla="*/ 1043189 h 2088856"/>
              <a:gd name="connsiteX95" fmla="*/ 5125791 w 5357402"/>
              <a:gd name="connsiteY95" fmla="*/ 965916 h 2088856"/>
              <a:gd name="connsiteX96" fmla="*/ 5112912 w 5357402"/>
              <a:gd name="connsiteY96" fmla="*/ 927279 h 2088856"/>
              <a:gd name="connsiteX97" fmla="*/ 5048518 w 5357402"/>
              <a:gd name="connsiteY97" fmla="*/ 811369 h 2088856"/>
              <a:gd name="connsiteX98" fmla="*/ 5009881 w 5357402"/>
              <a:gd name="connsiteY98" fmla="*/ 785612 h 2088856"/>
              <a:gd name="connsiteX99" fmla="*/ 4932608 w 5357402"/>
              <a:gd name="connsiteY99" fmla="*/ 734096 h 2088856"/>
              <a:gd name="connsiteX100" fmla="*/ 4803819 w 5357402"/>
              <a:gd name="connsiteY100" fmla="*/ 643944 h 2088856"/>
              <a:gd name="connsiteX101" fmla="*/ 4752304 w 5357402"/>
              <a:gd name="connsiteY101" fmla="*/ 618186 h 2088856"/>
              <a:gd name="connsiteX102" fmla="*/ 4662152 w 5357402"/>
              <a:gd name="connsiteY102" fmla="*/ 553792 h 2088856"/>
              <a:gd name="connsiteX103" fmla="*/ 4610636 w 5357402"/>
              <a:gd name="connsiteY103" fmla="*/ 528034 h 2088856"/>
              <a:gd name="connsiteX104" fmla="*/ 4572000 w 5357402"/>
              <a:gd name="connsiteY104" fmla="*/ 502276 h 2088856"/>
              <a:gd name="connsiteX105" fmla="*/ 4494727 w 5357402"/>
              <a:gd name="connsiteY105" fmla="*/ 476519 h 2088856"/>
              <a:gd name="connsiteX106" fmla="*/ 4456090 w 5357402"/>
              <a:gd name="connsiteY106" fmla="*/ 463640 h 2088856"/>
              <a:gd name="connsiteX107" fmla="*/ 4340180 w 5357402"/>
              <a:gd name="connsiteY107" fmla="*/ 425003 h 2088856"/>
              <a:gd name="connsiteX108" fmla="*/ 4301543 w 5357402"/>
              <a:gd name="connsiteY108" fmla="*/ 412124 h 2088856"/>
              <a:gd name="connsiteX109" fmla="*/ 4262907 w 5357402"/>
              <a:gd name="connsiteY109" fmla="*/ 399245 h 2088856"/>
              <a:gd name="connsiteX110" fmla="*/ 4211391 w 5357402"/>
              <a:gd name="connsiteY110" fmla="*/ 386366 h 2088856"/>
              <a:gd name="connsiteX111" fmla="*/ 4172755 w 5357402"/>
              <a:gd name="connsiteY111" fmla="*/ 360609 h 2088856"/>
              <a:gd name="connsiteX112" fmla="*/ 4018208 w 5357402"/>
              <a:gd name="connsiteY112" fmla="*/ 321972 h 2088856"/>
              <a:gd name="connsiteX113" fmla="*/ 3953814 w 5357402"/>
              <a:gd name="connsiteY113" fmla="*/ 309093 h 2088856"/>
              <a:gd name="connsiteX114" fmla="*/ 3876541 w 5357402"/>
              <a:gd name="connsiteY114" fmla="*/ 283335 h 2088856"/>
              <a:gd name="connsiteX115" fmla="*/ 3773510 w 5357402"/>
              <a:gd name="connsiteY115" fmla="*/ 283335 h 2088856"/>
              <a:gd name="connsiteX116" fmla="*/ 3773510 w 5357402"/>
              <a:gd name="connsiteY116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2987898 w 5357402"/>
              <a:gd name="connsiteY77" fmla="*/ 1339403 h 2088856"/>
              <a:gd name="connsiteX78" fmla="*/ 3065172 w 5357402"/>
              <a:gd name="connsiteY78" fmla="*/ 1313645 h 2088856"/>
              <a:gd name="connsiteX79" fmla="*/ 3258355 w 5357402"/>
              <a:gd name="connsiteY79" fmla="*/ 1352282 h 2088856"/>
              <a:gd name="connsiteX80" fmla="*/ 3309870 w 5357402"/>
              <a:gd name="connsiteY80" fmla="*/ 1378040 h 2088856"/>
              <a:gd name="connsiteX81" fmla="*/ 3438659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14526 w 5357402"/>
              <a:gd name="connsiteY85" fmla="*/ 1935343 h 2088856"/>
              <a:gd name="connsiteX86" fmla="*/ 4649273 w 5357402"/>
              <a:gd name="connsiteY86" fmla="*/ 1923441 h 2088856"/>
              <a:gd name="connsiteX87" fmla="*/ 4834456 w 5357402"/>
              <a:gd name="connsiteY87" fmla="*/ 1856120 h 2088856"/>
              <a:gd name="connsiteX88" fmla="*/ 4969294 w 5357402"/>
              <a:gd name="connsiteY88" fmla="*/ 1628397 h 2088856"/>
              <a:gd name="connsiteX89" fmla="*/ 5118767 w 5357402"/>
              <a:gd name="connsiteY89" fmla="*/ 1630349 h 2088856"/>
              <a:gd name="connsiteX90" fmla="*/ 5348439 w 5357402"/>
              <a:gd name="connsiteY90" fmla="*/ 1411603 h 2088856"/>
              <a:gd name="connsiteX91" fmla="*/ 5177307 w 5357402"/>
              <a:gd name="connsiteY91" fmla="*/ 1184857 h 2088856"/>
              <a:gd name="connsiteX92" fmla="*/ 5164428 w 5357402"/>
              <a:gd name="connsiteY92" fmla="*/ 1094704 h 2088856"/>
              <a:gd name="connsiteX93" fmla="*/ 5151549 w 5357402"/>
              <a:gd name="connsiteY93" fmla="*/ 1043189 h 2088856"/>
              <a:gd name="connsiteX94" fmla="*/ 5125791 w 5357402"/>
              <a:gd name="connsiteY94" fmla="*/ 965916 h 2088856"/>
              <a:gd name="connsiteX95" fmla="*/ 5112912 w 5357402"/>
              <a:gd name="connsiteY95" fmla="*/ 927279 h 2088856"/>
              <a:gd name="connsiteX96" fmla="*/ 5048518 w 5357402"/>
              <a:gd name="connsiteY96" fmla="*/ 811369 h 2088856"/>
              <a:gd name="connsiteX97" fmla="*/ 5009881 w 5357402"/>
              <a:gd name="connsiteY97" fmla="*/ 785612 h 2088856"/>
              <a:gd name="connsiteX98" fmla="*/ 4932608 w 5357402"/>
              <a:gd name="connsiteY98" fmla="*/ 734096 h 2088856"/>
              <a:gd name="connsiteX99" fmla="*/ 4803819 w 5357402"/>
              <a:gd name="connsiteY99" fmla="*/ 643944 h 2088856"/>
              <a:gd name="connsiteX100" fmla="*/ 4752304 w 5357402"/>
              <a:gd name="connsiteY100" fmla="*/ 618186 h 2088856"/>
              <a:gd name="connsiteX101" fmla="*/ 4662152 w 5357402"/>
              <a:gd name="connsiteY101" fmla="*/ 553792 h 2088856"/>
              <a:gd name="connsiteX102" fmla="*/ 4610636 w 5357402"/>
              <a:gd name="connsiteY102" fmla="*/ 528034 h 2088856"/>
              <a:gd name="connsiteX103" fmla="*/ 4572000 w 5357402"/>
              <a:gd name="connsiteY103" fmla="*/ 502276 h 2088856"/>
              <a:gd name="connsiteX104" fmla="*/ 4494727 w 5357402"/>
              <a:gd name="connsiteY104" fmla="*/ 476519 h 2088856"/>
              <a:gd name="connsiteX105" fmla="*/ 4456090 w 5357402"/>
              <a:gd name="connsiteY105" fmla="*/ 463640 h 2088856"/>
              <a:gd name="connsiteX106" fmla="*/ 4340180 w 5357402"/>
              <a:gd name="connsiteY106" fmla="*/ 425003 h 2088856"/>
              <a:gd name="connsiteX107" fmla="*/ 4301543 w 5357402"/>
              <a:gd name="connsiteY107" fmla="*/ 412124 h 2088856"/>
              <a:gd name="connsiteX108" fmla="*/ 4262907 w 5357402"/>
              <a:gd name="connsiteY108" fmla="*/ 399245 h 2088856"/>
              <a:gd name="connsiteX109" fmla="*/ 4211391 w 5357402"/>
              <a:gd name="connsiteY109" fmla="*/ 386366 h 2088856"/>
              <a:gd name="connsiteX110" fmla="*/ 4172755 w 5357402"/>
              <a:gd name="connsiteY110" fmla="*/ 360609 h 2088856"/>
              <a:gd name="connsiteX111" fmla="*/ 4018208 w 5357402"/>
              <a:gd name="connsiteY111" fmla="*/ 321972 h 2088856"/>
              <a:gd name="connsiteX112" fmla="*/ 3953814 w 5357402"/>
              <a:gd name="connsiteY112" fmla="*/ 309093 h 2088856"/>
              <a:gd name="connsiteX113" fmla="*/ 3876541 w 5357402"/>
              <a:gd name="connsiteY113" fmla="*/ 283335 h 2088856"/>
              <a:gd name="connsiteX114" fmla="*/ 3773510 w 5357402"/>
              <a:gd name="connsiteY114" fmla="*/ 283335 h 2088856"/>
              <a:gd name="connsiteX115" fmla="*/ 3773510 w 5357402"/>
              <a:gd name="connsiteY115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3057171 w 5357402"/>
              <a:gd name="connsiteY77" fmla="*/ 1644203 h 2088856"/>
              <a:gd name="connsiteX78" fmla="*/ 3065172 w 5357402"/>
              <a:gd name="connsiteY78" fmla="*/ 1313645 h 2088856"/>
              <a:gd name="connsiteX79" fmla="*/ 3258355 w 5357402"/>
              <a:gd name="connsiteY79" fmla="*/ 1352282 h 2088856"/>
              <a:gd name="connsiteX80" fmla="*/ 3309870 w 5357402"/>
              <a:gd name="connsiteY80" fmla="*/ 1378040 h 2088856"/>
              <a:gd name="connsiteX81" fmla="*/ 3438659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14526 w 5357402"/>
              <a:gd name="connsiteY85" fmla="*/ 1935343 h 2088856"/>
              <a:gd name="connsiteX86" fmla="*/ 4649273 w 5357402"/>
              <a:gd name="connsiteY86" fmla="*/ 1923441 h 2088856"/>
              <a:gd name="connsiteX87" fmla="*/ 4834456 w 5357402"/>
              <a:gd name="connsiteY87" fmla="*/ 1856120 h 2088856"/>
              <a:gd name="connsiteX88" fmla="*/ 4969294 w 5357402"/>
              <a:gd name="connsiteY88" fmla="*/ 1628397 h 2088856"/>
              <a:gd name="connsiteX89" fmla="*/ 5118767 w 5357402"/>
              <a:gd name="connsiteY89" fmla="*/ 1630349 h 2088856"/>
              <a:gd name="connsiteX90" fmla="*/ 5348439 w 5357402"/>
              <a:gd name="connsiteY90" fmla="*/ 1411603 h 2088856"/>
              <a:gd name="connsiteX91" fmla="*/ 5177307 w 5357402"/>
              <a:gd name="connsiteY91" fmla="*/ 1184857 h 2088856"/>
              <a:gd name="connsiteX92" fmla="*/ 5164428 w 5357402"/>
              <a:gd name="connsiteY92" fmla="*/ 1094704 h 2088856"/>
              <a:gd name="connsiteX93" fmla="*/ 5151549 w 5357402"/>
              <a:gd name="connsiteY93" fmla="*/ 1043189 h 2088856"/>
              <a:gd name="connsiteX94" fmla="*/ 5125791 w 5357402"/>
              <a:gd name="connsiteY94" fmla="*/ 965916 h 2088856"/>
              <a:gd name="connsiteX95" fmla="*/ 5112912 w 5357402"/>
              <a:gd name="connsiteY95" fmla="*/ 927279 h 2088856"/>
              <a:gd name="connsiteX96" fmla="*/ 5048518 w 5357402"/>
              <a:gd name="connsiteY96" fmla="*/ 811369 h 2088856"/>
              <a:gd name="connsiteX97" fmla="*/ 5009881 w 5357402"/>
              <a:gd name="connsiteY97" fmla="*/ 785612 h 2088856"/>
              <a:gd name="connsiteX98" fmla="*/ 4932608 w 5357402"/>
              <a:gd name="connsiteY98" fmla="*/ 734096 h 2088856"/>
              <a:gd name="connsiteX99" fmla="*/ 4803819 w 5357402"/>
              <a:gd name="connsiteY99" fmla="*/ 643944 h 2088856"/>
              <a:gd name="connsiteX100" fmla="*/ 4752304 w 5357402"/>
              <a:gd name="connsiteY100" fmla="*/ 618186 h 2088856"/>
              <a:gd name="connsiteX101" fmla="*/ 4662152 w 5357402"/>
              <a:gd name="connsiteY101" fmla="*/ 553792 h 2088856"/>
              <a:gd name="connsiteX102" fmla="*/ 4610636 w 5357402"/>
              <a:gd name="connsiteY102" fmla="*/ 528034 h 2088856"/>
              <a:gd name="connsiteX103" fmla="*/ 4572000 w 5357402"/>
              <a:gd name="connsiteY103" fmla="*/ 502276 h 2088856"/>
              <a:gd name="connsiteX104" fmla="*/ 4494727 w 5357402"/>
              <a:gd name="connsiteY104" fmla="*/ 476519 h 2088856"/>
              <a:gd name="connsiteX105" fmla="*/ 4456090 w 5357402"/>
              <a:gd name="connsiteY105" fmla="*/ 463640 h 2088856"/>
              <a:gd name="connsiteX106" fmla="*/ 4340180 w 5357402"/>
              <a:gd name="connsiteY106" fmla="*/ 425003 h 2088856"/>
              <a:gd name="connsiteX107" fmla="*/ 4301543 w 5357402"/>
              <a:gd name="connsiteY107" fmla="*/ 412124 h 2088856"/>
              <a:gd name="connsiteX108" fmla="*/ 4262907 w 5357402"/>
              <a:gd name="connsiteY108" fmla="*/ 399245 h 2088856"/>
              <a:gd name="connsiteX109" fmla="*/ 4211391 w 5357402"/>
              <a:gd name="connsiteY109" fmla="*/ 386366 h 2088856"/>
              <a:gd name="connsiteX110" fmla="*/ 4172755 w 5357402"/>
              <a:gd name="connsiteY110" fmla="*/ 360609 h 2088856"/>
              <a:gd name="connsiteX111" fmla="*/ 4018208 w 5357402"/>
              <a:gd name="connsiteY111" fmla="*/ 321972 h 2088856"/>
              <a:gd name="connsiteX112" fmla="*/ 3953814 w 5357402"/>
              <a:gd name="connsiteY112" fmla="*/ 309093 h 2088856"/>
              <a:gd name="connsiteX113" fmla="*/ 3876541 w 5357402"/>
              <a:gd name="connsiteY113" fmla="*/ 283335 h 2088856"/>
              <a:gd name="connsiteX114" fmla="*/ 3773510 w 5357402"/>
              <a:gd name="connsiteY114" fmla="*/ 283335 h 2088856"/>
              <a:gd name="connsiteX115" fmla="*/ 3773510 w 5357402"/>
              <a:gd name="connsiteY115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3057171 w 5357402"/>
              <a:gd name="connsiteY77" fmla="*/ 1644203 h 2088856"/>
              <a:gd name="connsiteX78" fmla="*/ 3176008 w 5357402"/>
              <a:gd name="connsiteY78" fmla="*/ 1535317 h 2088856"/>
              <a:gd name="connsiteX79" fmla="*/ 3258355 w 5357402"/>
              <a:gd name="connsiteY79" fmla="*/ 1352282 h 2088856"/>
              <a:gd name="connsiteX80" fmla="*/ 3309870 w 5357402"/>
              <a:gd name="connsiteY80" fmla="*/ 1378040 h 2088856"/>
              <a:gd name="connsiteX81" fmla="*/ 3438659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14526 w 5357402"/>
              <a:gd name="connsiteY85" fmla="*/ 1935343 h 2088856"/>
              <a:gd name="connsiteX86" fmla="*/ 4649273 w 5357402"/>
              <a:gd name="connsiteY86" fmla="*/ 1923441 h 2088856"/>
              <a:gd name="connsiteX87" fmla="*/ 4834456 w 5357402"/>
              <a:gd name="connsiteY87" fmla="*/ 1856120 h 2088856"/>
              <a:gd name="connsiteX88" fmla="*/ 4969294 w 5357402"/>
              <a:gd name="connsiteY88" fmla="*/ 1628397 h 2088856"/>
              <a:gd name="connsiteX89" fmla="*/ 5118767 w 5357402"/>
              <a:gd name="connsiteY89" fmla="*/ 1630349 h 2088856"/>
              <a:gd name="connsiteX90" fmla="*/ 5348439 w 5357402"/>
              <a:gd name="connsiteY90" fmla="*/ 1411603 h 2088856"/>
              <a:gd name="connsiteX91" fmla="*/ 5177307 w 5357402"/>
              <a:gd name="connsiteY91" fmla="*/ 1184857 h 2088856"/>
              <a:gd name="connsiteX92" fmla="*/ 5164428 w 5357402"/>
              <a:gd name="connsiteY92" fmla="*/ 1094704 h 2088856"/>
              <a:gd name="connsiteX93" fmla="*/ 5151549 w 5357402"/>
              <a:gd name="connsiteY93" fmla="*/ 1043189 h 2088856"/>
              <a:gd name="connsiteX94" fmla="*/ 5125791 w 5357402"/>
              <a:gd name="connsiteY94" fmla="*/ 965916 h 2088856"/>
              <a:gd name="connsiteX95" fmla="*/ 5112912 w 5357402"/>
              <a:gd name="connsiteY95" fmla="*/ 927279 h 2088856"/>
              <a:gd name="connsiteX96" fmla="*/ 5048518 w 5357402"/>
              <a:gd name="connsiteY96" fmla="*/ 811369 h 2088856"/>
              <a:gd name="connsiteX97" fmla="*/ 5009881 w 5357402"/>
              <a:gd name="connsiteY97" fmla="*/ 785612 h 2088856"/>
              <a:gd name="connsiteX98" fmla="*/ 4932608 w 5357402"/>
              <a:gd name="connsiteY98" fmla="*/ 734096 h 2088856"/>
              <a:gd name="connsiteX99" fmla="*/ 4803819 w 5357402"/>
              <a:gd name="connsiteY99" fmla="*/ 643944 h 2088856"/>
              <a:gd name="connsiteX100" fmla="*/ 4752304 w 5357402"/>
              <a:gd name="connsiteY100" fmla="*/ 618186 h 2088856"/>
              <a:gd name="connsiteX101" fmla="*/ 4662152 w 5357402"/>
              <a:gd name="connsiteY101" fmla="*/ 553792 h 2088856"/>
              <a:gd name="connsiteX102" fmla="*/ 4610636 w 5357402"/>
              <a:gd name="connsiteY102" fmla="*/ 528034 h 2088856"/>
              <a:gd name="connsiteX103" fmla="*/ 4572000 w 5357402"/>
              <a:gd name="connsiteY103" fmla="*/ 502276 h 2088856"/>
              <a:gd name="connsiteX104" fmla="*/ 4494727 w 5357402"/>
              <a:gd name="connsiteY104" fmla="*/ 476519 h 2088856"/>
              <a:gd name="connsiteX105" fmla="*/ 4456090 w 5357402"/>
              <a:gd name="connsiteY105" fmla="*/ 463640 h 2088856"/>
              <a:gd name="connsiteX106" fmla="*/ 4340180 w 5357402"/>
              <a:gd name="connsiteY106" fmla="*/ 425003 h 2088856"/>
              <a:gd name="connsiteX107" fmla="*/ 4301543 w 5357402"/>
              <a:gd name="connsiteY107" fmla="*/ 412124 h 2088856"/>
              <a:gd name="connsiteX108" fmla="*/ 4262907 w 5357402"/>
              <a:gd name="connsiteY108" fmla="*/ 399245 h 2088856"/>
              <a:gd name="connsiteX109" fmla="*/ 4211391 w 5357402"/>
              <a:gd name="connsiteY109" fmla="*/ 386366 h 2088856"/>
              <a:gd name="connsiteX110" fmla="*/ 4172755 w 5357402"/>
              <a:gd name="connsiteY110" fmla="*/ 360609 h 2088856"/>
              <a:gd name="connsiteX111" fmla="*/ 4018208 w 5357402"/>
              <a:gd name="connsiteY111" fmla="*/ 321972 h 2088856"/>
              <a:gd name="connsiteX112" fmla="*/ 3953814 w 5357402"/>
              <a:gd name="connsiteY112" fmla="*/ 309093 h 2088856"/>
              <a:gd name="connsiteX113" fmla="*/ 3876541 w 5357402"/>
              <a:gd name="connsiteY113" fmla="*/ 283335 h 2088856"/>
              <a:gd name="connsiteX114" fmla="*/ 3773510 w 5357402"/>
              <a:gd name="connsiteY114" fmla="*/ 283335 h 2088856"/>
              <a:gd name="connsiteX115" fmla="*/ 3773510 w 5357402"/>
              <a:gd name="connsiteY115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3057171 w 5357402"/>
              <a:gd name="connsiteY77" fmla="*/ 1644203 h 2088856"/>
              <a:gd name="connsiteX78" fmla="*/ 3176008 w 5357402"/>
              <a:gd name="connsiteY78" fmla="*/ 1535317 h 2088856"/>
              <a:gd name="connsiteX79" fmla="*/ 3258355 w 5357402"/>
              <a:gd name="connsiteY79" fmla="*/ 1352282 h 2088856"/>
              <a:gd name="connsiteX80" fmla="*/ 3309870 w 5357402"/>
              <a:gd name="connsiteY80" fmla="*/ 1378040 h 2088856"/>
              <a:gd name="connsiteX81" fmla="*/ 3466368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14526 w 5357402"/>
              <a:gd name="connsiteY85" fmla="*/ 1935343 h 2088856"/>
              <a:gd name="connsiteX86" fmla="*/ 4649273 w 5357402"/>
              <a:gd name="connsiteY86" fmla="*/ 1923441 h 2088856"/>
              <a:gd name="connsiteX87" fmla="*/ 4834456 w 5357402"/>
              <a:gd name="connsiteY87" fmla="*/ 1856120 h 2088856"/>
              <a:gd name="connsiteX88" fmla="*/ 4969294 w 5357402"/>
              <a:gd name="connsiteY88" fmla="*/ 1628397 h 2088856"/>
              <a:gd name="connsiteX89" fmla="*/ 5118767 w 5357402"/>
              <a:gd name="connsiteY89" fmla="*/ 1630349 h 2088856"/>
              <a:gd name="connsiteX90" fmla="*/ 5348439 w 5357402"/>
              <a:gd name="connsiteY90" fmla="*/ 1411603 h 2088856"/>
              <a:gd name="connsiteX91" fmla="*/ 5177307 w 5357402"/>
              <a:gd name="connsiteY91" fmla="*/ 1184857 h 2088856"/>
              <a:gd name="connsiteX92" fmla="*/ 5164428 w 5357402"/>
              <a:gd name="connsiteY92" fmla="*/ 1094704 h 2088856"/>
              <a:gd name="connsiteX93" fmla="*/ 5151549 w 5357402"/>
              <a:gd name="connsiteY93" fmla="*/ 1043189 h 2088856"/>
              <a:gd name="connsiteX94" fmla="*/ 5125791 w 5357402"/>
              <a:gd name="connsiteY94" fmla="*/ 965916 h 2088856"/>
              <a:gd name="connsiteX95" fmla="*/ 5112912 w 5357402"/>
              <a:gd name="connsiteY95" fmla="*/ 927279 h 2088856"/>
              <a:gd name="connsiteX96" fmla="*/ 5048518 w 5357402"/>
              <a:gd name="connsiteY96" fmla="*/ 811369 h 2088856"/>
              <a:gd name="connsiteX97" fmla="*/ 5009881 w 5357402"/>
              <a:gd name="connsiteY97" fmla="*/ 785612 h 2088856"/>
              <a:gd name="connsiteX98" fmla="*/ 4932608 w 5357402"/>
              <a:gd name="connsiteY98" fmla="*/ 734096 h 2088856"/>
              <a:gd name="connsiteX99" fmla="*/ 4803819 w 5357402"/>
              <a:gd name="connsiteY99" fmla="*/ 643944 h 2088856"/>
              <a:gd name="connsiteX100" fmla="*/ 4752304 w 5357402"/>
              <a:gd name="connsiteY100" fmla="*/ 618186 h 2088856"/>
              <a:gd name="connsiteX101" fmla="*/ 4662152 w 5357402"/>
              <a:gd name="connsiteY101" fmla="*/ 553792 h 2088856"/>
              <a:gd name="connsiteX102" fmla="*/ 4610636 w 5357402"/>
              <a:gd name="connsiteY102" fmla="*/ 528034 h 2088856"/>
              <a:gd name="connsiteX103" fmla="*/ 4572000 w 5357402"/>
              <a:gd name="connsiteY103" fmla="*/ 502276 h 2088856"/>
              <a:gd name="connsiteX104" fmla="*/ 4494727 w 5357402"/>
              <a:gd name="connsiteY104" fmla="*/ 476519 h 2088856"/>
              <a:gd name="connsiteX105" fmla="*/ 4456090 w 5357402"/>
              <a:gd name="connsiteY105" fmla="*/ 463640 h 2088856"/>
              <a:gd name="connsiteX106" fmla="*/ 4340180 w 5357402"/>
              <a:gd name="connsiteY106" fmla="*/ 425003 h 2088856"/>
              <a:gd name="connsiteX107" fmla="*/ 4301543 w 5357402"/>
              <a:gd name="connsiteY107" fmla="*/ 412124 h 2088856"/>
              <a:gd name="connsiteX108" fmla="*/ 4262907 w 5357402"/>
              <a:gd name="connsiteY108" fmla="*/ 399245 h 2088856"/>
              <a:gd name="connsiteX109" fmla="*/ 4211391 w 5357402"/>
              <a:gd name="connsiteY109" fmla="*/ 386366 h 2088856"/>
              <a:gd name="connsiteX110" fmla="*/ 4172755 w 5357402"/>
              <a:gd name="connsiteY110" fmla="*/ 360609 h 2088856"/>
              <a:gd name="connsiteX111" fmla="*/ 4018208 w 5357402"/>
              <a:gd name="connsiteY111" fmla="*/ 321972 h 2088856"/>
              <a:gd name="connsiteX112" fmla="*/ 3953814 w 5357402"/>
              <a:gd name="connsiteY112" fmla="*/ 309093 h 2088856"/>
              <a:gd name="connsiteX113" fmla="*/ 3876541 w 5357402"/>
              <a:gd name="connsiteY113" fmla="*/ 283335 h 2088856"/>
              <a:gd name="connsiteX114" fmla="*/ 3773510 w 5357402"/>
              <a:gd name="connsiteY114" fmla="*/ 283335 h 2088856"/>
              <a:gd name="connsiteX115" fmla="*/ 3773510 w 5357402"/>
              <a:gd name="connsiteY115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3057171 w 5357402"/>
              <a:gd name="connsiteY77" fmla="*/ 1644203 h 2088856"/>
              <a:gd name="connsiteX78" fmla="*/ 3176008 w 5357402"/>
              <a:gd name="connsiteY78" fmla="*/ 1535317 h 2088856"/>
              <a:gd name="connsiteX79" fmla="*/ 3258355 w 5357402"/>
              <a:gd name="connsiteY79" fmla="*/ 1352282 h 2088856"/>
              <a:gd name="connsiteX80" fmla="*/ 3365289 w 5357402"/>
              <a:gd name="connsiteY80" fmla="*/ 1488876 h 2088856"/>
              <a:gd name="connsiteX81" fmla="*/ 3466368 w 5357402"/>
              <a:gd name="connsiteY81" fmla="*/ 1455313 h 2088856"/>
              <a:gd name="connsiteX82" fmla="*/ 3515932 w 5357402"/>
              <a:gd name="connsiteY82" fmla="*/ 1481071 h 2088856"/>
              <a:gd name="connsiteX83" fmla="*/ 3709115 w 5357402"/>
              <a:gd name="connsiteY83" fmla="*/ 1506828 h 2088856"/>
              <a:gd name="connsiteX84" fmla="*/ 3747752 w 5357402"/>
              <a:gd name="connsiteY84" fmla="*/ 1519707 h 2088856"/>
              <a:gd name="connsiteX85" fmla="*/ 4414526 w 5357402"/>
              <a:gd name="connsiteY85" fmla="*/ 1935343 h 2088856"/>
              <a:gd name="connsiteX86" fmla="*/ 4649273 w 5357402"/>
              <a:gd name="connsiteY86" fmla="*/ 1923441 h 2088856"/>
              <a:gd name="connsiteX87" fmla="*/ 4834456 w 5357402"/>
              <a:gd name="connsiteY87" fmla="*/ 1856120 h 2088856"/>
              <a:gd name="connsiteX88" fmla="*/ 4969294 w 5357402"/>
              <a:gd name="connsiteY88" fmla="*/ 1628397 h 2088856"/>
              <a:gd name="connsiteX89" fmla="*/ 5118767 w 5357402"/>
              <a:gd name="connsiteY89" fmla="*/ 1630349 h 2088856"/>
              <a:gd name="connsiteX90" fmla="*/ 5348439 w 5357402"/>
              <a:gd name="connsiteY90" fmla="*/ 1411603 h 2088856"/>
              <a:gd name="connsiteX91" fmla="*/ 5177307 w 5357402"/>
              <a:gd name="connsiteY91" fmla="*/ 1184857 h 2088856"/>
              <a:gd name="connsiteX92" fmla="*/ 5164428 w 5357402"/>
              <a:gd name="connsiteY92" fmla="*/ 1094704 h 2088856"/>
              <a:gd name="connsiteX93" fmla="*/ 5151549 w 5357402"/>
              <a:gd name="connsiteY93" fmla="*/ 1043189 h 2088856"/>
              <a:gd name="connsiteX94" fmla="*/ 5125791 w 5357402"/>
              <a:gd name="connsiteY94" fmla="*/ 965916 h 2088856"/>
              <a:gd name="connsiteX95" fmla="*/ 5112912 w 5357402"/>
              <a:gd name="connsiteY95" fmla="*/ 927279 h 2088856"/>
              <a:gd name="connsiteX96" fmla="*/ 5048518 w 5357402"/>
              <a:gd name="connsiteY96" fmla="*/ 811369 h 2088856"/>
              <a:gd name="connsiteX97" fmla="*/ 5009881 w 5357402"/>
              <a:gd name="connsiteY97" fmla="*/ 785612 h 2088856"/>
              <a:gd name="connsiteX98" fmla="*/ 4932608 w 5357402"/>
              <a:gd name="connsiteY98" fmla="*/ 734096 h 2088856"/>
              <a:gd name="connsiteX99" fmla="*/ 4803819 w 5357402"/>
              <a:gd name="connsiteY99" fmla="*/ 643944 h 2088856"/>
              <a:gd name="connsiteX100" fmla="*/ 4752304 w 5357402"/>
              <a:gd name="connsiteY100" fmla="*/ 618186 h 2088856"/>
              <a:gd name="connsiteX101" fmla="*/ 4662152 w 5357402"/>
              <a:gd name="connsiteY101" fmla="*/ 553792 h 2088856"/>
              <a:gd name="connsiteX102" fmla="*/ 4610636 w 5357402"/>
              <a:gd name="connsiteY102" fmla="*/ 528034 h 2088856"/>
              <a:gd name="connsiteX103" fmla="*/ 4572000 w 5357402"/>
              <a:gd name="connsiteY103" fmla="*/ 502276 h 2088856"/>
              <a:gd name="connsiteX104" fmla="*/ 4494727 w 5357402"/>
              <a:gd name="connsiteY104" fmla="*/ 476519 h 2088856"/>
              <a:gd name="connsiteX105" fmla="*/ 4456090 w 5357402"/>
              <a:gd name="connsiteY105" fmla="*/ 463640 h 2088856"/>
              <a:gd name="connsiteX106" fmla="*/ 4340180 w 5357402"/>
              <a:gd name="connsiteY106" fmla="*/ 425003 h 2088856"/>
              <a:gd name="connsiteX107" fmla="*/ 4301543 w 5357402"/>
              <a:gd name="connsiteY107" fmla="*/ 412124 h 2088856"/>
              <a:gd name="connsiteX108" fmla="*/ 4262907 w 5357402"/>
              <a:gd name="connsiteY108" fmla="*/ 399245 h 2088856"/>
              <a:gd name="connsiteX109" fmla="*/ 4211391 w 5357402"/>
              <a:gd name="connsiteY109" fmla="*/ 386366 h 2088856"/>
              <a:gd name="connsiteX110" fmla="*/ 4172755 w 5357402"/>
              <a:gd name="connsiteY110" fmla="*/ 360609 h 2088856"/>
              <a:gd name="connsiteX111" fmla="*/ 4018208 w 5357402"/>
              <a:gd name="connsiteY111" fmla="*/ 321972 h 2088856"/>
              <a:gd name="connsiteX112" fmla="*/ 3953814 w 5357402"/>
              <a:gd name="connsiteY112" fmla="*/ 309093 h 2088856"/>
              <a:gd name="connsiteX113" fmla="*/ 3876541 w 5357402"/>
              <a:gd name="connsiteY113" fmla="*/ 283335 h 2088856"/>
              <a:gd name="connsiteX114" fmla="*/ 3773510 w 5357402"/>
              <a:gd name="connsiteY114" fmla="*/ 283335 h 2088856"/>
              <a:gd name="connsiteX115" fmla="*/ 3773510 w 5357402"/>
              <a:gd name="connsiteY115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3057171 w 5357402"/>
              <a:gd name="connsiteY77" fmla="*/ 1644203 h 2088856"/>
              <a:gd name="connsiteX78" fmla="*/ 3176008 w 5357402"/>
              <a:gd name="connsiteY78" fmla="*/ 1535317 h 2088856"/>
              <a:gd name="connsiteX79" fmla="*/ 3258355 w 5357402"/>
              <a:gd name="connsiteY79" fmla="*/ 1352282 h 2088856"/>
              <a:gd name="connsiteX80" fmla="*/ 3466368 w 5357402"/>
              <a:gd name="connsiteY80" fmla="*/ 1455313 h 2088856"/>
              <a:gd name="connsiteX81" fmla="*/ 3515932 w 5357402"/>
              <a:gd name="connsiteY81" fmla="*/ 1481071 h 2088856"/>
              <a:gd name="connsiteX82" fmla="*/ 3709115 w 5357402"/>
              <a:gd name="connsiteY82" fmla="*/ 1506828 h 2088856"/>
              <a:gd name="connsiteX83" fmla="*/ 3747752 w 5357402"/>
              <a:gd name="connsiteY83" fmla="*/ 1519707 h 2088856"/>
              <a:gd name="connsiteX84" fmla="*/ 4414526 w 5357402"/>
              <a:gd name="connsiteY84" fmla="*/ 1935343 h 2088856"/>
              <a:gd name="connsiteX85" fmla="*/ 4649273 w 5357402"/>
              <a:gd name="connsiteY85" fmla="*/ 1923441 h 2088856"/>
              <a:gd name="connsiteX86" fmla="*/ 4834456 w 5357402"/>
              <a:gd name="connsiteY86" fmla="*/ 1856120 h 2088856"/>
              <a:gd name="connsiteX87" fmla="*/ 4969294 w 5357402"/>
              <a:gd name="connsiteY87" fmla="*/ 1628397 h 2088856"/>
              <a:gd name="connsiteX88" fmla="*/ 5118767 w 5357402"/>
              <a:gd name="connsiteY88" fmla="*/ 1630349 h 2088856"/>
              <a:gd name="connsiteX89" fmla="*/ 5348439 w 5357402"/>
              <a:gd name="connsiteY89" fmla="*/ 1411603 h 2088856"/>
              <a:gd name="connsiteX90" fmla="*/ 5177307 w 5357402"/>
              <a:gd name="connsiteY90" fmla="*/ 1184857 h 2088856"/>
              <a:gd name="connsiteX91" fmla="*/ 5164428 w 5357402"/>
              <a:gd name="connsiteY91" fmla="*/ 1094704 h 2088856"/>
              <a:gd name="connsiteX92" fmla="*/ 5151549 w 5357402"/>
              <a:gd name="connsiteY92" fmla="*/ 1043189 h 2088856"/>
              <a:gd name="connsiteX93" fmla="*/ 5125791 w 5357402"/>
              <a:gd name="connsiteY93" fmla="*/ 965916 h 2088856"/>
              <a:gd name="connsiteX94" fmla="*/ 5112912 w 5357402"/>
              <a:gd name="connsiteY94" fmla="*/ 927279 h 2088856"/>
              <a:gd name="connsiteX95" fmla="*/ 5048518 w 5357402"/>
              <a:gd name="connsiteY95" fmla="*/ 811369 h 2088856"/>
              <a:gd name="connsiteX96" fmla="*/ 5009881 w 5357402"/>
              <a:gd name="connsiteY96" fmla="*/ 785612 h 2088856"/>
              <a:gd name="connsiteX97" fmla="*/ 4932608 w 5357402"/>
              <a:gd name="connsiteY97" fmla="*/ 734096 h 2088856"/>
              <a:gd name="connsiteX98" fmla="*/ 4803819 w 5357402"/>
              <a:gd name="connsiteY98" fmla="*/ 643944 h 2088856"/>
              <a:gd name="connsiteX99" fmla="*/ 4752304 w 5357402"/>
              <a:gd name="connsiteY99" fmla="*/ 618186 h 2088856"/>
              <a:gd name="connsiteX100" fmla="*/ 4662152 w 5357402"/>
              <a:gd name="connsiteY100" fmla="*/ 553792 h 2088856"/>
              <a:gd name="connsiteX101" fmla="*/ 4610636 w 5357402"/>
              <a:gd name="connsiteY101" fmla="*/ 528034 h 2088856"/>
              <a:gd name="connsiteX102" fmla="*/ 4572000 w 5357402"/>
              <a:gd name="connsiteY102" fmla="*/ 502276 h 2088856"/>
              <a:gd name="connsiteX103" fmla="*/ 4494727 w 5357402"/>
              <a:gd name="connsiteY103" fmla="*/ 476519 h 2088856"/>
              <a:gd name="connsiteX104" fmla="*/ 4456090 w 5357402"/>
              <a:gd name="connsiteY104" fmla="*/ 463640 h 2088856"/>
              <a:gd name="connsiteX105" fmla="*/ 4340180 w 5357402"/>
              <a:gd name="connsiteY105" fmla="*/ 425003 h 2088856"/>
              <a:gd name="connsiteX106" fmla="*/ 4301543 w 5357402"/>
              <a:gd name="connsiteY106" fmla="*/ 412124 h 2088856"/>
              <a:gd name="connsiteX107" fmla="*/ 4262907 w 5357402"/>
              <a:gd name="connsiteY107" fmla="*/ 399245 h 2088856"/>
              <a:gd name="connsiteX108" fmla="*/ 4211391 w 5357402"/>
              <a:gd name="connsiteY108" fmla="*/ 386366 h 2088856"/>
              <a:gd name="connsiteX109" fmla="*/ 4172755 w 5357402"/>
              <a:gd name="connsiteY109" fmla="*/ 360609 h 2088856"/>
              <a:gd name="connsiteX110" fmla="*/ 4018208 w 5357402"/>
              <a:gd name="connsiteY110" fmla="*/ 321972 h 2088856"/>
              <a:gd name="connsiteX111" fmla="*/ 3953814 w 5357402"/>
              <a:gd name="connsiteY111" fmla="*/ 309093 h 2088856"/>
              <a:gd name="connsiteX112" fmla="*/ 3876541 w 5357402"/>
              <a:gd name="connsiteY112" fmla="*/ 283335 h 2088856"/>
              <a:gd name="connsiteX113" fmla="*/ 3773510 w 5357402"/>
              <a:gd name="connsiteY113" fmla="*/ 283335 h 2088856"/>
              <a:gd name="connsiteX114" fmla="*/ 3773510 w 5357402"/>
              <a:gd name="connsiteY114" fmla="*/ 257578 h 2088856"/>
              <a:gd name="connsiteX0" fmla="*/ 3825025 w 5357402"/>
              <a:gd name="connsiteY0" fmla="*/ 270457 h 2088856"/>
              <a:gd name="connsiteX1" fmla="*/ 3747752 w 5357402"/>
              <a:gd name="connsiteY1" fmla="*/ 244699 h 2088856"/>
              <a:gd name="connsiteX2" fmla="*/ 3709115 w 5357402"/>
              <a:gd name="connsiteY2" fmla="*/ 231820 h 2088856"/>
              <a:gd name="connsiteX3" fmla="*/ 3464417 w 5357402"/>
              <a:gd name="connsiteY3" fmla="*/ 244699 h 2088856"/>
              <a:gd name="connsiteX4" fmla="*/ 3245476 w 5357402"/>
              <a:gd name="connsiteY4" fmla="*/ 257578 h 2088856"/>
              <a:gd name="connsiteX5" fmla="*/ 3129566 w 5357402"/>
              <a:gd name="connsiteY5" fmla="*/ 244699 h 2088856"/>
              <a:gd name="connsiteX6" fmla="*/ 2975019 w 5357402"/>
              <a:gd name="connsiteY6" fmla="*/ 193183 h 2088856"/>
              <a:gd name="connsiteX7" fmla="*/ 2936383 w 5357402"/>
              <a:gd name="connsiteY7" fmla="*/ 180304 h 2088856"/>
              <a:gd name="connsiteX8" fmla="*/ 2756079 w 5357402"/>
              <a:gd name="connsiteY8" fmla="*/ 167426 h 2088856"/>
              <a:gd name="connsiteX9" fmla="*/ 2395470 w 5357402"/>
              <a:gd name="connsiteY9" fmla="*/ 167426 h 2088856"/>
              <a:gd name="connsiteX10" fmla="*/ 2318197 w 5357402"/>
              <a:gd name="connsiteY10" fmla="*/ 141668 h 2088856"/>
              <a:gd name="connsiteX11" fmla="*/ 2240924 w 5357402"/>
              <a:gd name="connsiteY11" fmla="*/ 115910 h 2088856"/>
              <a:gd name="connsiteX12" fmla="*/ 2202287 w 5357402"/>
              <a:gd name="connsiteY12" fmla="*/ 103031 h 2088856"/>
              <a:gd name="connsiteX13" fmla="*/ 2163650 w 5357402"/>
              <a:gd name="connsiteY13" fmla="*/ 90152 h 2088856"/>
              <a:gd name="connsiteX14" fmla="*/ 2125014 w 5357402"/>
              <a:gd name="connsiteY14" fmla="*/ 64395 h 2088856"/>
              <a:gd name="connsiteX15" fmla="*/ 2047741 w 5357402"/>
              <a:gd name="connsiteY15" fmla="*/ 38637 h 2088856"/>
              <a:gd name="connsiteX16" fmla="*/ 1944710 w 5357402"/>
              <a:gd name="connsiteY16" fmla="*/ 0 h 2088856"/>
              <a:gd name="connsiteX17" fmla="*/ 1687132 w 5357402"/>
              <a:gd name="connsiteY17" fmla="*/ 12879 h 2088856"/>
              <a:gd name="connsiteX18" fmla="*/ 1596980 w 5357402"/>
              <a:gd name="connsiteY18" fmla="*/ 103031 h 2088856"/>
              <a:gd name="connsiteX19" fmla="*/ 1558343 w 5357402"/>
              <a:gd name="connsiteY19" fmla="*/ 141668 h 2088856"/>
              <a:gd name="connsiteX20" fmla="*/ 1532586 w 5357402"/>
              <a:gd name="connsiteY20" fmla="*/ 180304 h 2088856"/>
              <a:gd name="connsiteX21" fmla="*/ 1493949 w 5357402"/>
              <a:gd name="connsiteY21" fmla="*/ 206062 h 2088856"/>
              <a:gd name="connsiteX22" fmla="*/ 1468191 w 5357402"/>
              <a:gd name="connsiteY22" fmla="*/ 244699 h 2088856"/>
              <a:gd name="connsiteX23" fmla="*/ 1326524 w 5357402"/>
              <a:gd name="connsiteY23" fmla="*/ 309093 h 2088856"/>
              <a:gd name="connsiteX24" fmla="*/ 1184856 w 5357402"/>
              <a:gd name="connsiteY24" fmla="*/ 334851 h 2088856"/>
              <a:gd name="connsiteX25" fmla="*/ 914400 w 5357402"/>
              <a:gd name="connsiteY25" fmla="*/ 347730 h 2088856"/>
              <a:gd name="connsiteX26" fmla="*/ 850005 w 5357402"/>
              <a:gd name="connsiteY26" fmla="*/ 360609 h 2088856"/>
              <a:gd name="connsiteX27" fmla="*/ 605307 w 5357402"/>
              <a:gd name="connsiteY27" fmla="*/ 386366 h 2088856"/>
              <a:gd name="connsiteX28" fmla="*/ 540912 w 5357402"/>
              <a:gd name="connsiteY28" fmla="*/ 399245 h 2088856"/>
              <a:gd name="connsiteX29" fmla="*/ 425003 w 5357402"/>
              <a:gd name="connsiteY29" fmla="*/ 425003 h 2088856"/>
              <a:gd name="connsiteX30" fmla="*/ 347729 w 5357402"/>
              <a:gd name="connsiteY30" fmla="*/ 476519 h 2088856"/>
              <a:gd name="connsiteX31" fmla="*/ 244698 w 5357402"/>
              <a:gd name="connsiteY31" fmla="*/ 540913 h 2088856"/>
              <a:gd name="connsiteX32" fmla="*/ 167425 w 5357402"/>
              <a:gd name="connsiteY32" fmla="*/ 592428 h 2088856"/>
              <a:gd name="connsiteX33" fmla="*/ 128788 w 5357402"/>
              <a:gd name="connsiteY33" fmla="*/ 618186 h 2088856"/>
              <a:gd name="connsiteX34" fmla="*/ 90152 w 5357402"/>
              <a:gd name="connsiteY34" fmla="*/ 656823 h 2088856"/>
              <a:gd name="connsiteX35" fmla="*/ 12879 w 5357402"/>
              <a:gd name="connsiteY35" fmla="*/ 721217 h 2088856"/>
              <a:gd name="connsiteX36" fmla="*/ 0 w 5357402"/>
              <a:gd name="connsiteY36" fmla="*/ 759854 h 2088856"/>
              <a:gd name="connsiteX37" fmla="*/ 12879 w 5357402"/>
              <a:gd name="connsiteY37" fmla="*/ 888643 h 2088856"/>
              <a:gd name="connsiteX38" fmla="*/ 51515 w 5357402"/>
              <a:gd name="connsiteY38" fmla="*/ 965916 h 2088856"/>
              <a:gd name="connsiteX39" fmla="*/ 128788 w 5357402"/>
              <a:gd name="connsiteY39" fmla="*/ 1068947 h 2088856"/>
              <a:gd name="connsiteX40" fmla="*/ 193183 w 5357402"/>
              <a:gd name="connsiteY40" fmla="*/ 1146220 h 2088856"/>
              <a:gd name="connsiteX41" fmla="*/ 257577 w 5357402"/>
              <a:gd name="connsiteY41" fmla="*/ 1262130 h 2088856"/>
              <a:gd name="connsiteX42" fmla="*/ 283335 w 5357402"/>
              <a:gd name="connsiteY42" fmla="*/ 1313645 h 2088856"/>
              <a:gd name="connsiteX43" fmla="*/ 296214 w 5357402"/>
              <a:gd name="connsiteY43" fmla="*/ 1352282 h 2088856"/>
              <a:gd name="connsiteX44" fmla="*/ 321972 w 5357402"/>
              <a:gd name="connsiteY44" fmla="*/ 1390919 h 2088856"/>
              <a:gd name="connsiteX45" fmla="*/ 334850 w 5357402"/>
              <a:gd name="connsiteY45" fmla="*/ 1429555 h 2088856"/>
              <a:gd name="connsiteX46" fmla="*/ 360608 w 5357402"/>
              <a:gd name="connsiteY46" fmla="*/ 1519707 h 2088856"/>
              <a:gd name="connsiteX47" fmla="*/ 386366 w 5357402"/>
              <a:gd name="connsiteY47" fmla="*/ 1571223 h 2088856"/>
              <a:gd name="connsiteX48" fmla="*/ 450760 w 5357402"/>
              <a:gd name="connsiteY48" fmla="*/ 1674254 h 2088856"/>
              <a:gd name="connsiteX49" fmla="*/ 476518 w 5357402"/>
              <a:gd name="connsiteY49" fmla="*/ 1712890 h 2088856"/>
              <a:gd name="connsiteX50" fmla="*/ 553791 w 5357402"/>
              <a:gd name="connsiteY50" fmla="*/ 1764406 h 2088856"/>
              <a:gd name="connsiteX51" fmla="*/ 631065 w 5357402"/>
              <a:gd name="connsiteY51" fmla="*/ 1815921 h 2088856"/>
              <a:gd name="connsiteX52" fmla="*/ 682580 w 5357402"/>
              <a:gd name="connsiteY52" fmla="*/ 1854558 h 2088856"/>
              <a:gd name="connsiteX53" fmla="*/ 721217 w 5357402"/>
              <a:gd name="connsiteY53" fmla="*/ 1880316 h 2088856"/>
              <a:gd name="connsiteX54" fmla="*/ 759853 w 5357402"/>
              <a:gd name="connsiteY54" fmla="*/ 1893195 h 2088856"/>
              <a:gd name="connsiteX55" fmla="*/ 837127 w 5357402"/>
              <a:gd name="connsiteY55" fmla="*/ 1944710 h 2088856"/>
              <a:gd name="connsiteX56" fmla="*/ 914400 w 5357402"/>
              <a:gd name="connsiteY56" fmla="*/ 1970468 h 2088856"/>
              <a:gd name="connsiteX57" fmla="*/ 953036 w 5357402"/>
              <a:gd name="connsiteY57" fmla="*/ 1983347 h 2088856"/>
              <a:gd name="connsiteX58" fmla="*/ 1043188 w 5357402"/>
              <a:gd name="connsiteY58" fmla="*/ 2021983 h 2088856"/>
              <a:gd name="connsiteX59" fmla="*/ 1120462 w 5357402"/>
              <a:gd name="connsiteY59" fmla="*/ 2047741 h 2088856"/>
              <a:gd name="connsiteX60" fmla="*/ 1159098 w 5357402"/>
              <a:gd name="connsiteY60" fmla="*/ 2060620 h 2088856"/>
              <a:gd name="connsiteX61" fmla="*/ 1313645 w 5357402"/>
              <a:gd name="connsiteY61" fmla="*/ 2073499 h 2088856"/>
              <a:gd name="connsiteX62" fmla="*/ 1378039 w 5357402"/>
              <a:gd name="connsiteY62" fmla="*/ 2086378 h 2088856"/>
              <a:gd name="connsiteX63" fmla="*/ 1390918 w 5357402"/>
              <a:gd name="connsiteY63" fmla="*/ 2086378 h 2088856"/>
              <a:gd name="connsiteX64" fmla="*/ 1545465 w 5357402"/>
              <a:gd name="connsiteY64" fmla="*/ 2060620 h 2088856"/>
              <a:gd name="connsiteX65" fmla="*/ 1635617 w 5357402"/>
              <a:gd name="connsiteY65" fmla="*/ 2047741 h 2088856"/>
              <a:gd name="connsiteX66" fmla="*/ 1712890 w 5357402"/>
              <a:gd name="connsiteY66" fmla="*/ 2021983 h 2088856"/>
              <a:gd name="connsiteX67" fmla="*/ 1751527 w 5357402"/>
              <a:gd name="connsiteY67" fmla="*/ 2009104 h 2088856"/>
              <a:gd name="connsiteX68" fmla="*/ 1790163 w 5357402"/>
              <a:gd name="connsiteY68" fmla="*/ 1983347 h 2088856"/>
              <a:gd name="connsiteX69" fmla="*/ 1867436 w 5357402"/>
              <a:gd name="connsiteY69" fmla="*/ 1957589 h 2088856"/>
              <a:gd name="connsiteX70" fmla="*/ 1944710 w 5357402"/>
              <a:gd name="connsiteY70" fmla="*/ 1906074 h 2088856"/>
              <a:gd name="connsiteX71" fmla="*/ 1983346 w 5357402"/>
              <a:gd name="connsiteY71" fmla="*/ 1880316 h 2088856"/>
              <a:gd name="connsiteX72" fmla="*/ 2073498 w 5357402"/>
              <a:gd name="connsiteY72" fmla="*/ 1777285 h 2088856"/>
              <a:gd name="connsiteX73" fmla="*/ 2331076 w 5357402"/>
              <a:gd name="connsiteY73" fmla="*/ 1592330 h 2088856"/>
              <a:gd name="connsiteX74" fmla="*/ 2485622 w 5357402"/>
              <a:gd name="connsiteY74" fmla="*/ 1650889 h 2088856"/>
              <a:gd name="connsiteX75" fmla="*/ 2704563 w 5357402"/>
              <a:gd name="connsiteY75" fmla="*/ 1623923 h 2088856"/>
              <a:gd name="connsiteX76" fmla="*/ 2859110 w 5357402"/>
              <a:gd name="connsiteY76" fmla="*/ 1605209 h 2088856"/>
              <a:gd name="connsiteX77" fmla="*/ 3057171 w 5357402"/>
              <a:gd name="connsiteY77" fmla="*/ 1644203 h 2088856"/>
              <a:gd name="connsiteX78" fmla="*/ 3176008 w 5357402"/>
              <a:gd name="connsiteY78" fmla="*/ 1535317 h 2088856"/>
              <a:gd name="connsiteX79" fmla="*/ 3466368 w 5357402"/>
              <a:gd name="connsiteY79" fmla="*/ 1455313 h 2088856"/>
              <a:gd name="connsiteX80" fmla="*/ 3515932 w 5357402"/>
              <a:gd name="connsiteY80" fmla="*/ 1481071 h 2088856"/>
              <a:gd name="connsiteX81" fmla="*/ 3709115 w 5357402"/>
              <a:gd name="connsiteY81" fmla="*/ 1506828 h 2088856"/>
              <a:gd name="connsiteX82" fmla="*/ 3747752 w 5357402"/>
              <a:gd name="connsiteY82" fmla="*/ 1519707 h 2088856"/>
              <a:gd name="connsiteX83" fmla="*/ 4414526 w 5357402"/>
              <a:gd name="connsiteY83" fmla="*/ 1935343 h 2088856"/>
              <a:gd name="connsiteX84" fmla="*/ 4649273 w 5357402"/>
              <a:gd name="connsiteY84" fmla="*/ 1923441 h 2088856"/>
              <a:gd name="connsiteX85" fmla="*/ 4834456 w 5357402"/>
              <a:gd name="connsiteY85" fmla="*/ 1856120 h 2088856"/>
              <a:gd name="connsiteX86" fmla="*/ 4969294 w 5357402"/>
              <a:gd name="connsiteY86" fmla="*/ 1628397 h 2088856"/>
              <a:gd name="connsiteX87" fmla="*/ 5118767 w 5357402"/>
              <a:gd name="connsiteY87" fmla="*/ 1630349 h 2088856"/>
              <a:gd name="connsiteX88" fmla="*/ 5348439 w 5357402"/>
              <a:gd name="connsiteY88" fmla="*/ 1411603 h 2088856"/>
              <a:gd name="connsiteX89" fmla="*/ 5177307 w 5357402"/>
              <a:gd name="connsiteY89" fmla="*/ 1184857 h 2088856"/>
              <a:gd name="connsiteX90" fmla="*/ 5164428 w 5357402"/>
              <a:gd name="connsiteY90" fmla="*/ 1094704 h 2088856"/>
              <a:gd name="connsiteX91" fmla="*/ 5151549 w 5357402"/>
              <a:gd name="connsiteY91" fmla="*/ 1043189 h 2088856"/>
              <a:gd name="connsiteX92" fmla="*/ 5125791 w 5357402"/>
              <a:gd name="connsiteY92" fmla="*/ 965916 h 2088856"/>
              <a:gd name="connsiteX93" fmla="*/ 5112912 w 5357402"/>
              <a:gd name="connsiteY93" fmla="*/ 927279 h 2088856"/>
              <a:gd name="connsiteX94" fmla="*/ 5048518 w 5357402"/>
              <a:gd name="connsiteY94" fmla="*/ 811369 h 2088856"/>
              <a:gd name="connsiteX95" fmla="*/ 5009881 w 5357402"/>
              <a:gd name="connsiteY95" fmla="*/ 785612 h 2088856"/>
              <a:gd name="connsiteX96" fmla="*/ 4932608 w 5357402"/>
              <a:gd name="connsiteY96" fmla="*/ 734096 h 2088856"/>
              <a:gd name="connsiteX97" fmla="*/ 4803819 w 5357402"/>
              <a:gd name="connsiteY97" fmla="*/ 643944 h 2088856"/>
              <a:gd name="connsiteX98" fmla="*/ 4752304 w 5357402"/>
              <a:gd name="connsiteY98" fmla="*/ 618186 h 2088856"/>
              <a:gd name="connsiteX99" fmla="*/ 4662152 w 5357402"/>
              <a:gd name="connsiteY99" fmla="*/ 553792 h 2088856"/>
              <a:gd name="connsiteX100" fmla="*/ 4610636 w 5357402"/>
              <a:gd name="connsiteY100" fmla="*/ 528034 h 2088856"/>
              <a:gd name="connsiteX101" fmla="*/ 4572000 w 5357402"/>
              <a:gd name="connsiteY101" fmla="*/ 502276 h 2088856"/>
              <a:gd name="connsiteX102" fmla="*/ 4494727 w 5357402"/>
              <a:gd name="connsiteY102" fmla="*/ 476519 h 2088856"/>
              <a:gd name="connsiteX103" fmla="*/ 4456090 w 5357402"/>
              <a:gd name="connsiteY103" fmla="*/ 463640 h 2088856"/>
              <a:gd name="connsiteX104" fmla="*/ 4340180 w 5357402"/>
              <a:gd name="connsiteY104" fmla="*/ 425003 h 2088856"/>
              <a:gd name="connsiteX105" fmla="*/ 4301543 w 5357402"/>
              <a:gd name="connsiteY105" fmla="*/ 412124 h 2088856"/>
              <a:gd name="connsiteX106" fmla="*/ 4262907 w 5357402"/>
              <a:gd name="connsiteY106" fmla="*/ 399245 h 2088856"/>
              <a:gd name="connsiteX107" fmla="*/ 4211391 w 5357402"/>
              <a:gd name="connsiteY107" fmla="*/ 386366 h 2088856"/>
              <a:gd name="connsiteX108" fmla="*/ 4172755 w 5357402"/>
              <a:gd name="connsiteY108" fmla="*/ 360609 h 2088856"/>
              <a:gd name="connsiteX109" fmla="*/ 4018208 w 5357402"/>
              <a:gd name="connsiteY109" fmla="*/ 321972 h 2088856"/>
              <a:gd name="connsiteX110" fmla="*/ 3953814 w 5357402"/>
              <a:gd name="connsiteY110" fmla="*/ 309093 h 2088856"/>
              <a:gd name="connsiteX111" fmla="*/ 3876541 w 5357402"/>
              <a:gd name="connsiteY111" fmla="*/ 283335 h 2088856"/>
              <a:gd name="connsiteX112" fmla="*/ 3773510 w 5357402"/>
              <a:gd name="connsiteY112" fmla="*/ 283335 h 2088856"/>
              <a:gd name="connsiteX113" fmla="*/ 3773510 w 5357402"/>
              <a:gd name="connsiteY113" fmla="*/ 257578 h 208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5357402" h="2088856">
                <a:moveTo>
                  <a:pt x="3825025" y="270457"/>
                </a:moveTo>
                <a:lnTo>
                  <a:pt x="3747752" y="244699"/>
                </a:lnTo>
                <a:lnTo>
                  <a:pt x="3709115" y="231820"/>
                </a:lnTo>
                <a:lnTo>
                  <a:pt x="3464417" y="244699"/>
                </a:lnTo>
                <a:cubicBezTo>
                  <a:pt x="3391423" y="248754"/>
                  <a:pt x="3318582" y="257578"/>
                  <a:pt x="3245476" y="257578"/>
                </a:cubicBezTo>
                <a:cubicBezTo>
                  <a:pt x="3206602" y="257578"/>
                  <a:pt x="3168203" y="248992"/>
                  <a:pt x="3129566" y="244699"/>
                </a:cubicBezTo>
                <a:lnTo>
                  <a:pt x="2975019" y="193183"/>
                </a:lnTo>
                <a:cubicBezTo>
                  <a:pt x="2962140" y="188890"/>
                  <a:pt x="2949924" y="181271"/>
                  <a:pt x="2936383" y="180304"/>
                </a:cubicBezTo>
                <a:lnTo>
                  <a:pt x="2756079" y="167426"/>
                </a:lnTo>
                <a:cubicBezTo>
                  <a:pt x="2606452" y="176777"/>
                  <a:pt x="2537457" y="191090"/>
                  <a:pt x="2395470" y="167426"/>
                </a:cubicBezTo>
                <a:cubicBezTo>
                  <a:pt x="2368688" y="162962"/>
                  <a:pt x="2343955" y="150254"/>
                  <a:pt x="2318197" y="141668"/>
                </a:cubicBezTo>
                <a:lnTo>
                  <a:pt x="2240924" y="115910"/>
                </a:lnTo>
                <a:lnTo>
                  <a:pt x="2202287" y="103031"/>
                </a:lnTo>
                <a:cubicBezTo>
                  <a:pt x="2189408" y="98738"/>
                  <a:pt x="2174946" y="97682"/>
                  <a:pt x="2163650" y="90152"/>
                </a:cubicBezTo>
                <a:cubicBezTo>
                  <a:pt x="2150771" y="81566"/>
                  <a:pt x="2139158" y="70681"/>
                  <a:pt x="2125014" y="64395"/>
                </a:cubicBezTo>
                <a:cubicBezTo>
                  <a:pt x="2100203" y="53368"/>
                  <a:pt x="2070332" y="53698"/>
                  <a:pt x="2047741" y="38637"/>
                </a:cubicBezTo>
                <a:cubicBezTo>
                  <a:pt x="1990891" y="737"/>
                  <a:pt x="2024282" y="15915"/>
                  <a:pt x="1944710" y="0"/>
                </a:cubicBezTo>
                <a:cubicBezTo>
                  <a:pt x="1858851" y="4293"/>
                  <a:pt x="1772775" y="5432"/>
                  <a:pt x="1687132" y="12879"/>
                </a:cubicBezTo>
                <a:cubicBezTo>
                  <a:pt x="1623300" y="18430"/>
                  <a:pt x="1646513" y="53498"/>
                  <a:pt x="1596980" y="103031"/>
                </a:cubicBezTo>
                <a:cubicBezTo>
                  <a:pt x="1584101" y="115910"/>
                  <a:pt x="1570003" y="127676"/>
                  <a:pt x="1558343" y="141668"/>
                </a:cubicBezTo>
                <a:cubicBezTo>
                  <a:pt x="1548434" y="153559"/>
                  <a:pt x="1543531" y="169359"/>
                  <a:pt x="1532586" y="180304"/>
                </a:cubicBezTo>
                <a:cubicBezTo>
                  <a:pt x="1521641" y="191249"/>
                  <a:pt x="1506828" y="197476"/>
                  <a:pt x="1493949" y="206062"/>
                </a:cubicBezTo>
                <a:cubicBezTo>
                  <a:pt x="1485363" y="218941"/>
                  <a:pt x="1479840" y="234506"/>
                  <a:pt x="1468191" y="244699"/>
                </a:cubicBezTo>
                <a:cubicBezTo>
                  <a:pt x="1393814" y="309778"/>
                  <a:pt x="1406347" y="289137"/>
                  <a:pt x="1326524" y="309093"/>
                </a:cubicBezTo>
                <a:cubicBezTo>
                  <a:pt x="1236298" y="331650"/>
                  <a:pt x="1349172" y="323519"/>
                  <a:pt x="1184856" y="334851"/>
                </a:cubicBezTo>
                <a:cubicBezTo>
                  <a:pt x="1094816" y="341061"/>
                  <a:pt x="1004552" y="343437"/>
                  <a:pt x="914400" y="347730"/>
                </a:cubicBezTo>
                <a:cubicBezTo>
                  <a:pt x="892935" y="352023"/>
                  <a:pt x="871641" y="357280"/>
                  <a:pt x="850005" y="360609"/>
                </a:cubicBezTo>
                <a:cubicBezTo>
                  <a:pt x="768703" y="373117"/>
                  <a:pt x="687215" y="378920"/>
                  <a:pt x="605307" y="386366"/>
                </a:cubicBezTo>
                <a:lnTo>
                  <a:pt x="540912" y="399245"/>
                </a:lnTo>
                <a:cubicBezTo>
                  <a:pt x="519094" y="403212"/>
                  <a:pt x="452621" y="409660"/>
                  <a:pt x="425003" y="425003"/>
                </a:cubicBezTo>
                <a:cubicBezTo>
                  <a:pt x="397942" y="440037"/>
                  <a:pt x="375418" y="462675"/>
                  <a:pt x="347729" y="476519"/>
                </a:cubicBezTo>
                <a:cubicBezTo>
                  <a:pt x="262062" y="519352"/>
                  <a:pt x="328292" y="482398"/>
                  <a:pt x="244698" y="540913"/>
                </a:cubicBezTo>
                <a:cubicBezTo>
                  <a:pt x="219337" y="558666"/>
                  <a:pt x="193183" y="575256"/>
                  <a:pt x="167425" y="592428"/>
                </a:cubicBezTo>
                <a:cubicBezTo>
                  <a:pt x="154546" y="601014"/>
                  <a:pt x="139733" y="607241"/>
                  <a:pt x="128788" y="618186"/>
                </a:cubicBezTo>
                <a:cubicBezTo>
                  <a:pt x="115909" y="631065"/>
                  <a:pt x="104144" y="645163"/>
                  <a:pt x="90152" y="656823"/>
                </a:cubicBezTo>
                <a:cubicBezTo>
                  <a:pt x="-17438" y="746482"/>
                  <a:pt x="125763" y="608333"/>
                  <a:pt x="12879" y="721217"/>
                </a:cubicBezTo>
                <a:cubicBezTo>
                  <a:pt x="8586" y="734096"/>
                  <a:pt x="0" y="746278"/>
                  <a:pt x="0" y="759854"/>
                </a:cubicBezTo>
                <a:cubicBezTo>
                  <a:pt x="0" y="802998"/>
                  <a:pt x="6319" y="846001"/>
                  <a:pt x="12879" y="888643"/>
                </a:cubicBezTo>
                <a:cubicBezTo>
                  <a:pt x="17803" y="920647"/>
                  <a:pt x="32877" y="940289"/>
                  <a:pt x="51515" y="965916"/>
                </a:cubicBezTo>
                <a:cubicBezTo>
                  <a:pt x="76765" y="1000635"/>
                  <a:pt x="104975" y="1033228"/>
                  <a:pt x="128788" y="1068947"/>
                </a:cubicBezTo>
                <a:cubicBezTo>
                  <a:pt x="164649" y="1122738"/>
                  <a:pt x="143601" y="1096638"/>
                  <a:pt x="193183" y="1146220"/>
                </a:cubicBezTo>
                <a:cubicBezTo>
                  <a:pt x="228796" y="1253060"/>
                  <a:pt x="169013" y="1085005"/>
                  <a:pt x="257577" y="1262130"/>
                </a:cubicBezTo>
                <a:cubicBezTo>
                  <a:pt x="266163" y="1279302"/>
                  <a:pt x="275772" y="1295999"/>
                  <a:pt x="283335" y="1313645"/>
                </a:cubicBezTo>
                <a:cubicBezTo>
                  <a:pt x="288683" y="1326123"/>
                  <a:pt x="290143" y="1340140"/>
                  <a:pt x="296214" y="1352282"/>
                </a:cubicBezTo>
                <a:cubicBezTo>
                  <a:pt x="303136" y="1366127"/>
                  <a:pt x="313386" y="1378040"/>
                  <a:pt x="321972" y="1390919"/>
                </a:cubicBezTo>
                <a:cubicBezTo>
                  <a:pt x="326265" y="1403798"/>
                  <a:pt x="331121" y="1416502"/>
                  <a:pt x="334850" y="1429555"/>
                </a:cubicBezTo>
                <a:cubicBezTo>
                  <a:pt x="344186" y="1462233"/>
                  <a:pt x="347374" y="1488827"/>
                  <a:pt x="360608" y="1519707"/>
                </a:cubicBezTo>
                <a:cubicBezTo>
                  <a:pt x="368171" y="1537354"/>
                  <a:pt x="379236" y="1553397"/>
                  <a:pt x="386366" y="1571223"/>
                </a:cubicBezTo>
                <a:cubicBezTo>
                  <a:pt x="425378" y="1668753"/>
                  <a:pt x="384767" y="1630258"/>
                  <a:pt x="450760" y="1674254"/>
                </a:cubicBezTo>
                <a:cubicBezTo>
                  <a:pt x="459346" y="1687133"/>
                  <a:pt x="464869" y="1702697"/>
                  <a:pt x="476518" y="1712890"/>
                </a:cubicBezTo>
                <a:cubicBezTo>
                  <a:pt x="499816" y="1733275"/>
                  <a:pt x="553791" y="1764406"/>
                  <a:pt x="553791" y="1764406"/>
                </a:cubicBezTo>
                <a:cubicBezTo>
                  <a:pt x="603914" y="1839590"/>
                  <a:pt x="547898" y="1774338"/>
                  <a:pt x="631065" y="1815921"/>
                </a:cubicBezTo>
                <a:cubicBezTo>
                  <a:pt x="650264" y="1825520"/>
                  <a:pt x="665113" y="1842082"/>
                  <a:pt x="682580" y="1854558"/>
                </a:cubicBezTo>
                <a:cubicBezTo>
                  <a:pt x="695175" y="1863555"/>
                  <a:pt x="707373" y="1873394"/>
                  <a:pt x="721217" y="1880316"/>
                </a:cubicBezTo>
                <a:cubicBezTo>
                  <a:pt x="733359" y="1886387"/>
                  <a:pt x="747986" y="1886602"/>
                  <a:pt x="759853" y="1893195"/>
                </a:cubicBezTo>
                <a:cubicBezTo>
                  <a:pt x="786914" y="1908229"/>
                  <a:pt x="807759" y="1934920"/>
                  <a:pt x="837127" y="1944710"/>
                </a:cubicBezTo>
                <a:lnTo>
                  <a:pt x="914400" y="1970468"/>
                </a:lnTo>
                <a:cubicBezTo>
                  <a:pt x="927279" y="1974761"/>
                  <a:pt x="941740" y="1975817"/>
                  <a:pt x="953036" y="1983347"/>
                </a:cubicBezTo>
                <a:cubicBezTo>
                  <a:pt x="1014334" y="2024211"/>
                  <a:pt x="967584" y="1999302"/>
                  <a:pt x="1043188" y="2021983"/>
                </a:cubicBezTo>
                <a:cubicBezTo>
                  <a:pt x="1069194" y="2029785"/>
                  <a:pt x="1094704" y="2039155"/>
                  <a:pt x="1120462" y="2047741"/>
                </a:cubicBezTo>
                <a:cubicBezTo>
                  <a:pt x="1133341" y="2052034"/>
                  <a:pt x="1145570" y="2059493"/>
                  <a:pt x="1159098" y="2060620"/>
                </a:cubicBezTo>
                <a:lnTo>
                  <a:pt x="1313645" y="2073499"/>
                </a:lnTo>
                <a:cubicBezTo>
                  <a:pt x="1335110" y="2077792"/>
                  <a:pt x="1356149" y="2086378"/>
                  <a:pt x="1378039" y="2086378"/>
                </a:cubicBezTo>
                <a:cubicBezTo>
                  <a:pt x="1390918" y="2088524"/>
                  <a:pt x="1363014" y="2090671"/>
                  <a:pt x="1390918" y="2086378"/>
                </a:cubicBezTo>
                <a:cubicBezTo>
                  <a:pt x="1418822" y="2082085"/>
                  <a:pt x="1504682" y="2067060"/>
                  <a:pt x="1545465" y="2060620"/>
                </a:cubicBezTo>
                <a:cubicBezTo>
                  <a:pt x="1575331" y="2055190"/>
                  <a:pt x="1605566" y="2052034"/>
                  <a:pt x="1635617" y="2047741"/>
                </a:cubicBezTo>
                <a:lnTo>
                  <a:pt x="1712890" y="2021983"/>
                </a:lnTo>
                <a:cubicBezTo>
                  <a:pt x="1725769" y="2017690"/>
                  <a:pt x="1740231" y="2016634"/>
                  <a:pt x="1751527" y="2009104"/>
                </a:cubicBezTo>
                <a:cubicBezTo>
                  <a:pt x="1764406" y="2000518"/>
                  <a:pt x="1776019" y="1989633"/>
                  <a:pt x="1790163" y="1983347"/>
                </a:cubicBezTo>
                <a:cubicBezTo>
                  <a:pt x="1814974" y="1972320"/>
                  <a:pt x="1844845" y="1972649"/>
                  <a:pt x="1867436" y="1957589"/>
                </a:cubicBezTo>
                <a:lnTo>
                  <a:pt x="1944710" y="1906074"/>
                </a:lnTo>
                <a:lnTo>
                  <a:pt x="1983346" y="1880316"/>
                </a:lnTo>
                <a:cubicBezTo>
                  <a:pt x="2043448" y="1790164"/>
                  <a:pt x="2009104" y="1820215"/>
                  <a:pt x="2073498" y="1777285"/>
                </a:cubicBezTo>
                <a:lnTo>
                  <a:pt x="2331076" y="1592330"/>
                </a:lnTo>
                <a:cubicBezTo>
                  <a:pt x="2380445" y="1618486"/>
                  <a:pt x="2453425" y="1684457"/>
                  <a:pt x="2485622" y="1650889"/>
                </a:cubicBezTo>
                <a:cubicBezTo>
                  <a:pt x="2547870" y="1656154"/>
                  <a:pt x="2642315" y="1631536"/>
                  <a:pt x="2704563" y="1623923"/>
                </a:cubicBezTo>
                <a:cubicBezTo>
                  <a:pt x="2734614" y="1642466"/>
                  <a:pt x="2811888" y="1628820"/>
                  <a:pt x="2859110" y="1605209"/>
                </a:cubicBezTo>
                <a:cubicBezTo>
                  <a:pt x="2889161" y="1588037"/>
                  <a:pt x="3022827" y="1657082"/>
                  <a:pt x="3057171" y="1644203"/>
                </a:cubicBezTo>
                <a:cubicBezTo>
                  <a:pt x="3083177" y="1636401"/>
                  <a:pt x="3107809" y="1566799"/>
                  <a:pt x="3176008" y="1535317"/>
                </a:cubicBezTo>
                <a:cubicBezTo>
                  <a:pt x="3244207" y="1503835"/>
                  <a:pt x="3409714" y="1464354"/>
                  <a:pt x="3466368" y="1455313"/>
                </a:cubicBezTo>
                <a:cubicBezTo>
                  <a:pt x="3523022" y="1446272"/>
                  <a:pt x="3475474" y="1472485"/>
                  <a:pt x="3515932" y="1481071"/>
                </a:cubicBezTo>
                <a:cubicBezTo>
                  <a:pt x="3556390" y="1489657"/>
                  <a:pt x="3575963" y="1490185"/>
                  <a:pt x="3709115" y="1506828"/>
                </a:cubicBezTo>
                <a:cubicBezTo>
                  <a:pt x="3721994" y="1511121"/>
                  <a:pt x="3630184" y="1448288"/>
                  <a:pt x="3747752" y="1519707"/>
                </a:cubicBezTo>
                <a:cubicBezTo>
                  <a:pt x="3865321" y="1591126"/>
                  <a:pt x="4282845" y="1938086"/>
                  <a:pt x="4414526" y="1935343"/>
                </a:cubicBezTo>
                <a:cubicBezTo>
                  <a:pt x="4528260" y="1906909"/>
                  <a:pt x="4579285" y="1936645"/>
                  <a:pt x="4649273" y="1923441"/>
                </a:cubicBezTo>
                <a:cubicBezTo>
                  <a:pt x="4719261" y="1910237"/>
                  <a:pt x="4781119" y="1905294"/>
                  <a:pt x="4834456" y="1856120"/>
                </a:cubicBezTo>
                <a:cubicBezTo>
                  <a:pt x="4887793" y="1806946"/>
                  <a:pt x="4921909" y="1666026"/>
                  <a:pt x="4969294" y="1628397"/>
                </a:cubicBezTo>
                <a:cubicBezTo>
                  <a:pt x="5016679" y="1590768"/>
                  <a:pt x="5055576" y="1666481"/>
                  <a:pt x="5118767" y="1630349"/>
                </a:cubicBezTo>
                <a:cubicBezTo>
                  <a:pt x="5181958" y="1594217"/>
                  <a:pt x="5237715" y="1485421"/>
                  <a:pt x="5348439" y="1411603"/>
                </a:cubicBezTo>
                <a:cubicBezTo>
                  <a:pt x="5407485" y="1323035"/>
                  <a:pt x="5154638" y="1252861"/>
                  <a:pt x="5177307" y="1184857"/>
                </a:cubicBezTo>
                <a:cubicBezTo>
                  <a:pt x="5173014" y="1154806"/>
                  <a:pt x="5169858" y="1124570"/>
                  <a:pt x="5164428" y="1094704"/>
                </a:cubicBezTo>
                <a:cubicBezTo>
                  <a:pt x="5161262" y="1077289"/>
                  <a:pt x="5156635" y="1060143"/>
                  <a:pt x="5151549" y="1043189"/>
                </a:cubicBezTo>
                <a:cubicBezTo>
                  <a:pt x="5143747" y="1017183"/>
                  <a:pt x="5134377" y="991674"/>
                  <a:pt x="5125791" y="965916"/>
                </a:cubicBezTo>
                <a:lnTo>
                  <a:pt x="5112912" y="927279"/>
                </a:lnTo>
                <a:cubicBezTo>
                  <a:pt x="5099491" y="887016"/>
                  <a:pt x="5086478" y="836675"/>
                  <a:pt x="5048518" y="811369"/>
                </a:cubicBezTo>
                <a:cubicBezTo>
                  <a:pt x="5035639" y="802783"/>
                  <a:pt x="5021772" y="795521"/>
                  <a:pt x="5009881" y="785612"/>
                </a:cubicBezTo>
                <a:cubicBezTo>
                  <a:pt x="4945564" y="732015"/>
                  <a:pt x="5000510" y="756730"/>
                  <a:pt x="4932608" y="734096"/>
                </a:cubicBezTo>
                <a:cubicBezTo>
                  <a:pt x="4900296" y="709862"/>
                  <a:pt x="4835540" y="659805"/>
                  <a:pt x="4803819" y="643944"/>
                </a:cubicBezTo>
                <a:cubicBezTo>
                  <a:pt x="4786647" y="635358"/>
                  <a:pt x="4768973" y="627711"/>
                  <a:pt x="4752304" y="618186"/>
                </a:cubicBezTo>
                <a:cubicBezTo>
                  <a:pt x="4688722" y="581853"/>
                  <a:pt x="4735875" y="599869"/>
                  <a:pt x="4662152" y="553792"/>
                </a:cubicBezTo>
                <a:cubicBezTo>
                  <a:pt x="4645871" y="543617"/>
                  <a:pt x="4627305" y="537559"/>
                  <a:pt x="4610636" y="528034"/>
                </a:cubicBezTo>
                <a:cubicBezTo>
                  <a:pt x="4597197" y="520355"/>
                  <a:pt x="4586144" y="508562"/>
                  <a:pt x="4572000" y="502276"/>
                </a:cubicBezTo>
                <a:cubicBezTo>
                  <a:pt x="4547189" y="491249"/>
                  <a:pt x="4520485" y="485105"/>
                  <a:pt x="4494727" y="476519"/>
                </a:cubicBezTo>
                <a:lnTo>
                  <a:pt x="4456090" y="463640"/>
                </a:lnTo>
                <a:lnTo>
                  <a:pt x="4340180" y="425003"/>
                </a:lnTo>
                <a:lnTo>
                  <a:pt x="4301543" y="412124"/>
                </a:lnTo>
                <a:cubicBezTo>
                  <a:pt x="4288664" y="407831"/>
                  <a:pt x="4276077" y="402538"/>
                  <a:pt x="4262907" y="399245"/>
                </a:cubicBezTo>
                <a:lnTo>
                  <a:pt x="4211391" y="386366"/>
                </a:lnTo>
                <a:cubicBezTo>
                  <a:pt x="4198512" y="377780"/>
                  <a:pt x="4186899" y="366895"/>
                  <a:pt x="4172755" y="360609"/>
                </a:cubicBezTo>
                <a:cubicBezTo>
                  <a:pt x="4107639" y="331669"/>
                  <a:pt x="4086744" y="334433"/>
                  <a:pt x="4018208" y="321972"/>
                </a:cubicBezTo>
                <a:cubicBezTo>
                  <a:pt x="3996671" y="318056"/>
                  <a:pt x="3974932" y="314853"/>
                  <a:pt x="3953814" y="309093"/>
                </a:cubicBezTo>
                <a:cubicBezTo>
                  <a:pt x="3927620" y="301949"/>
                  <a:pt x="3903692" y="283335"/>
                  <a:pt x="3876541" y="283335"/>
                </a:cubicBezTo>
                <a:lnTo>
                  <a:pt x="3773510" y="283335"/>
                </a:lnTo>
                <a:lnTo>
                  <a:pt x="3773510" y="257578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8ECCB0-DD6F-431A-9ACA-ACEF8CCABE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3725" y="2132856"/>
            <a:ext cx="9058275" cy="458152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3F10791-5E33-49BE-8EC2-103FCA7A3D83}"/>
              </a:ext>
            </a:extLst>
          </p:cNvPr>
          <p:cNvSpPr txBox="1"/>
          <p:nvPr/>
        </p:nvSpPr>
        <p:spPr>
          <a:xfrm>
            <a:off x="407368" y="620688"/>
            <a:ext cx="424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Introduction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coinage</a:t>
            </a:r>
            <a:r>
              <a:rPr lang="cs-CZ" b="1" dirty="0">
                <a:solidFill>
                  <a:schemeClr val="bg1"/>
                </a:solidFill>
              </a:rPr>
              <a:t> in </a:t>
            </a:r>
            <a:r>
              <a:rPr lang="cs-CZ" b="1" dirty="0" err="1">
                <a:solidFill>
                  <a:schemeClr val="bg1"/>
                </a:solidFill>
              </a:rPr>
              <a:t>central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Europe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4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612C643-E541-4557-8436-6635020B4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5" y="0"/>
            <a:ext cx="9840415" cy="523639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561921D-F767-4E66-AA50-DDF97F4BF779}"/>
              </a:ext>
            </a:extLst>
          </p:cNvPr>
          <p:cNvSpPr txBox="1"/>
          <p:nvPr/>
        </p:nvSpPr>
        <p:spPr>
          <a:xfrm>
            <a:off x="119336" y="5373216"/>
            <a:ext cx="11953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all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coinages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temperate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imitations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different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Mediterranean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coinages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-as a rule, </a:t>
            </a:r>
            <a:r>
              <a:rPr lang="cs-CZ" dirty="0" err="1">
                <a:solidFill>
                  <a:schemeClr val="bg1"/>
                </a:solidFill>
              </a:rPr>
              <a:t>several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coinages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same</a:t>
            </a:r>
            <a:r>
              <a:rPr lang="cs-CZ" dirty="0">
                <a:solidFill>
                  <a:schemeClr val="bg1"/>
                </a:solidFill>
              </a:rPr>
              <a:t> region </a:t>
            </a:r>
            <a:r>
              <a:rPr lang="cs-CZ" dirty="0" err="1">
                <a:solidFill>
                  <a:schemeClr val="bg1"/>
                </a:solidFill>
              </a:rPr>
              <a:t>followed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same</a:t>
            </a:r>
            <a:r>
              <a:rPr lang="cs-CZ" dirty="0">
                <a:solidFill>
                  <a:schemeClr val="bg1"/>
                </a:solidFill>
              </a:rPr>
              <a:t> model (</a:t>
            </a:r>
            <a:r>
              <a:rPr lang="cs-CZ" dirty="0" err="1">
                <a:solidFill>
                  <a:schemeClr val="bg1"/>
                </a:solidFill>
              </a:rPr>
              <a:t>cf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map)</a:t>
            </a: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silver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coinages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represented</a:t>
            </a:r>
            <a:r>
              <a:rPr lang="cs-CZ" dirty="0">
                <a:solidFill>
                  <a:schemeClr val="bg1"/>
                </a:solidFill>
              </a:rPr>
              <a:t> in a </a:t>
            </a:r>
            <a:r>
              <a:rPr lang="cs-CZ" dirty="0" err="1">
                <a:solidFill>
                  <a:schemeClr val="bg1"/>
                </a:solidFill>
              </a:rPr>
              <a:t>strip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Carpathian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basin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through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Northern</a:t>
            </a:r>
            <a:r>
              <a:rPr lang="cs-CZ" dirty="0">
                <a:solidFill>
                  <a:schemeClr val="bg1"/>
                </a:solidFill>
              </a:rPr>
              <a:t> Italy to </a:t>
            </a:r>
            <a:r>
              <a:rPr lang="cs-CZ" dirty="0" err="1">
                <a:solidFill>
                  <a:schemeClr val="bg1"/>
                </a:solidFill>
              </a:rPr>
              <a:t>southern</a:t>
            </a:r>
            <a:r>
              <a:rPr lang="cs-CZ" dirty="0">
                <a:solidFill>
                  <a:schemeClr val="bg1"/>
                </a:solidFill>
              </a:rPr>
              <a:t> France </a:t>
            </a:r>
            <a:r>
              <a:rPr lang="cs-CZ" dirty="0" err="1">
                <a:solidFill>
                  <a:schemeClr val="bg1"/>
                </a:solidFill>
              </a:rPr>
              <a:t>while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gold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bimetallic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coinages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prevailed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area </a:t>
            </a:r>
            <a:r>
              <a:rPr lang="cs-CZ" dirty="0" err="1">
                <a:solidFill>
                  <a:schemeClr val="bg1"/>
                </a:solidFill>
              </a:rPr>
              <a:t>going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Slovakia to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Atlantic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coast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FF67740C-8B08-438B-8A61-17E768365918}"/>
              </a:ext>
            </a:extLst>
          </p:cNvPr>
          <p:cNvSpPr/>
          <p:nvPr/>
        </p:nvSpPr>
        <p:spPr>
          <a:xfrm>
            <a:off x="4168401" y="886691"/>
            <a:ext cx="4850908" cy="1630526"/>
          </a:xfrm>
          <a:custGeom>
            <a:avLst/>
            <a:gdLst>
              <a:gd name="connsiteX0" fmla="*/ 4850908 w 4850908"/>
              <a:gd name="connsiteY0" fmla="*/ 0 h 1630526"/>
              <a:gd name="connsiteX1" fmla="*/ 4684654 w 4850908"/>
              <a:gd name="connsiteY1" fmla="*/ 318654 h 1630526"/>
              <a:gd name="connsiteX2" fmla="*/ 4449126 w 4850908"/>
              <a:gd name="connsiteY2" fmla="*/ 581891 h 1630526"/>
              <a:gd name="connsiteX3" fmla="*/ 4047344 w 4850908"/>
              <a:gd name="connsiteY3" fmla="*/ 831273 h 1630526"/>
              <a:gd name="connsiteX4" fmla="*/ 3382326 w 4850908"/>
              <a:gd name="connsiteY4" fmla="*/ 997527 h 1630526"/>
              <a:gd name="connsiteX5" fmla="*/ 2897417 w 4850908"/>
              <a:gd name="connsiteY5" fmla="*/ 1080654 h 1630526"/>
              <a:gd name="connsiteX6" fmla="*/ 2384799 w 4850908"/>
              <a:gd name="connsiteY6" fmla="*/ 997527 h 1630526"/>
              <a:gd name="connsiteX7" fmla="*/ 1996872 w 4850908"/>
              <a:gd name="connsiteY7" fmla="*/ 1122218 h 1630526"/>
              <a:gd name="connsiteX8" fmla="*/ 1567381 w 4850908"/>
              <a:gd name="connsiteY8" fmla="*/ 1620982 h 1630526"/>
              <a:gd name="connsiteX9" fmla="*/ 971635 w 4850908"/>
              <a:gd name="connsiteY9" fmla="*/ 1454727 h 1630526"/>
              <a:gd name="connsiteX10" fmla="*/ 98799 w 4850908"/>
              <a:gd name="connsiteY10" fmla="*/ 1510145 h 1630526"/>
              <a:gd name="connsiteX11" fmla="*/ 57235 w 4850908"/>
              <a:gd name="connsiteY11" fmla="*/ 1510145 h 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50908" h="1630526">
                <a:moveTo>
                  <a:pt x="4850908" y="0"/>
                </a:moveTo>
                <a:cubicBezTo>
                  <a:pt x="4801263" y="110836"/>
                  <a:pt x="4751618" y="221672"/>
                  <a:pt x="4684654" y="318654"/>
                </a:cubicBezTo>
                <a:cubicBezTo>
                  <a:pt x="4617690" y="415636"/>
                  <a:pt x="4555344" y="496454"/>
                  <a:pt x="4449126" y="581891"/>
                </a:cubicBezTo>
                <a:cubicBezTo>
                  <a:pt x="4342908" y="667328"/>
                  <a:pt x="4225144" y="762000"/>
                  <a:pt x="4047344" y="831273"/>
                </a:cubicBezTo>
                <a:cubicBezTo>
                  <a:pt x="3869544" y="900546"/>
                  <a:pt x="3573980" y="955964"/>
                  <a:pt x="3382326" y="997527"/>
                </a:cubicBezTo>
                <a:cubicBezTo>
                  <a:pt x="3190672" y="1039090"/>
                  <a:pt x="3063671" y="1080654"/>
                  <a:pt x="2897417" y="1080654"/>
                </a:cubicBezTo>
                <a:cubicBezTo>
                  <a:pt x="2731163" y="1080654"/>
                  <a:pt x="2534890" y="990600"/>
                  <a:pt x="2384799" y="997527"/>
                </a:cubicBezTo>
                <a:cubicBezTo>
                  <a:pt x="2234708" y="1004454"/>
                  <a:pt x="2133108" y="1018309"/>
                  <a:pt x="1996872" y="1122218"/>
                </a:cubicBezTo>
                <a:cubicBezTo>
                  <a:pt x="1860636" y="1226127"/>
                  <a:pt x="1738254" y="1565564"/>
                  <a:pt x="1567381" y="1620982"/>
                </a:cubicBezTo>
                <a:cubicBezTo>
                  <a:pt x="1396508" y="1676400"/>
                  <a:pt x="1216399" y="1473200"/>
                  <a:pt x="971635" y="1454727"/>
                </a:cubicBezTo>
                <a:cubicBezTo>
                  <a:pt x="726871" y="1436254"/>
                  <a:pt x="251199" y="1500909"/>
                  <a:pt x="98799" y="1510145"/>
                </a:cubicBezTo>
                <a:cubicBezTo>
                  <a:pt x="-53601" y="1519381"/>
                  <a:pt x="1817" y="1514763"/>
                  <a:pt x="57235" y="151014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3AE3D605-7799-4AA3-ADB1-EE2504F1AB95}"/>
              </a:ext>
            </a:extLst>
          </p:cNvPr>
          <p:cNvCxnSpPr/>
          <p:nvPr/>
        </p:nvCxnSpPr>
        <p:spPr>
          <a:xfrm flipH="1" flipV="1">
            <a:off x="8468096" y="692696"/>
            <a:ext cx="364208" cy="19399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456DF27-C3BE-407B-8C64-DAA0C0A6604F}"/>
              </a:ext>
            </a:extLst>
          </p:cNvPr>
          <p:cNvCxnSpPr/>
          <p:nvPr/>
        </p:nvCxnSpPr>
        <p:spPr>
          <a:xfrm flipV="1">
            <a:off x="7176120" y="1412776"/>
            <a:ext cx="0" cy="50405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9F681E5C-123A-4591-B7AA-C3574739EF09}"/>
              </a:ext>
            </a:extLst>
          </p:cNvPr>
          <p:cNvCxnSpPr/>
          <p:nvPr/>
        </p:nvCxnSpPr>
        <p:spPr>
          <a:xfrm flipH="1" flipV="1">
            <a:off x="6096000" y="1484784"/>
            <a:ext cx="216024" cy="43204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A1439066-B043-4BAC-BD31-D0D953FEE8E6}"/>
              </a:ext>
            </a:extLst>
          </p:cNvPr>
          <p:cNvCxnSpPr>
            <a:cxnSpLocks/>
            <a:stCxn id="4" idx="8"/>
          </p:cNvCxnSpPr>
          <p:nvPr/>
        </p:nvCxnSpPr>
        <p:spPr>
          <a:xfrm flipH="1" flipV="1">
            <a:off x="5611091" y="1981200"/>
            <a:ext cx="124691" cy="52647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FD95A93-AFB8-4764-9497-B39A5BACE1E9}"/>
              </a:ext>
            </a:extLst>
          </p:cNvPr>
          <p:cNvCxnSpPr/>
          <p:nvPr/>
        </p:nvCxnSpPr>
        <p:spPr>
          <a:xfrm flipV="1">
            <a:off x="4511824" y="2060848"/>
            <a:ext cx="0" cy="26154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10DCDE9B-94DC-491E-A376-F53FA46B5D79}"/>
              </a:ext>
            </a:extLst>
          </p:cNvPr>
          <p:cNvCxnSpPr/>
          <p:nvPr/>
        </p:nvCxnSpPr>
        <p:spPr>
          <a:xfrm flipH="1">
            <a:off x="5231904" y="2322391"/>
            <a:ext cx="144016" cy="530545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9A082CE2-0FD7-45E3-9766-52A99BFA6F8B}"/>
              </a:ext>
            </a:extLst>
          </p:cNvPr>
          <p:cNvCxnSpPr>
            <a:cxnSpLocks/>
          </p:cNvCxnSpPr>
          <p:nvPr/>
        </p:nvCxnSpPr>
        <p:spPr>
          <a:xfrm>
            <a:off x="5970953" y="2320355"/>
            <a:ext cx="233059" cy="23178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3AFAD723-E87A-4EE6-917D-8E7FF802344D}"/>
              </a:ext>
            </a:extLst>
          </p:cNvPr>
          <p:cNvCxnSpPr>
            <a:cxnSpLocks/>
          </p:cNvCxnSpPr>
          <p:nvPr/>
        </p:nvCxnSpPr>
        <p:spPr>
          <a:xfrm>
            <a:off x="6212111" y="2012654"/>
            <a:ext cx="233059" cy="23178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F5D72EC0-8B2D-4730-8AB8-EDAFF535CFBD}"/>
              </a:ext>
            </a:extLst>
          </p:cNvPr>
          <p:cNvCxnSpPr>
            <a:cxnSpLocks/>
          </p:cNvCxnSpPr>
          <p:nvPr/>
        </p:nvCxnSpPr>
        <p:spPr>
          <a:xfrm>
            <a:off x="6787444" y="1868488"/>
            <a:ext cx="118878" cy="323131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5EE440DB-6F9A-4EE6-B7BD-E0F2D6840240}"/>
              </a:ext>
            </a:extLst>
          </p:cNvPr>
          <p:cNvCxnSpPr>
            <a:cxnSpLocks/>
          </p:cNvCxnSpPr>
          <p:nvPr/>
        </p:nvCxnSpPr>
        <p:spPr>
          <a:xfrm>
            <a:off x="7603942" y="1899282"/>
            <a:ext cx="0" cy="345154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3D3355EB-A48F-4B72-9C44-F147CCA77306}"/>
              </a:ext>
            </a:extLst>
          </p:cNvPr>
          <p:cNvCxnSpPr>
            <a:cxnSpLocks/>
          </p:cNvCxnSpPr>
          <p:nvPr/>
        </p:nvCxnSpPr>
        <p:spPr>
          <a:xfrm>
            <a:off x="8256240" y="1715694"/>
            <a:ext cx="211856" cy="20113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D2BF5969-77AE-4476-BC1D-31D9934834FA}"/>
              </a:ext>
            </a:extLst>
          </p:cNvPr>
          <p:cNvCxnSpPr>
            <a:cxnSpLocks/>
          </p:cNvCxnSpPr>
          <p:nvPr/>
        </p:nvCxnSpPr>
        <p:spPr>
          <a:xfrm>
            <a:off x="8726376" y="1378249"/>
            <a:ext cx="211856" cy="20113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72117324-D9C1-4075-BE01-E3C6D3DAC532}"/>
              </a:ext>
            </a:extLst>
          </p:cNvPr>
          <p:cNvCxnSpPr>
            <a:cxnSpLocks/>
          </p:cNvCxnSpPr>
          <p:nvPr/>
        </p:nvCxnSpPr>
        <p:spPr>
          <a:xfrm>
            <a:off x="8913381" y="1130862"/>
            <a:ext cx="350971" cy="110567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7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0C2908D-54D0-4CBF-81CD-D1854217D5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1D383759-CF7D-4C43-970E-34AC03A30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C2CEEB92-0E40-47BD-A5C7-B68969C9CDE6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99E22508-A1C4-48D8-9B7B-576A619FCAFA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9E4A12A1-1671-472D-B8B0-92900CD5E281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B4A47AB9-1BB2-4CCE-82FF-F70C0244A790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54CA6101-C9F6-4564-9C85-1BC189A8F6C4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vál 4">
            <a:extLst>
              <a:ext uri="{FF2B5EF4-FFF2-40B4-BE49-F238E27FC236}">
                <a16:creationId xmlns:a16="http://schemas.microsoft.com/office/drawing/2014/main" id="{196F420B-49E3-486A-82CC-767FAE1AF608}"/>
              </a:ext>
            </a:extLst>
          </p:cNvPr>
          <p:cNvSpPr/>
          <p:nvPr/>
        </p:nvSpPr>
        <p:spPr>
          <a:xfrm rot="262110">
            <a:off x="4965820" y="192197"/>
            <a:ext cx="5712631" cy="4398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6A42FA7-7DF3-4569-A1B3-024EDCD5C9CB}"/>
              </a:ext>
            </a:extLst>
          </p:cNvPr>
          <p:cNvSpPr/>
          <p:nvPr/>
        </p:nvSpPr>
        <p:spPr>
          <a:xfrm rot="380792">
            <a:off x="2143125" y="2738439"/>
            <a:ext cx="3866217" cy="227647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87A18679-29BA-4290-A361-716A99B92E86}"/>
              </a:ext>
            </a:extLst>
          </p:cNvPr>
          <p:cNvSpPr/>
          <p:nvPr/>
        </p:nvSpPr>
        <p:spPr>
          <a:xfrm rot="380792">
            <a:off x="7747175" y="4329552"/>
            <a:ext cx="5147533" cy="300052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D596836-35E6-4FBE-9BE5-5D9EA85B641E}"/>
              </a:ext>
            </a:extLst>
          </p:cNvPr>
          <p:cNvSpPr txBox="1"/>
          <p:nvPr/>
        </p:nvSpPr>
        <p:spPr>
          <a:xfrm>
            <a:off x="118098" y="72392"/>
            <a:ext cx="5329829" cy="3139321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, </a:t>
            </a:r>
            <a:r>
              <a:rPr lang="cs-CZ" dirty="0" err="1"/>
              <a:t>two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) </a:t>
            </a:r>
            <a:r>
              <a:rPr lang="cs-CZ" dirty="0" err="1"/>
              <a:t>coinages</a:t>
            </a:r>
            <a:r>
              <a:rPr lang="cs-CZ" dirty="0"/>
              <a:t> </a:t>
            </a:r>
            <a:r>
              <a:rPr lang="cs-CZ" dirty="0" err="1"/>
              <a:t>coexisted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</a:t>
            </a:r>
            <a:r>
              <a:rPr lang="cs-CZ" dirty="0"/>
              <a:t>-oppida period:</a:t>
            </a:r>
          </a:p>
          <a:p>
            <a:r>
              <a:rPr lang="cs-CZ" dirty="0"/>
              <a:t>-</a:t>
            </a:r>
            <a:r>
              <a:rPr lang="cs-CZ" dirty="0" err="1"/>
              <a:t>the</a:t>
            </a:r>
            <a:r>
              <a:rPr lang="cs-CZ" dirty="0"/>
              <a:t> „Boii </a:t>
            </a:r>
            <a:r>
              <a:rPr lang="cs-CZ" dirty="0" err="1"/>
              <a:t>coinage</a:t>
            </a:r>
            <a:r>
              <a:rPr lang="cs-CZ" dirty="0"/>
              <a:t>“ in Moravia, NE </a:t>
            </a:r>
            <a:r>
              <a:rPr lang="cs-CZ" dirty="0" err="1"/>
              <a:t>Austria</a:t>
            </a:r>
            <a:r>
              <a:rPr lang="cs-CZ" dirty="0"/>
              <a:t>, Bohemia and </a:t>
            </a:r>
            <a:r>
              <a:rPr lang="cs-CZ" dirty="0" err="1"/>
              <a:t>Silesia</a:t>
            </a:r>
            <a:r>
              <a:rPr lang="cs-CZ" dirty="0"/>
              <a:t> (Au + </a:t>
            </a:r>
            <a:r>
              <a:rPr lang="cs-CZ" dirty="0" err="1"/>
              <a:t>Ag</a:t>
            </a:r>
            <a:r>
              <a:rPr lang="cs-CZ" dirty="0"/>
              <a:t>)</a:t>
            </a:r>
          </a:p>
          <a:p>
            <a:r>
              <a:rPr lang="cs-CZ" dirty="0"/>
              <a:t>-</a:t>
            </a:r>
            <a:r>
              <a:rPr lang="cs-CZ" dirty="0" err="1"/>
              <a:t>the</a:t>
            </a:r>
            <a:r>
              <a:rPr lang="cs-CZ" dirty="0"/>
              <a:t> „</a:t>
            </a:r>
            <a:r>
              <a:rPr lang="cs-CZ" dirty="0" err="1"/>
              <a:t>Vindelician</a:t>
            </a:r>
            <a:r>
              <a:rPr lang="cs-CZ" dirty="0"/>
              <a:t> </a:t>
            </a:r>
            <a:r>
              <a:rPr lang="cs-CZ" dirty="0" err="1"/>
              <a:t>coinage</a:t>
            </a:r>
            <a:r>
              <a:rPr lang="cs-CZ" dirty="0"/>
              <a:t>“ in </a:t>
            </a:r>
            <a:r>
              <a:rPr lang="cs-CZ" dirty="0" err="1"/>
              <a:t>Bavaria</a:t>
            </a:r>
            <a:r>
              <a:rPr lang="cs-CZ" dirty="0"/>
              <a:t> (Au +  </a:t>
            </a:r>
            <a:r>
              <a:rPr lang="cs-CZ" dirty="0" err="1"/>
              <a:t>Ag</a:t>
            </a:r>
            <a:r>
              <a:rPr lang="cs-CZ" dirty="0"/>
              <a:t>)</a:t>
            </a:r>
          </a:p>
          <a:p>
            <a:r>
              <a:rPr lang="cs-CZ" dirty="0"/>
              <a:t>(+ </a:t>
            </a:r>
            <a:r>
              <a:rPr lang="cs-CZ" dirty="0" err="1"/>
              <a:t>Carpathian</a:t>
            </a:r>
            <a:r>
              <a:rPr lang="cs-CZ" dirty="0"/>
              <a:t> </a:t>
            </a:r>
            <a:r>
              <a:rPr lang="cs-CZ" dirty="0" err="1"/>
              <a:t>basin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gallaxy</a:t>
            </a:r>
            <a:r>
              <a:rPr lang="cs-CZ" dirty="0"/>
              <a:t>: </a:t>
            </a:r>
            <a:r>
              <a:rPr lang="cs-CZ" dirty="0" err="1"/>
              <a:t>large</a:t>
            </a:r>
            <a:r>
              <a:rPr lang="cs-CZ" dirty="0"/>
              <a:t>, </a:t>
            </a:r>
            <a:r>
              <a:rPr lang="cs-CZ" dirty="0" err="1"/>
              <a:t>exclusively</a:t>
            </a:r>
            <a:r>
              <a:rPr lang="cs-CZ" dirty="0"/>
              <a:t> </a:t>
            </a:r>
            <a:r>
              <a:rPr lang="cs-CZ" dirty="0" err="1"/>
              <a:t>silver</a:t>
            </a:r>
            <a:r>
              <a:rPr lang="cs-CZ" dirty="0"/>
              <a:t> </a:t>
            </a:r>
            <a:r>
              <a:rPr lang="cs-CZ" dirty="0" err="1"/>
              <a:t>coins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 err="1"/>
              <a:t>Btw</a:t>
            </a:r>
            <a:r>
              <a:rPr lang="cs-CZ" dirty="0"/>
              <a:t>: </a:t>
            </a:r>
            <a:r>
              <a:rPr lang="cs-CZ" dirty="0" err="1"/>
              <a:t>nobody</a:t>
            </a:r>
            <a:r>
              <a:rPr lang="cs-CZ" dirty="0"/>
              <a:t> </a:t>
            </a:r>
            <a:r>
              <a:rPr lang="cs-CZ" dirty="0" err="1"/>
              <a:t>believes</a:t>
            </a:r>
            <a:r>
              <a:rPr lang="cs-CZ" dirty="0"/>
              <a:t> </a:t>
            </a:r>
            <a:r>
              <a:rPr lang="cs-CZ" dirty="0" err="1"/>
              <a:t>nowadays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coinages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anything</a:t>
            </a:r>
            <a:r>
              <a:rPr lang="cs-CZ" dirty="0"/>
              <a:t> to do </a:t>
            </a:r>
            <a:r>
              <a:rPr lang="cs-CZ" dirty="0" err="1"/>
              <a:t>with</a:t>
            </a:r>
            <a:r>
              <a:rPr lang="cs-CZ" dirty="0"/>
              <a:t> Boii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Videlici</a:t>
            </a:r>
            <a:r>
              <a:rPr lang="cs-CZ" dirty="0"/>
              <a:t> – </a:t>
            </a:r>
            <a:r>
              <a:rPr lang="cs-CZ" dirty="0" err="1"/>
              <a:t>they</a:t>
            </a:r>
            <a:r>
              <a:rPr lang="cs-CZ" dirty="0"/>
              <a:t> are just </a:t>
            </a:r>
            <a:r>
              <a:rPr lang="cs-CZ" dirty="0" err="1" smtClean="0"/>
              <a:t>residues</a:t>
            </a:r>
            <a:r>
              <a:rPr lang="cs-CZ" dirty="0" smtClean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 smtClean="0"/>
              <a:t>history</a:t>
            </a:r>
            <a:r>
              <a:rPr lang="cs-CZ" dirty="0"/>
              <a:t>…and </a:t>
            </a:r>
            <a:r>
              <a:rPr lang="cs-CZ" dirty="0" smtClean="0"/>
              <a:t>handy </a:t>
            </a:r>
            <a:r>
              <a:rPr lang="cs-CZ" dirty="0" err="1"/>
              <a:t>labels</a:t>
            </a:r>
            <a:r>
              <a:rPr lang="cs-CZ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183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6DAFC9F-81D0-4B8A-A4BF-8E5C1CF7C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1"/>
            <a:ext cx="6816080" cy="476501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8DED33C-A37D-45F6-8D35-B05316D89B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3787" y="-2945"/>
            <a:ext cx="1619108" cy="329527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A81A69F-4A26-46FD-8E6F-F5AFE86FC8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0761" y="3295278"/>
            <a:ext cx="1785159" cy="356272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2BB16A0-F21E-4C98-8912-82C8D2209D91}"/>
              </a:ext>
            </a:extLst>
          </p:cNvPr>
          <p:cNvSpPr txBox="1"/>
          <p:nvPr/>
        </p:nvSpPr>
        <p:spPr>
          <a:xfrm>
            <a:off x="5439557" y="4077072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from</a:t>
            </a:r>
            <a:r>
              <a:rPr lang="cs-CZ" dirty="0"/>
              <a:t> Militký 2018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4E52ABD-4E06-482F-942F-997EF4BBAAD9}"/>
              </a:ext>
            </a:extLst>
          </p:cNvPr>
          <p:cNvSpPr txBox="1"/>
          <p:nvPr/>
        </p:nvSpPr>
        <p:spPr>
          <a:xfrm>
            <a:off x="1" y="260648"/>
            <a:ext cx="34953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first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staters  type </a:t>
            </a:r>
            <a:r>
              <a:rPr lang="cs-CZ" dirty="0" err="1">
                <a:solidFill>
                  <a:schemeClr val="bg1"/>
                </a:solidFill>
              </a:rPr>
              <a:t>Athena</a:t>
            </a:r>
            <a:r>
              <a:rPr lang="cs-CZ" dirty="0">
                <a:solidFill>
                  <a:schemeClr val="bg1"/>
                </a:solidFill>
              </a:rPr>
              <a:t>-Nike, </a:t>
            </a:r>
            <a:r>
              <a:rPr lang="cs-CZ" dirty="0" err="1">
                <a:solidFill>
                  <a:schemeClr val="bg1"/>
                </a:solidFill>
              </a:rPr>
              <a:t>imitating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Alexander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Great =&gt; post-336/323 BC (1st </a:t>
            </a:r>
            <a:r>
              <a:rPr lang="cs-CZ" dirty="0" err="1">
                <a:solidFill>
                  <a:schemeClr val="bg1"/>
                </a:solidFill>
              </a:rPr>
              <a:t>half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III BC???)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Only</a:t>
            </a:r>
            <a:r>
              <a:rPr lang="cs-CZ" dirty="0">
                <a:solidFill>
                  <a:schemeClr val="bg1"/>
                </a:solidFill>
              </a:rPr>
              <a:t> staters = </a:t>
            </a:r>
            <a:r>
              <a:rPr lang="cs-CZ" dirty="0" err="1">
                <a:solidFill>
                  <a:schemeClr val="bg1"/>
                </a:solidFill>
              </a:rPr>
              <a:t>heavy</a:t>
            </a:r>
            <a:r>
              <a:rPr lang="cs-CZ" dirty="0">
                <a:solidFill>
                  <a:schemeClr val="bg1"/>
                </a:solidFill>
              </a:rPr>
              <a:t> (8,5 </a:t>
            </a:r>
            <a:r>
              <a:rPr lang="cs-CZ" dirty="0" err="1">
                <a:solidFill>
                  <a:schemeClr val="bg1"/>
                </a:solidFill>
              </a:rPr>
              <a:t>gr</a:t>
            </a:r>
            <a:r>
              <a:rPr lang="cs-CZ" dirty="0">
                <a:solidFill>
                  <a:schemeClr val="bg1"/>
                </a:solidFill>
              </a:rPr>
              <a:t>) </a:t>
            </a:r>
            <a:r>
              <a:rPr lang="cs-CZ" dirty="0" err="1">
                <a:solidFill>
                  <a:schemeClr val="bg1"/>
                </a:solidFill>
              </a:rPr>
              <a:t>gold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coins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=&gt; </a:t>
            </a:r>
            <a:r>
              <a:rPr lang="cs-CZ" dirty="0" err="1">
                <a:solidFill>
                  <a:schemeClr val="bg1"/>
                </a:solidFill>
              </a:rPr>
              <a:t>Surely</a:t>
            </a:r>
            <a:r>
              <a:rPr lang="cs-CZ" dirty="0">
                <a:solidFill>
                  <a:schemeClr val="bg1"/>
                </a:solidFill>
              </a:rPr>
              <a:t> not </a:t>
            </a:r>
            <a:r>
              <a:rPr lang="cs-CZ" dirty="0" err="1">
                <a:solidFill>
                  <a:schemeClr val="bg1"/>
                </a:solidFill>
              </a:rPr>
              <a:t>intended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everyday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transactions</a:t>
            </a:r>
            <a:r>
              <a:rPr lang="cs-CZ" dirty="0">
                <a:solidFill>
                  <a:schemeClr val="bg1"/>
                </a:solidFill>
              </a:rPr>
              <a:t> but </a:t>
            </a:r>
            <a:r>
              <a:rPr lang="cs-CZ" dirty="0" err="1">
                <a:solidFill>
                  <a:schemeClr val="bg1"/>
                </a:solidFill>
              </a:rPr>
              <a:t>rather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large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payments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hoarding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prestige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ends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Identical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motif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Athene</a:t>
            </a:r>
            <a:r>
              <a:rPr lang="cs-CZ" dirty="0">
                <a:solidFill>
                  <a:schemeClr val="bg1"/>
                </a:solidFill>
              </a:rPr>
              <a:t>/Nike) but a </a:t>
            </a:r>
            <a:r>
              <a:rPr lang="cs-CZ" dirty="0" err="1">
                <a:solidFill>
                  <a:schemeClr val="bg1"/>
                </a:solidFill>
              </a:rPr>
              <a:t>huge</a:t>
            </a:r>
            <a:r>
              <a:rPr lang="cs-CZ" dirty="0">
                <a:solidFill>
                  <a:schemeClr val="bg1"/>
                </a:solidFill>
              </a:rPr>
              <a:t> variety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execution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widespread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entire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=&gt; </a:t>
            </a:r>
            <a:r>
              <a:rPr lang="cs-CZ" dirty="0" err="1">
                <a:solidFill>
                  <a:schemeClr val="bg1"/>
                </a:solidFill>
              </a:rPr>
              <a:t>presumably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issued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>
                <a:solidFill>
                  <a:schemeClr val="bg1"/>
                </a:solidFill>
              </a:rPr>
              <a:t>numerous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authorities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individuals</a:t>
            </a:r>
            <a:r>
              <a:rPr lang="cs-CZ" dirty="0">
                <a:solidFill>
                  <a:schemeClr val="bg1"/>
                </a:solidFill>
              </a:rPr>
              <a:t>?)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entire</a:t>
            </a:r>
            <a:r>
              <a:rPr lang="cs-CZ" dirty="0">
                <a:solidFill>
                  <a:schemeClr val="bg1"/>
                </a:solidFill>
              </a:rPr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258222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0C2908D-54D0-4CBF-81CD-D1854217D5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1D383759-CF7D-4C43-970E-34AC03A30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C2CEEB92-0E40-47BD-A5C7-B68969C9CDE6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99E22508-A1C4-48D8-9B7B-576A619FCAFA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9E4A12A1-1671-472D-B8B0-92900CD5E281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B4A47AB9-1BB2-4CCE-82FF-F70C0244A790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54CA6101-C9F6-4564-9C85-1BC189A8F6C4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vál 4">
            <a:extLst>
              <a:ext uri="{FF2B5EF4-FFF2-40B4-BE49-F238E27FC236}">
                <a16:creationId xmlns:a16="http://schemas.microsoft.com/office/drawing/2014/main" id="{196F420B-49E3-486A-82CC-767FAE1AF608}"/>
              </a:ext>
            </a:extLst>
          </p:cNvPr>
          <p:cNvSpPr/>
          <p:nvPr/>
        </p:nvSpPr>
        <p:spPr>
          <a:xfrm rot="2097214">
            <a:off x="8055575" y="1278319"/>
            <a:ext cx="2380107" cy="352224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D2C7070-8BBF-477C-B1E4-A5165B8CFB45}"/>
              </a:ext>
            </a:extLst>
          </p:cNvPr>
          <p:cNvSpPr/>
          <p:nvPr/>
        </p:nvSpPr>
        <p:spPr>
          <a:xfrm rot="304062">
            <a:off x="4975880" y="487168"/>
            <a:ext cx="3387746" cy="324035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B21D6D5B-50C7-47F2-AB92-304B110AF158}"/>
              </a:ext>
            </a:extLst>
          </p:cNvPr>
          <p:cNvSpPr/>
          <p:nvPr/>
        </p:nvSpPr>
        <p:spPr>
          <a:xfrm rot="1299717">
            <a:off x="4857468" y="329958"/>
            <a:ext cx="5893822" cy="426789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349257F-BC7C-4D39-BBDC-46128F9C4C59}"/>
              </a:ext>
            </a:extLst>
          </p:cNvPr>
          <p:cNvSpPr txBox="1"/>
          <p:nvPr/>
        </p:nvSpPr>
        <p:spPr>
          <a:xfrm>
            <a:off x="132596" y="225021"/>
            <a:ext cx="4648042" cy="2308324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At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latest</a:t>
            </a:r>
            <a:r>
              <a:rPr lang="cs-CZ" dirty="0"/>
              <a:t> in early </a:t>
            </a:r>
            <a:r>
              <a:rPr lang="cs-CZ" dirty="0" err="1"/>
              <a:t>LT</a:t>
            </a:r>
            <a:r>
              <a:rPr lang="cs-CZ" dirty="0"/>
              <a:t> C1,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monetary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clearly</a:t>
            </a:r>
            <a:r>
              <a:rPr lang="cs-CZ" dirty="0"/>
              <a:t> </a:t>
            </a:r>
            <a:r>
              <a:rPr lang="cs-CZ" dirty="0" err="1"/>
              <a:t>emerged</a:t>
            </a:r>
            <a:r>
              <a:rPr lang="cs-CZ" dirty="0"/>
              <a:t>, </a:t>
            </a:r>
            <a:r>
              <a:rPr lang="cs-CZ" dirty="0" err="1"/>
              <a:t>replacing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Athena</a:t>
            </a:r>
            <a:r>
              <a:rPr lang="cs-CZ" dirty="0"/>
              <a:t>/Nike staters: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u="sng" dirty="0" err="1"/>
              <a:t>Athena</a:t>
            </a:r>
            <a:r>
              <a:rPr lang="cs-CZ" u="sng" dirty="0"/>
              <a:t> </a:t>
            </a:r>
            <a:r>
              <a:rPr lang="cs-CZ" u="sng" dirty="0" err="1"/>
              <a:t>Alkidemos</a:t>
            </a:r>
            <a:r>
              <a:rPr lang="cs-CZ" u="sng" dirty="0"/>
              <a:t> </a:t>
            </a:r>
            <a:r>
              <a:rPr lang="cs-CZ" dirty="0" err="1"/>
              <a:t>coinage</a:t>
            </a:r>
            <a:r>
              <a:rPr lang="cs-CZ" dirty="0"/>
              <a:t> in Moravia, </a:t>
            </a:r>
            <a:r>
              <a:rPr lang="cs-CZ" dirty="0" err="1"/>
              <a:t>Austria</a:t>
            </a:r>
            <a:r>
              <a:rPr lang="cs-CZ" dirty="0"/>
              <a:t> and </a:t>
            </a:r>
            <a:r>
              <a:rPr lang="cs-CZ" dirty="0" err="1"/>
              <a:t>Silesia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u="sng" dirty="0"/>
              <a:t>Bohemian </a:t>
            </a:r>
            <a:r>
              <a:rPr lang="cs-CZ" u="sng" dirty="0" err="1"/>
              <a:t>local</a:t>
            </a:r>
            <a:r>
              <a:rPr lang="cs-CZ" u="sng" dirty="0"/>
              <a:t> </a:t>
            </a:r>
            <a:r>
              <a:rPr lang="cs-CZ" u="sng" dirty="0" err="1"/>
              <a:t>issu</a:t>
            </a:r>
            <a:r>
              <a:rPr lang="cs-CZ" dirty="0" err="1"/>
              <a:t>es</a:t>
            </a:r>
            <a:r>
              <a:rPr lang="cs-CZ" dirty="0"/>
              <a:t> in Bohemia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/>
              <a:t>(</a:t>
            </a:r>
            <a:r>
              <a:rPr lang="cs-CZ" dirty="0" err="1"/>
              <a:t>Bavaria</a:t>
            </a:r>
            <a:r>
              <a:rPr lang="cs-CZ" dirty="0"/>
              <a:t> </a:t>
            </a:r>
            <a:r>
              <a:rPr lang="cs-CZ" dirty="0" err="1"/>
              <a:t>followed</a:t>
            </a:r>
            <a:r>
              <a:rPr lang="cs-CZ" dirty="0"/>
              <a:t> </a:t>
            </a:r>
            <a:r>
              <a:rPr lang="cs-CZ" dirty="0" err="1"/>
              <a:t>later</a:t>
            </a:r>
            <a:r>
              <a:rPr lang="cs-CZ" dirty="0"/>
              <a:t> on) 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832B507-8616-4E05-AC3C-51A5D48069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096" y="4220366"/>
            <a:ext cx="2624073" cy="266943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C4634DD-2C0E-489D-8322-529438BD12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5" y="4183474"/>
            <a:ext cx="2698883" cy="267146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809E841-0FA7-4810-A7E9-764E0E1AE100}"/>
              </a:ext>
            </a:extLst>
          </p:cNvPr>
          <p:cNvSpPr txBox="1"/>
          <p:nvPr/>
        </p:nvSpPr>
        <p:spPr>
          <a:xfrm>
            <a:off x="5680928" y="5505104"/>
            <a:ext cx="6444727" cy="120032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Athena</a:t>
            </a:r>
            <a:r>
              <a:rPr lang="cs-CZ" dirty="0"/>
              <a:t> </a:t>
            </a:r>
            <a:r>
              <a:rPr lang="cs-CZ" dirty="0" err="1"/>
              <a:t>Alkidemos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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principal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motif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was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taken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over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from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Macedonian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issues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Antigonos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Gonatas</a:t>
            </a:r>
            <a:r>
              <a:rPr lang="cs-CZ" dirty="0">
                <a:sym typeface="Wingdings" panose="05000000000000000000" pitchFamily="2" charset="2"/>
              </a:rPr>
              <a:t> (post 277 BC) </a:t>
            </a:r>
            <a:r>
              <a:rPr lang="cs-CZ" dirty="0" err="1">
                <a:sym typeface="Wingdings" panose="05000000000000000000" pitchFamily="2" charset="2"/>
              </a:rPr>
              <a:t>depicting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statue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Athena</a:t>
            </a:r>
            <a:r>
              <a:rPr lang="cs-CZ" dirty="0">
                <a:sym typeface="Wingdings" panose="05000000000000000000" pitchFamily="2" charset="2"/>
              </a:rPr>
              <a:t> (not </a:t>
            </a:r>
            <a:r>
              <a:rPr lang="cs-CZ" dirty="0" err="1">
                <a:sym typeface="Wingdings" panose="05000000000000000000" pitchFamily="2" charset="2"/>
              </a:rPr>
              <a:t>sure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that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whoever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carved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dies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understood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that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the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figure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was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supposed</a:t>
            </a:r>
            <a:r>
              <a:rPr lang="cs-CZ" dirty="0">
                <a:sym typeface="Wingdings" panose="05000000000000000000" pitchFamily="2" charset="2"/>
              </a:rPr>
              <a:t> to </a:t>
            </a:r>
            <a:r>
              <a:rPr lang="cs-CZ" dirty="0" err="1">
                <a:sym typeface="Wingdings" panose="05000000000000000000" pitchFamily="2" charset="2"/>
              </a:rPr>
              <a:t>be</a:t>
            </a:r>
            <a:r>
              <a:rPr lang="cs-CZ" dirty="0">
                <a:sym typeface="Wingdings" panose="05000000000000000000" pitchFamily="2" charset="2"/>
              </a:rPr>
              <a:t> a </a:t>
            </a:r>
            <a:r>
              <a:rPr lang="cs-CZ" dirty="0" err="1">
                <a:sym typeface="Wingdings" panose="05000000000000000000" pitchFamily="2" charset="2"/>
              </a:rPr>
              <a:t>female</a:t>
            </a:r>
            <a:r>
              <a:rPr lang="cs-CZ" dirty="0">
                <a:sym typeface="Wingdings" panose="05000000000000000000" pitchFamily="2" charset="2"/>
              </a:rPr>
              <a:t>….)</a:t>
            </a:r>
          </a:p>
        </p:txBody>
      </p:sp>
    </p:spTree>
    <p:extLst>
      <p:ext uri="{BB962C8B-B14F-4D97-AF65-F5344CB8AC3E}">
        <p14:creationId xmlns:p14="http://schemas.microsoft.com/office/powerpoint/2010/main" val="176397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0C2908D-54D0-4CBF-81CD-D1854217D56E}"/>
              </a:ext>
            </a:extLst>
          </p:cNvPr>
          <p:cNvGrpSpPr/>
          <p:nvPr/>
        </p:nvGrpSpPr>
        <p:grpSpPr>
          <a:xfrm>
            <a:off x="3689" y="-14069"/>
            <a:ext cx="12192000" cy="6858000"/>
            <a:chOff x="0" y="0"/>
            <a:chExt cx="12192000" cy="6858000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1D383759-CF7D-4C43-970E-34AC03A30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C2CEEB92-0E40-47BD-A5C7-B68969C9CDE6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99E22508-A1C4-48D8-9B7B-576A619FCAFA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9E4A12A1-1671-472D-B8B0-92900CD5E281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B4A47AB9-1BB2-4CCE-82FF-F70C0244A790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54CA6101-C9F6-4564-9C85-1BC189A8F6C4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vál 4">
            <a:extLst>
              <a:ext uri="{FF2B5EF4-FFF2-40B4-BE49-F238E27FC236}">
                <a16:creationId xmlns:a16="http://schemas.microsoft.com/office/drawing/2014/main" id="{196F420B-49E3-486A-82CC-767FAE1AF608}"/>
              </a:ext>
            </a:extLst>
          </p:cNvPr>
          <p:cNvSpPr/>
          <p:nvPr/>
        </p:nvSpPr>
        <p:spPr>
          <a:xfrm rot="2097214">
            <a:off x="7604942" y="963248"/>
            <a:ext cx="2380107" cy="352224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A7E4DA9-717C-4373-95D8-7276A99E3B4F}"/>
              </a:ext>
            </a:extLst>
          </p:cNvPr>
          <p:cNvSpPr/>
          <p:nvPr/>
        </p:nvSpPr>
        <p:spPr>
          <a:xfrm>
            <a:off x="0" y="-22683"/>
            <a:ext cx="3786244" cy="685800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" name="Picture 6" descr="5">
            <a:extLst>
              <a:ext uri="{FF2B5EF4-FFF2-40B4-BE49-F238E27FC236}">
                <a16:creationId xmlns:a16="http://schemas.microsoft.com/office/drawing/2014/main" id="{E3EABE6F-93E8-47E4-B0A8-0FE42D92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6E6E6E"/>
              </a:clrFrom>
              <a:clrTo>
                <a:srgbClr val="6E6E6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89" y="92564"/>
            <a:ext cx="1335087" cy="132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9" descr="7">
            <a:extLst>
              <a:ext uri="{FF2B5EF4-FFF2-40B4-BE49-F238E27FC236}">
                <a16:creationId xmlns:a16="http://schemas.microsoft.com/office/drawing/2014/main" id="{EE3E3AB7-5134-43E9-965F-73DCA34B4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737373"/>
              </a:clrFrom>
              <a:clrTo>
                <a:srgbClr val="73737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33" y="3929030"/>
            <a:ext cx="789953" cy="76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0" descr="7">
            <a:extLst>
              <a:ext uri="{FF2B5EF4-FFF2-40B4-BE49-F238E27FC236}">
                <a16:creationId xmlns:a16="http://schemas.microsoft.com/office/drawing/2014/main" id="{3B041818-7FBF-4384-8C9A-DBF0F0B79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084" y="3948789"/>
            <a:ext cx="789953" cy="74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2" descr="8">
            <a:extLst>
              <a:ext uri="{FF2B5EF4-FFF2-40B4-BE49-F238E27FC236}">
                <a16:creationId xmlns:a16="http://schemas.microsoft.com/office/drawing/2014/main" id="{5BB55BAC-1300-4E7F-B0E5-C98C29880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858585"/>
              </a:clrFrom>
              <a:clrTo>
                <a:srgbClr val="85858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"/>
          <a:stretch>
            <a:fillRect/>
          </a:stretch>
        </p:blipFill>
        <p:spPr bwMode="auto">
          <a:xfrm>
            <a:off x="303779" y="2724369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3" descr="8">
            <a:extLst>
              <a:ext uri="{FF2B5EF4-FFF2-40B4-BE49-F238E27FC236}">
                <a16:creationId xmlns:a16="http://schemas.microsoft.com/office/drawing/2014/main" id="{E221AAB7-AB02-4271-838A-32CB4F34D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767676"/>
              </a:clrFrom>
              <a:clrTo>
                <a:srgbClr val="7676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749" y="2736588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7" descr="5">
            <a:extLst>
              <a:ext uri="{FF2B5EF4-FFF2-40B4-BE49-F238E27FC236}">
                <a16:creationId xmlns:a16="http://schemas.microsoft.com/office/drawing/2014/main" id="{149EC5F5-14DE-43B1-93E1-8C6314A5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838383"/>
              </a:clrFrom>
              <a:clrTo>
                <a:srgbClr val="83838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3629" y="73377"/>
            <a:ext cx="1335087" cy="129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" descr="PS 118-05-1av">
            <a:extLst>
              <a:ext uri="{FF2B5EF4-FFF2-40B4-BE49-F238E27FC236}">
                <a16:creationId xmlns:a16="http://schemas.microsoft.com/office/drawing/2014/main" id="{F8FA7A09-3B3A-4266-88EC-C10DEC4A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40" y="6060617"/>
            <a:ext cx="71913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 descr="PS 118-05-1rv">
            <a:extLst>
              <a:ext uri="{FF2B5EF4-FFF2-40B4-BE49-F238E27FC236}">
                <a16:creationId xmlns:a16="http://schemas.microsoft.com/office/drawing/2014/main" id="{FE737F01-2F3A-4A95-AD42-96DD2F38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504" y="6043154"/>
            <a:ext cx="7731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" descr="4">
            <a:extLst>
              <a:ext uri="{FF2B5EF4-FFF2-40B4-BE49-F238E27FC236}">
                <a16:creationId xmlns:a16="http://schemas.microsoft.com/office/drawing/2014/main" id="{383BE14D-D530-4C99-91A5-06D3BE06A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949492"/>
              </a:clrFrom>
              <a:clrTo>
                <a:srgbClr val="94949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762" y="1461483"/>
            <a:ext cx="1114634" cy="106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 descr="4">
            <a:extLst>
              <a:ext uri="{FF2B5EF4-FFF2-40B4-BE49-F238E27FC236}">
                <a16:creationId xmlns:a16="http://schemas.microsoft.com/office/drawing/2014/main" id="{0BF4DF4F-B799-4AF1-BA46-A72878943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848484"/>
              </a:clrFrom>
              <a:clrTo>
                <a:srgbClr val="8484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37" y="1473976"/>
            <a:ext cx="1114634" cy="11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Obdélník 42">
            <a:extLst>
              <a:ext uri="{FF2B5EF4-FFF2-40B4-BE49-F238E27FC236}">
                <a16:creationId xmlns:a16="http://schemas.microsoft.com/office/drawing/2014/main" id="{4FDEADFB-45C5-49C0-A71C-BD7254B76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114" y="1165510"/>
            <a:ext cx="106919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1/3 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1/8 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1/24 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drachma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obolos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05D942-59CD-4647-B5AC-156C0A617F3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7" y="4816122"/>
            <a:ext cx="1133114" cy="108739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FE1678A-D509-46AF-B3EC-7BE88DF752B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245" y="4865806"/>
            <a:ext cx="1051668" cy="1087390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66077BC2-0F58-47F0-8F1B-7B39C0D8019E}"/>
              </a:ext>
            </a:extLst>
          </p:cNvPr>
          <p:cNvSpPr txBox="1"/>
          <p:nvPr/>
        </p:nvSpPr>
        <p:spPr>
          <a:xfrm>
            <a:off x="4244994" y="5075668"/>
            <a:ext cx="7683654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Athena</a:t>
            </a:r>
            <a:r>
              <a:rPr lang="cs-CZ" dirty="0"/>
              <a:t> </a:t>
            </a:r>
            <a:r>
              <a:rPr lang="cs-CZ" dirty="0" err="1"/>
              <a:t>Alkidemos</a:t>
            </a:r>
            <a:r>
              <a:rPr lang="cs-CZ" dirty="0"/>
              <a:t> </a:t>
            </a:r>
            <a:r>
              <a:rPr lang="cs-CZ" dirty="0" err="1">
                <a:sym typeface="Wingdings" panose="05000000000000000000" pitchFamily="2" charset="2"/>
              </a:rPr>
              <a:t>coinage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was</a:t>
            </a:r>
            <a:r>
              <a:rPr lang="cs-CZ" dirty="0">
                <a:sym typeface="Wingdings" panose="05000000000000000000" pitchFamily="2" charset="2"/>
              </a:rPr>
              <a:t> a </a:t>
            </a:r>
            <a:r>
              <a:rPr lang="cs-CZ" dirty="0" err="1">
                <a:sym typeface="Wingdings" panose="05000000000000000000" pitchFamily="2" charset="2"/>
              </a:rPr>
              <a:t>complex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monetary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system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consisiting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six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seven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denominations</a:t>
            </a:r>
            <a:r>
              <a:rPr lang="cs-CZ" dirty="0">
                <a:sym typeface="Wingdings" panose="05000000000000000000" pitchFamily="2" charset="2"/>
              </a:rPr>
              <a:t> in </a:t>
            </a:r>
            <a:r>
              <a:rPr lang="cs-CZ" dirty="0" err="1">
                <a:sym typeface="Wingdings" panose="05000000000000000000" pitchFamily="2" charset="2"/>
              </a:rPr>
              <a:t>two</a:t>
            </a:r>
            <a:r>
              <a:rPr lang="cs-CZ" dirty="0">
                <a:sym typeface="Wingdings" panose="05000000000000000000" pitchFamily="2" charset="2"/>
              </a:rPr>
              <a:t> metals</a:t>
            </a:r>
          </a:p>
        </p:txBody>
      </p:sp>
    </p:spTree>
    <p:extLst>
      <p:ext uri="{BB962C8B-B14F-4D97-AF65-F5344CB8AC3E}">
        <p14:creationId xmlns:p14="http://schemas.microsoft.com/office/powerpoint/2010/main" val="27351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0C2908D-54D0-4CBF-81CD-D1854217D5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1D383759-CF7D-4C43-970E-34AC03A30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C2CEEB92-0E40-47BD-A5C7-B68969C9CDE6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99E22508-A1C4-48D8-9B7B-576A619FCAFA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9E4A12A1-1671-472D-B8B0-92900CD5E281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B4A47AB9-1BB2-4CCE-82FF-F70C0244A790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54CA6101-C9F6-4564-9C85-1BC189A8F6C4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vál 4">
            <a:extLst>
              <a:ext uri="{FF2B5EF4-FFF2-40B4-BE49-F238E27FC236}">
                <a16:creationId xmlns:a16="http://schemas.microsoft.com/office/drawing/2014/main" id="{196F420B-49E3-486A-82CC-767FAE1AF608}"/>
              </a:ext>
            </a:extLst>
          </p:cNvPr>
          <p:cNvSpPr/>
          <p:nvPr/>
        </p:nvSpPr>
        <p:spPr>
          <a:xfrm rot="2097214">
            <a:off x="8055575" y="1278319"/>
            <a:ext cx="2380107" cy="352224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2C0C6A56-1807-4B12-A317-0C1D09FEC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589" y="92564"/>
            <a:ext cx="5639396" cy="5034879"/>
          </a:xfrm>
          <a:prstGeom prst="rect">
            <a:avLst/>
          </a:prstGeom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BA457948-6A9B-48DF-B995-E027D9811226}"/>
              </a:ext>
            </a:extLst>
          </p:cNvPr>
          <p:cNvSpPr/>
          <p:nvPr/>
        </p:nvSpPr>
        <p:spPr>
          <a:xfrm>
            <a:off x="0" y="-22683"/>
            <a:ext cx="3786244" cy="685800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Picture 6" descr="5">
            <a:extLst>
              <a:ext uri="{FF2B5EF4-FFF2-40B4-BE49-F238E27FC236}">
                <a16:creationId xmlns:a16="http://schemas.microsoft.com/office/drawing/2014/main" id="{F9E7E228-7027-4006-B161-676377E7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6E6E6E"/>
              </a:clrFrom>
              <a:clrTo>
                <a:srgbClr val="6E6E6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89" y="92564"/>
            <a:ext cx="1335087" cy="132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" descr="7">
            <a:extLst>
              <a:ext uri="{FF2B5EF4-FFF2-40B4-BE49-F238E27FC236}">
                <a16:creationId xmlns:a16="http://schemas.microsoft.com/office/drawing/2014/main" id="{7D16B8EE-D01F-4E07-9B40-595657C2A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737373"/>
              </a:clrFrom>
              <a:clrTo>
                <a:srgbClr val="73737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33" y="3929030"/>
            <a:ext cx="789953" cy="76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0" descr="7">
            <a:extLst>
              <a:ext uri="{FF2B5EF4-FFF2-40B4-BE49-F238E27FC236}">
                <a16:creationId xmlns:a16="http://schemas.microsoft.com/office/drawing/2014/main" id="{932B08D3-977C-4B68-B352-42EC0B1EC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084" y="3948789"/>
            <a:ext cx="789953" cy="74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2" descr="8">
            <a:extLst>
              <a:ext uri="{FF2B5EF4-FFF2-40B4-BE49-F238E27FC236}">
                <a16:creationId xmlns:a16="http://schemas.microsoft.com/office/drawing/2014/main" id="{6C70EBF6-A41F-4CE2-BB5B-DB703C3B9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858585"/>
              </a:clrFrom>
              <a:clrTo>
                <a:srgbClr val="85858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"/>
          <a:stretch>
            <a:fillRect/>
          </a:stretch>
        </p:blipFill>
        <p:spPr bwMode="auto">
          <a:xfrm>
            <a:off x="303779" y="2724369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3" descr="8">
            <a:extLst>
              <a:ext uri="{FF2B5EF4-FFF2-40B4-BE49-F238E27FC236}">
                <a16:creationId xmlns:a16="http://schemas.microsoft.com/office/drawing/2014/main" id="{4015D2C3-FFA2-42D9-B862-68FB917E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767676"/>
              </a:clrFrom>
              <a:clrTo>
                <a:srgbClr val="7676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749" y="2736588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7" descr="5">
            <a:extLst>
              <a:ext uri="{FF2B5EF4-FFF2-40B4-BE49-F238E27FC236}">
                <a16:creationId xmlns:a16="http://schemas.microsoft.com/office/drawing/2014/main" id="{0F668921-F73D-4333-B62F-078805929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838383"/>
              </a:clrFrom>
              <a:clrTo>
                <a:srgbClr val="83838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3629" y="73377"/>
            <a:ext cx="1335087" cy="129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 descr="PS 118-05-1av">
            <a:extLst>
              <a:ext uri="{FF2B5EF4-FFF2-40B4-BE49-F238E27FC236}">
                <a16:creationId xmlns:a16="http://schemas.microsoft.com/office/drawing/2014/main" id="{6954CB9D-83B6-4E9E-86F6-309E21F9F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40" y="6060617"/>
            <a:ext cx="71913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6" descr="PS 118-05-1rv">
            <a:extLst>
              <a:ext uri="{FF2B5EF4-FFF2-40B4-BE49-F238E27FC236}">
                <a16:creationId xmlns:a16="http://schemas.microsoft.com/office/drawing/2014/main" id="{ACF34B92-98D9-44DF-ADB4-A6A06A5DA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504" y="6043154"/>
            <a:ext cx="7731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 descr="4">
            <a:extLst>
              <a:ext uri="{FF2B5EF4-FFF2-40B4-BE49-F238E27FC236}">
                <a16:creationId xmlns:a16="http://schemas.microsoft.com/office/drawing/2014/main" id="{D7591BC1-881B-41C4-855D-BCBEA2841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949492"/>
              </a:clrFrom>
              <a:clrTo>
                <a:srgbClr val="94949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762" y="1461483"/>
            <a:ext cx="1114634" cy="106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 descr="4">
            <a:extLst>
              <a:ext uri="{FF2B5EF4-FFF2-40B4-BE49-F238E27FC236}">
                <a16:creationId xmlns:a16="http://schemas.microsoft.com/office/drawing/2014/main" id="{8B6381FC-AEFC-431D-BB4D-06D280902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848484"/>
              </a:clrFrom>
              <a:clrTo>
                <a:srgbClr val="8484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37" y="1473976"/>
            <a:ext cx="1114634" cy="11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Obdélník 42">
            <a:extLst>
              <a:ext uri="{FF2B5EF4-FFF2-40B4-BE49-F238E27FC236}">
                <a16:creationId xmlns:a16="http://schemas.microsoft.com/office/drawing/2014/main" id="{7537C57E-0AB7-4178-8DA1-8841CF805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114" y="1165510"/>
            <a:ext cx="106919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1/3 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1/8 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1/24 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drachma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obolos</a:t>
            </a:r>
          </a:p>
        </p:txBody>
      </p:sp>
      <p:pic>
        <p:nvPicPr>
          <p:cNvPr id="53" name="Obrázek 52">
            <a:extLst>
              <a:ext uri="{FF2B5EF4-FFF2-40B4-BE49-F238E27FC236}">
                <a16:creationId xmlns:a16="http://schemas.microsoft.com/office/drawing/2014/main" id="{CB8823D7-72FD-4AEB-A378-D17F7DF3AEC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7" y="4816122"/>
            <a:ext cx="1133114" cy="1087390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3A2916CE-F384-42F8-9AEB-5E81DD1F7A1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245" y="4865806"/>
            <a:ext cx="1051668" cy="1087390"/>
          </a:xfrm>
          <a:prstGeom prst="rect">
            <a:avLst/>
          </a:prstGeom>
        </p:spPr>
      </p:pic>
      <p:sp>
        <p:nvSpPr>
          <p:cNvPr id="55" name="TextovéPole 54">
            <a:extLst>
              <a:ext uri="{FF2B5EF4-FFF2-40B4-BE49-F238E27FC236}">
                <a16:creationId xmlns:a16="http://schemas.microsoft.com/office/drawing/2014/main" id="{21FCA927-4FA7-4B23-A2D9-A2FA9B5788F2}"/>
              </a:ext>
            </a:extLst>
          </p:cNvPr>
          <p:cNvSpPr txBox="1"/>
          <p:nvPr/>
        </p:nvSpPr>
        <p:spPr>
          <a:xfrm>
            <a:off x="4199078" y="5409501"/>
            <a:ext cx="7683654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seemingly</a:t>
            </a:r>
            <a:r>
              <a:rPr lang="cs-CZ" dirty="0"/>
              <a:t> </a:t>
            </a:r>
            <a:r>
              <a:rPr lang="cs-CZ" dirty="0" err="1"/>
              <a:t>weird</a:t>
            </a:r>
            <a:r>
              <a:rPr lang="cs-CZ" dirty="0"/>
              <a:t> </a:t>
            </a:r>
            <a:r>
              <a:rPr lang="cs-CZ" dirty="0" err="1"/>
              <a:t>denominations</a:t>
            </a:r>
            <a:r>
              <a:rPr lang="cs-CZ" dirty="0"/>
              <a:t> are in reality a </a:t>
            </a:r>
            <a:r>
              <a:rPr lang="cs-CZ" dirty="0" err="1"/>
              <a:t>mathematically</a:t>
            </a:r>
            <a:r>
              <a:rPr lang="cs-CZ" dirty="0"/>
              <a:t> </a:t>
            </a:r>
            <a:r>
              <a:rPr lang="cs-CZ" dirty="0" err="1"/>
              <a:t>perfect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allowing</a:t>
            </a:r>
            <a:r>
              <a:rPr lang="cs-CZ" dirty="0"/>
              <a:t> any sum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payed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smallest</a:t>
            </a:r>
            <a:r>
              <a:rPr lang="cs-CZ" dirty="0"/>
              <a:t> </a:t>
            </a:r>
            <a:r>
              <a:rPr lang="cs-CZ" dirty="0" err="1"/>
              <a:t>amount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coins</a:t>
            </a:r>
            <a:r>
              <a:rPr lang="cs-CZ" dirty="0"/>
              <a:t>.</a:t>
            </a:r>
            <a:endParaRPr lang="cs-CZ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7705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6A7C6E-2986-4A95-B729-5557AF17C4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"/>
          <a:stretch/>
        </p:blipFill>
        <p:spPr>
          <a:xfrm>
            <a:off x="-7138" y="1"/>
            <a:ext cx="4963634" cy="684024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8B92378-A62D-455D-998D-3F77190A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94282" y="887911"/>
            <a:ext cx="3744418" cy="591026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9F0E200-67DB-434A-8263-7195DC813D5C}"/>
              </a:ext>
            </a:extLst>
          </p:cNvPr>
          <p:cNvSpPr txBox="1"/>
          <p:nvPr/>
        </p:nvSpPr>
        <p:spPr>
          <a:xfrm>
            <a:off x="5447928" y="188640"/>
            <a:ext cx="67440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very </a:t>
            </a:r>
            <a:r>
              <a:rPr lang="cs-CZ" dirty="0" err="1">
                <a:solidFill>
                  <a:schemeClr val="bg1"/>
                </a:solidFill>
              </a:rPr>
              <a:t>first</a:t>
            </a:r>
            <a:r>
              <a:rPr lang="cs-CZ" dirty="0">
                <a:solidFill>
                  <a:schemeClr val="bg1"/>
                </a:solidFill>
              </a:rPr>
              <a:t> moment </a:t>
            </a:r>
            <a:r>
              <a:rPr lang="cs-CZ" dirty="0" err="1">
                <a:solidFill>
                  <a:schemeClr val="bg1"/>
                </a:solidFill>
              </a:rPr>
              <a:t>massively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present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all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settlements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area</a:t>
            </a:r>
          </a:p>
          <a:p>
            <a:r>
              <a:rPr lang="cs-CZ" dirty="0">
                <a:solidFill>
                  <a:schemeClr val="bg1"/>
                </a:solidFill>
              </a:rPr>
              <a:t>-(</a:t>
            </a:r>
            <a:r>
              <a:rPr lang="cs-CZ" dirty="0" err="1">
                <a:solidFill>
                  <a:schemeClr val="bg1"/>
                </a:solidFill>
              </a:rPr>
              <a:t>tens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) </a:t>
            </a:r>
            <a:r>
              <a:rPr lang="cs-CZ" dirty="0" err="1">
                <a:solidFill>
                  <a:schemeClr val="bg1"/>
                </a:solidFill>
              </a:rPr>
              <a:t>thousands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issued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slightly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losing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weight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over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time</a:t>
            </a:r>
            <a:r>
              <a:rPr lang="cs-CZ" dirty="0">
                <a:solidFill>
                  <a:schemeClr val="bg1"/>
                </a:solidFill>
              </a:rPr>
              <a:t> =&gt;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circulate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function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entirely</a:t>
            </a:r>
            <a:r>
              <a:rPr lang="cs-CZ" dirty="0">
                <a:solidFill>
                  <a:schemeClr val="bg1"/>
                </a:solidFill>
              </a:rPr>
              <a:t> as </a:t>
            </a:r>
            <a:r>
              <a:rPr lang="cs-CZ" dirty="0" err="1">
                <a:solidFill>
                  <a:schemeClr val="bg1"/>
                </a:solidFill>
              </a:rPr>
              <a:t>economic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tools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C72A656-5EA9-4EF5-BDCA-362AB25C0996}"/>
              </a:ext>
            </a:extLst>
          </p:cNvPr>
          <p:cNvSpPr/>
          <p:nvPr/>
        </p:nvSpPr>
        <p:spPr>
          <a:xfrm>
            <a:off x="4956496" y="6206285"/>
            <a:ext cx="7332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There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is</a:t>
            </a:r>
            <a:r>
              <a:rPr lang="cs-CZ" sz="1400" dirty="0">
                <a:solidFill>
                  <a:schemeClr val="bg1"/>
                </a:solidFill>
              </a:rPr>
              <a:t> a lot to </a:t>
            </a:r>
            <a:r>
              <a:rPr lang="cs-CZ" sz="1400" dirty="0" err="1">
                <a:solidFill>
                  <a:schemeClr val="bg1"/>
                </a:solidFill>
              </a:rPr>
              <a:t>say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about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AA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coinage</a:t>
            </a:r>
            <a:r>
              <a:rPr lang="cs-CZ" sz="1400" dirty="0">
                <a:solidFill>
                  <a:schemeClr val="bg1"/>
                </a:solidFill>
              </a:rPr>
              <a:t>. </a:t>
            </a:r>
            <a:r>
              <a:rPr lang="cs-CZ" sz="1400" dirty="0" err="1">
                <a:solidFill>
                  <a:schemeClr val="bg1"/>
                </a:solidFill>
              </a:rPr>
              <a:t>For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whoever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is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interested</a:t>
            </a:r>
            <a:r>
              <a:rPr lang="cs-CZ" sz="1400" dirty="0">
                <a:solidFill>
                  <a:schemeClr val="bg1"/>
                </a:solidFill>
              </a:rPr>
              <a:t>, </a:t>
            </a:r>
            <a:r>
              <a:rPr lang="cs-CZ" sz="1400" dirty="0" err="1">
                <a:solidFill>
                  <a:schemeClr val="bg1"/>
                </a:solidFill>
              </a:rPr>
              <a:t>the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paper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below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is</a:t>
            </a:r>
            <a:r>
              <a:rPr lang="cs-CZ" sz="1400" dirty="0">
                <a:solidFill>
                  <a:schemeClr val="bg1"/>
                </a:solidFill>
              </a:rPr>
              <a:t> very </a:t>
            </a:r>
            <a:r>
              <a:rPr lang="cs-CZ" sz="1400" dirty="0" err="1">
                <a:solidFill>
                  <a:schemeClr val="bg1"/>
                </a:solidFill>
              </a:rPr>
              <a:t>good</a:t>
            </a:r>
            <a:r>
              <a:rPr lang="cs-CZ" sz="1400" dirty="0">
                <a:solidFill>
                  <a:schemeClr val="bg1"/>
                </a:solidFill>
              </a:rPr>
              <a:t>:</a:t>
            </a:r>
            <a:endParaRPr lang="cs-CZ" sz="1400" dirty="0">
              <a:hlinkClick r:id="rId4"/>
            </a:endParaRPr>
          </a:p>
          <a:p>
            <a:r>
              <a:rPr lang="cs-CZ" sz="1400" dirty="0">
                <a:hlinkClick r:id="rId4"/>
              </a:rPr>
              <a:t>https://</a:t>
            </a:r>
            <a:r>
              <a:rPr lang="cs-CZ" sz="1400" dirty="0" err="1">
                <a:hlinkClick r:id="rId4"/>
              </a:rPr>
              <a:t>studiahercynia.ff.cuni.cz</a:t>
            </a:r>
            <a:r>
              <a:rPr lang="cs-CZ" sz="1400" dirty="0">
                <a:hlinkClick r:id="rId4"/>
              </a:rPr>
              <a:t>/</a:t>
            </a:r>
            <a:r>
              <a:rPr lang="cs-CZ" sz="1400" dirty="0" err="1">
                <a:hlinkClick r:id="rId4"/>
              </a:rPr>
              <a:t>wp-content</a:t>
            </a:r>
            <a:r>
              <a:rPr lang="cs-CZ" sz="1400" dirty="0">
                <a:hlinkClick r:id="rId4"/>
              </a:rPr>
              <a:t>/</a:t>
            </a:r>
            <a:r>
              <a:rPr lang="cs-CZ" sz="1400" dirty="0" err="1">
                <a:hlinkClick r:id="rId4"/>
              </a:rPr>
              <a:t>uploads</a:t>
            </a:r>
            <a:r>
              <a:rPr lang="cs-CZ" sz="1400" dirty="0">
                <a:hlinkClick r:id="rId4"/>
              </a:rPr>
              <a:t>/</a:t>
            </a:r>
            <a:r>
              <a:rPr lang="cs-CZ" sz="1400" dirty="0" err="1">
                <a:hlinkClick r:id="rId4"/>
              </a:rPr>
              <a:t>sites</a:t>
            </a:r>
            <a:r>
              <a:rPr lang="cs-CZ" sz="1400" dirty="0">
                <a:hlinkClick r:id="rId4"/>
              </a:rPr>
              <a:t>/79/2018/07/Tomas_Smely_40-80.pdf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34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0C2908D-54D0-4CBF-81CD-D1854217D5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1D383759-CF7D-4C43-970E-34AC03A30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C2CEEB92-0E40-47BD-A5C7-B68969C9CDE6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99E22508-A1C4-48D8-9B7B-576A619FCAFA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9E4A12A1-1671-472D-B8B0-92900CD5E281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B4A47AB9-1BB2-4CCE-82FF-F70C0244A790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54CA6101-C9F6-4564-9C85-1BC189A8F6C4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vál 4">
            <a:extLst>
              <a:ext uri="{FF2B5EF4-FFF2-40B4-BE49-F238E27FC236}">
                <a16:creationId xmlns:a16="http://schemas.microsoft.com/office/drawing/2014/main" id="{196F420B-49E3-486A-82CC-767FAE1AF608}"/>
              </a:ext>
            </a:extLst>
          </p:cNvPr>
          <p:cNvSpPr/>
          <p:nvPr/>
        </p:nvSpPr>
        <p:spPr>
          <a:xfrm rot="2097214">
            <a:off x="8055575" y="1278319"/>
            <a:ext cx="2380107" cy="352224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4DFC05A1-D558-49F1-8F12-1BC97051FCF6}"/>
              </a:ext>
            </a:extLst>
          </p:cNvPr>
          <p:cNvSpPr/>
          <p:nvPr/>
        </p:nvSpPr>
        <p:spPr>
          <a:xfrm>
            <a:off x="0" y="-22683"/>
            <a:ext cx="3786244" cy="685800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" name="Picture 6" descr="5">
            <a:extLst>
              <a:ext uri="{FF2B5EF4-FFF2-40B4-BE49-F238E27FC236}">
                <a16:creationId xmlns:a16="http://schemas.microsoft.com/office/drawing/2014/main" id="{DC25815A-B855-4EB8-A175-C07146853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6E6E6E"/>
              </a:clrFrom>
              <a:clrTo>
                <a:srgbClr val="6E6E6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89" y="92564"/>
            <a:ext cx="1335087" cy="132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9" descr="7">
            <a:extLst>
              <a:ext uri="{FF2B5EF4-FFF2-40B4-BE49-F238E27FC236}">
                <a16:creationId xmlns:a16="http://schemas.microsoft.com/office/drawing/2014/main" id="{94C929AF-76D1-4526-A753-FF0433A9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737373"/>
              </a:clrFrom>
              <a:clrTo>
                <a:srgbClr val="73737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33" y="3929030"/>
            <a:ext cx="789953" cy="76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0" descr="7">
            <a:extLst>
              <a:ext uri="{FF2B5EF4-FFF2-40B4-BE49-F238E27FC236}">
                <a16:creationId xmlns:a16="http://schemas.microsoft.com/office/drawing/2014/main" id="{4FC362DF-651C-4517-AEC5-DA6FAADB3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084" y="3948789"/>
            <a:ext cx="789953" cy="74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2" descr="8">
            <a:extLst>
              <a:ext uri="{FF2B5EF4-FFF2-40B4-BE49-F238E27FC236}">
                <a16:creationId xmlns:a16="http://schemas.microsoft.com/office/drawing/2014/main" id="{357C4743-3599-4FF4-8121-031D2579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858585"/>
              </a:clrFrom>
              <a:clrTo>
                <a:srgbClr val="85858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"/>
          <a:stretch>
            <a:fillRect/>
          </a:stretch>
        </p:blipFill>
        <p:spPr bwMode="auto">
          <a:xfrm>
            <a:off x="303779" y="2724369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3" descr="8">
            <a:extLst>
              <a:ext uri="{FF2B5EF4-FFF2-40B4-BE49-F238E27FC236}">
                <a16:creationId xmlns:a16="http://schemas.microsoft.com/office/drawing/2014/main" id="{E764E1B7-913B-4BFA-92B2-4D3C82ED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767676"/>
              </a:clrFrom>
              <a:clrTo>
                <a:srgbClr val="7676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749" y="2736588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 descr="5">
            <a:extLst>
              <a:ext uri="{FF2B5EF4-FFF2-40B4-BE49-F238E27FC236}">
                <a16:creationId xmlns:a16="http://schemas.microsoft.com/office/drawing/2014/main" id="{14413474-386D-499C-B09E-823927AF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838383"/>
              </a:clrFrom>
              <a:clrTo>
                <a:srgbClr val="83838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3629" y="73377"/>
            <a:ext cx="1335087" cy="129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 descr="PS 118-05-1av">
            <a:extLst>
              <a:ext uri="{FF2B5EF4-FFF2-40B4-BE49-F238E27FC236}">
                <a16:creationId xmlns:a16="http://schemas.microsoft.com/office/drawing/2014/main" id="{E962D1C1-54C1-48CB-85B9-C33910E8B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40" y="6060617"/>
            <a:ext cx="71913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6" descr="PS 118-05-1rv">
            <a:extLst>
              <a:ext uri="{FF2B5EF4-FFF2-40B4-BE49-F238E27FC236}">
                <a16:creationId xmlns:a16="http://schemas.microsoft.com/office/drawing/2014/main" id="{7E5DF6C7-F016-4E9B-9827-466C8B3E5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504" y="6043154"/>
            <a:ext cx="7731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 descr="4">
            <a:extLst>
              <a:ext uri="{FF2B5EF4-FFF2-40B4-BE49-F238E27FC236}">
                <a16:creationId xmlns:a16="http://schemas.microsoft.com/office/drawing/2014/main" id="{ECE89494-6276-4521-9422-4B7D1E469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949492"/>
              </a:clrFrom>
              <a:clrTo>
                <a:srgbClr val="94949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762" y="1461483"/>
            <a:ext cx="1114634" cy="106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 descr="4">
            <a:extLst>
              <a:ext uri="{FF2B5EF4-FFF2-40B4-BE49-F238E27FC236}">
                <a16:creationId xmlns:a16="http://schemas.microsoft.com/office/drawing/2014/main" id="{6B0AD193-837D-4F86-9EE8-330CCAEA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848484"/>
              </a:clrFrom>
              <a:clrTo>
                <a:srgbClr val="8484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37" y="1473976"/>
            <a:ext cx="1114634" cy="11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Obdélník 42">
            <a:extLst>
              <a:ext uri="{FF2B5EF4-FFF2-40B4-BE49-F238E27FC236}">
                <a16:creationId xmlns:a16="http://schemas.microsoft.com/office/drawing/2014/main" id="{8BB8B9F3-8853-4C03-9553-358D1B8A5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114" y="1165510"/>
            <a:ext cx="106919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1/3 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1/8 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1/24 stater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drachma</a:t>
            </a: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endParaRPr lang="cs-CZ" altLang="cs-CZ" dirty="0">
              <a:latin typeface="Calibri" pitchFamily="34" charset="0"/>
              <a:cs typeface="Andalus" pitchFamily="18" charset="-78"/>
            </a:endParaRPr>
          </a:p>
          <a:p>
            <a:pPr algn="ctr"/>
            <a:r>
              <a:rPr lang="cs-CZ" altLang="cs-CZ" dirty="0">
                <a:latin typeface="Calibri" pitchFamily="34" charset="0"/>
                <a:cs typeface="Andalus" pitchFamily="18" charset="-78"/>
              </a:rPr>
              <a:t>obolos</a:t>
            </a:r>
          </a:p>
        </p:txBody>
      </p:sp>
      <p:pic>
        <p:nvPicPr>
          <p:cNvPr id="52" name="Obrázek 51">
            <a:extLst>
              <a:ext uri="{FF2B5EF4-FFF2-40B4-BE49-F238E27FC236}">
                <a16:creationId xmlns:a16="http://schemas.microsoft.com/office/drawing/2014/main" id="{66017291-A972-4613-97BF-204B7D569BC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7" y="4816122"/>
            <a:ext cx="1133114" cy="1087390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1D355578-4DE0-445A-BC22-1461F9A2051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245" y="4865806"/>
            <a:ext cx="1051668" cy="1087390"/>
          </a:xfrm>
          <a:prstGeom prst="rect">
            <a:avLst/>
          </a:prstGeom>
        </p:spPr>
      </p:pic>
      <p:sp>
        <p:nvSpPr>
          <p:cNvPr id="54" name="TextovéPole 53">
            <a:extLst>
              <a:ext uri="{FF2B5EF4-FFF2-40B4-BE49-F238E27FC236}">
                <a16:creationId xmlns:a16="http://schemas.microsoft.com/office/drawing/2014/main" id="{C4CD3499-9D2C-4CF8-9AE7-39CFB8AFB308}"/>
              </a:ext>
            </a:extLst>
          </p:cNvPr>
          <p:cNvSpPr txBox="1"/>
          <p:nvPr/>
        </p:nvSpPr>
        <p:spPr>
          <a:xfrm>
            <a:off x="3782208" y="4881329"/>
            <a:ext cx="8409792" cy="14773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cs-CZ" dirty="0" err="1"/>
              <a:t>The</a:t>
            </a:r>
            <a:r>
              <a:rPr lang="cs-CZ" dirty="0"/>
              <a:t> AA </a:t>
            </a:r>
            <a:r>
              <a:rPr lang="cs-CZ" dirty="0" err="1"/>
              <a:t>coinage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a </a:t>
            </a:r>
            <a:r>
              <a:rPr lang="cs-CZ" dirty="0" err="1"/>
              <a:t>unitary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, </a:t>
            </a:r>
            <a:r>
              <a:rPr lang="cs-CZ" dirty="0" err="1"/>
              <a:t>devised</a:t>
            </a:r>
            <a:r>
              <a:rPr lang="cs-CZ" dirty="0"/>
              <a:t> as such and </a:t>
            </a:r>
            <a:r>
              <a:rPr lang="cs-CZ" dirty="0" err="1"/>
              <a:t>consciously</a:t>
            </a:r>
            <a:r>
              <a:rPr lang="cs-CZ" dirty="0"/>
              <a:t> </a:t>
            </a:r>
            <a:r>
              <a:rPr lang="cs-CZ" dirty="0" err="1" smtClean="0"/>
              <a:t>imposed</a:t>
            </a:r>
            <a:r>
              <a:rPr lang="cs-CZ" dirty="0" smtClean="0"/>
              <a:t> </a:t>
            </a:r>
            <a:r>
              <a:rPr lang="cs-CZ" dirty="0" err="1"/>
              <a:t>upon</a:t>
            </a:r>
            <a:r>
              <a:rPr lang="cs-CZ" dirty="0"/>
              <a:t> society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previously</a:t>
            </a:r>
            <a:r>
              <a:rPr lang="cs-CZ" dirty="0"/>
              <a:t> had no idea </a:t>
            </a:r>
            <a:r>
              <a:rPr lang="cs-CZ" dirty="0" err="1"/>
              <a:t>what</a:t>
            </a:r>
            <a:r>
              <a:rPr lang="cs-CZ" dirty="0"/>
              <a:t> a </a:t>
            </a:r>
            <a:r>
              <a:rPr lang="cs-CZ" dirty="0" err="1"/>
              <a:t>coin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… and </a:t>
            </a:r>
            <a:r>
              <a:rPr lang="cs-CZ" dirty="0" err="1"/>
              <a:t>managed</a:t>
            </a:r>
            <a:r>
              <a:rPr lang="cs-CZ" dirty="0"/>
              <a:t> to </a:t>
            </a:r>
            <a:r>
              <a:rPr lang="cs-CZ" dirty="0" err="1"/>
              <a:t>fully</a:t>
            </a:r>
            <a:r>
              <a:rPr lang="cs-CZ" dirty="0"/>
              <a:t> </a:t>
            </a:r>
            <a:r>
              <a:rPr lang="cs-CZ" dirty="0" err="1"/>
              <a:t>monetise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economy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single </a:t>
            </a:r>
            <a:r>
              <a:rPr lang="cs-CZ" dirty="0" err="1"/>
              <a:t>generation</a:t>
            </a:r>
            <a:r>
              <a:rPr lang="cs-CZ" dirty="0"/>
              <a:t>.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system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was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shared</a:t>
            </a:r>
            <a:r>
              <a:rPr lang="cs-CZ" dirty="0">
                <a:sym typeface="Wingdings" panose="05000000000000000000" pitchFamily="2" charset="2"/>
              </a:rPr>
              <a:t> by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entire</a:t>
            </a:r>
            <a:r>
              <a:rPr lang="cs-CZ" dirty="0">
                <a:sym typeface="Wingdings" panose="05000000000000000000" pitchFamily="2" charset="2"/>
              </a:rPr>
              <a:t> Amber </a:t>
            </a:r>
            <a:r>
              <a:rPr lang="cs-CZ" dirty="0" err="1">
                <a:sym typeface="Wingdings" panose="05000000000000000000" pitchFamily="2" charset="2"/>
              </a:rPr>
              <a:t>road</a:t>
            </a:r>
            <a:r>
              <a:rPr lang="cs-CZ" dirty="0">
                <a:sym typeface="Wingdings" panose="05000000000000000000" pitchFamily="2" charset="2"/>
              </a:rPr>
              <a:t> area and </a:t>
            </a:r>
            <a:r>
              <a:rPr lang="cs-CZ" dirty="0" err="1">
                <a:sym typeface="Wingdings" panose="05000000000000000000" pitchFamily="2" charset="2"/>
              </a:rPr>
              <a:t>developed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along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same</a:t>
            </a:r>
            <a:r>
              <a:rPr lang="cs-CZ" dirty="0">
                <a:sym typeface="Wingdings" panose="05000000000000000000" pitchFamily="2" charset="2"/>
              </a:rPr>
              <a:t> pace in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entire</a:t>
            </a:r>
            <a:r>
              <a:rPr lang="cs-CZ" dirty="0">
                <a:sym typeface="Wingdings" panose="05000000000000000000" pitchFamily="2" charset="2"/>
              </a:rPr>
              <a:t> area </a:t>
            </a:r>
            <a:r>
              <a:rPr lang="cs-CZ" dirty="0" err="1">
                <a:sym typeface="Wingdings" panose="05000000000000000000" pitchFamily="2" charset="2"/>
              </a:rPr>
              <a:t>over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several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decades</a:t>
            </a:r>
            <a:r>
              <a:rPr lang="cs-CZ" dirty="0"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36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0C2908D-54D0-4CBF-81CD-D1854217D5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1D383759-CF7D-4C43-970E-34AC03A30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C2CEEB92-0E40-47BD-A5C7-B68969C9CDE6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99E22508-A1C4-48D8-9B7B-576A619FCAFA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9E4A12A1-1671-472D-B8B0-92900CD5E281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B4A47AB9-1BB2-4CCE-82FF-F70C0244A790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54CA6101-C9F6-4564-9C85-1BC189A8F6C4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vál 4">
            <a:extLst>
              <a:ext uri="{FF2B5EF4-FFF2-40B4-BE49-F238E27FC236}">
                <a16:creationId xmlns:a16="http://schemas.microsoft.com/office/drawing/2014/main" id="{196F420B-49E3-486A-82CC-767FAE1AF608}"/>
              </a:ext>
            </a:extLst>
          </p:cNvPr>
          <p:cNvSpPr/>
          <p:nvPr/>
        </p:nvSpPr>
        <p:spPr>
          <a:xfrm rot="2097214">
            <a:off x="5253281" y="457813"/>
            <a:ext cx="3118791" cy="292636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D289A45B-ADCB-4640-9992-CC8D250736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1073" y="900477"/>
            <a:ext cx="1392387" cy="3316696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13BDB414-6BA1-4D7B-BF95-22DE9BC12C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0" y="-152179"/>
            <a:ext cx="2239064" cy="1100694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B4F61607-DE45-42C2-8B04-728B8C09FD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205" y="2930490"/>
            <a:ext cx="2714595" cy="1320414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8DDC924A-F5FD-4C5D-B5EC-F0B1B08D97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774" y="1808579"/>
            <a:ext cx="1351691" cy="2560773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7537F31B-BA25-4FA7-B03E-A34C41A27A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5903" y="-19469"/>
            <a:ext cx="2602993" cy="1320414"/>
          </a:xfrm>
          <a:prstGeom prst="rect">
            <a:avLst/>
          </a:prstGeom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446CDE4D-A908-4E51-9846-FE02805ADB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44" y="5893195"/>
            <a:ext cx="2009376" cy="96480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472DF11-ACD3-4E41-B391-B4C979124A6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569" y="2873632"/>
            <a:ext cx="1218678" cy="242088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D52962C-CF4D-421E-8128-FD3F4CFFCD4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004" y="4207350"/>
            <a:ext cx="2504241" cy="130809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18296DF-3E45-4DA2-8D6E-1671B1D0A2C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324" y="1552947"/>
            <a:ext cx="1719243" cy="90602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4CCD61A-56F0-494D-AFCA-FB2EF763622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604" y="929186"/>
            <a:ext cx="872335" cy="93392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AD682723-1839-472D-BB08-6CC2D2EBCBA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672" y="1234469"/>
            <a:ext cx="2804603" cy="130809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C5FFD06-269D-40EB-A8F1-7AAFD8EFD06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1537">
            <a:off x="8526303" y="1426108"/>
            <a:ext cx="1045523" cy="2049226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787E5235-94C9-4768-8B1D-501DEE58702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519" y="-115180"/>
            <a:ext cx="2596911" cy="1399408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7BE70FBB-875C-438F-8A40-8ED791344961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2448" y="154461"/>
            <a:ext cx="1056326" cy="188065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1345BF66-8A4C-4977-8E05-F360D34ADC1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4672" y="2439958"/>
            <a:ext cx="782892" cy="867348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F29087D6-9DC2-4EFF-B44C-29F577865A01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614" y="2142636"/>
            <a:ext cx="2136909" cy="112238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6CDED106-F397-4D2B-B452-AD05546F26B2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626" y="421218"/>
            <a:ext cx="2581115" cy="1345088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55C811D3-749B-49D4-984D-52AD2D7F0C1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514" y="-83708"/>
            <a:ext cx="2258783" cy="1120499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F1826B40-3DFB-489A-8B81-D5F6EB24E4C3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949" y="898661"/>
            <a:ext cx="2049397" cy="1023323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8119063-F868-4690-B28C-F062130C8FEA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550" y="2113717"/>
            <a:ext cx="2085455" cy="1069830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1C74C1D4-ECBC-4394-8FC8-BC74172CBFBD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8972" y="1094789"/>
            <a:ext cx="1204567" cy="24181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04A0FCD-EA6C-4904-8A37-EB7D84F08A9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548967" y="3334205"/>
            <a:ext cx="2694530" cy="3515720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8F175ED-F385-45E6-9223-406EB26681BA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09" y="614529"/>
            <a:ext cx="2551487" cy="1291323"/>
          </a:xfrm>
          <a:prstGeom prst="rect">
            <a:avLst/>
          </a:prstGeom>
        </p:spPr>
      </p:pic>
      <p:sp>
        <p:nvSpPr>
          <p:cNvPr id="43" name="TextovéPole 42">
            <a:extLst>
              <a:ext uri="{FF2B5EF4-FFF2-40B4-BE49-F238E27FC236}">
                <a16:creationId xmlns:a16="http://schemas.microsoft.com/office/drawing/2014/main" id="{39C06E18-F471-4A6A-A1CB-85FF287CD1F2}"/>
              </a:ext>
            </a:extLst>
          </p:cNvPr>
          <p:cNvSpPr txBox="1"/>
          <p:nvPr/>
        </p:nvSpPr>
        <p:spPr>
          <a:xfrm>
            <a:off x="5647767" y="4201651"/>
            <a:ext cx="3890641" cy="230832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By </a:t>
            </a:r>
            <a:r>
              <a:rPr lang="cs-CZ" dirty="0" err="1"/>
              <a:t>contrast</a:t>
            </a:r>
            <a:r>
              <a:rPr lang="cs-CZ" dirty="0"/>
              <a:t>, Bohemia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period </a:t>
            </a:r>
            <a:r>
              <a:rPr lang="cs-CZ" dirty="0" err="1"/>
              <a:t>was</a:t>
            </a:r>
            <a:r>
              <a:rPr lang="cs-CZ" dirty="0"/>
              <a:t> a </a:t>
            </a:r>
            <a:r>
              <a:rPr lang="cs-CZ" dirty="0" err="1"/>
              <a:t>total</a:t>
            </a:r>
            <a:r>
              <a:rPr lang="cs-CZ" dirty="0"/>
              <a:t> </a:t>
            </a:r>
            <a:r>
              <a:rPr lang="cs-CZ" dirty="0" err="1"/>
              <a:t>mess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denominations</a:t>
            </a:r>
            <a:r>
              <a:rPr lang="cs-CZ" dirty="0"/>
              <a:t> but </a:t>
            </a:r>
            <a:r>
              <a:rPr lang="cs-CZ" dirty="0" err="1"/>
              <a:t>dozens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coin</a:t>
            </a:r>
            <a:r>
              <a:rPr lang="cs-CZ" dirty="0"/>
              <a:t> </a:t>
            </a:r>
            <a:r>
              <a:rPr lang="cs-CZ" dirty="0" err="1"/>
              <a:t>types</a:t>
            </a:r>
            <a:r>
              <a:rPr lang="cs-CZ" dirty="0"/>
              <a:t> are </a:t>
            </a:r>
            <a:r>
              <a:rPr lang="cs-CZ" dirty="0" err="1"/>
              <a:t>documented</a:t>
            </a:r>
            <a:r>
              <a:rPr lang="cs-CZ" dirty="0"/>
              <a:t>, </a:t>
            </a:r>
            <a:r>
              <a:rPr lang="cs-CZ" dirty="0" err="1"/>
              <a:t>rarely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entire</a:t>
            </a:r>
            <a:r>
              <a:rPr lang="cs-CZ" dirty="0"/>
              <a:t> </a:t>
            </a:r>
            <a:r>
              <a:rPr lang="cs-CZ" dirty="0" err="1"/>
              <a:t>denomination</a:t>
            </a:r>
            <a:r>
              <a:rPr lang="cs-CZ" dirty="0"/>
              <a:t> </a:t>
            </a:r>
            <a:r>
              <a:rPr lang="cs-CZ" dirty="0" err="1"/>
              <a:t>series</a:t>
            </a:r>
            <a:r>
              <a:rPr lang="cs-CZ" dirty="0"/>
              <a:t>.</a:t>
            </a:r>
          </a:p>
          <a:p>
            <a:pPr algn="r"/>
            <a:r>
              <a:rPr lang="cs-CZ" dirty="0">
                <a:sym typeface="Wingdings" panose="05000000000000000000" pitchFamily="2" charset="2"/>
              </a:rPr>
              <a:t>=&gt; </a:t>
            </a:r>
            <a:r>
              <a:rPr lang="cs-CZ" dirty="0" err="1">
                <a:sym typeface="Wingdings" panose="05000000000000000000" pitchFamily="2" charset="2"/>
              </a:rPr>
              <a:t>Numerous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petty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authorities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marginal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significance</a:t>
            </a:r>
            <a:r>
              <a:rPr lang="cs-CZ" dirty="0">
                <a:sym typeface="Wingdings" panose="05000000000000000000" pitchFamily="2" charset="2"/>
              </a:rPr>
              <a:t> in </a:t>
            </a:r>
            <a:r>
              <a:rPr lang="cs-CZ" dirty="0" err="1">
                <a:sym typeface="Wingdings" panose="05000000000000000000" pitchFamily="2" charset="2"/>
              </a:rPr>
              <a:t>comparison</a:t>
            </a:r>
            <a:r>
              <a:rPr lang="cs-CZ" dirty="0">
                <a:sym typeface="Wingdings" panose="05000000000000000000" pitchFamily="2" charset="2"/>
              </a:rPr>
              <a:t>  </a:t>
            </a:r>
            <a:r>
              <a:rPr lang="cs-CZ" dirty="0" err="1">
                <a:sym typeface="Wingdings" panose="05000000000000000000" pitchFamily="2" charset="2"/>
              </a:rPr>
              <a:t>with</a:t>
            </a:r>
            <a:r>
              <a:rPr lang="cs-CZ" dirty="0">
                <a:sym typeface="Wingdings" panose="05000000000000000000" pitchFamily="2" charset="2"/>
              </a:rPr>
              <a:t> Moravia and </a:t>
            </a:r>
            <a:r>
              <a:rPr lang="cs-CZ" dirty="0" err="1">
                <a:sym typeface="Wingdings" panose="05000000000000000000" pitchFamily="2" charset="2"/>
              </a:rPr>
              <a:t>Austria</a:t>
            </a:r>
            <a:r>
              <a:rPr lang="cs-CZ" dirty="0"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58762EEC-6FFE-4D8D-A020-AC379F6AC78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114" y="3808438"/>
            <a:ext cx="1157923" cy="233616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67237D5A-6E26-45DF-9B95-39645060D2AC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706" y="5746998"/>
            <a:ext cx="2259234" cy="1155552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5DCBB379-51E8-40B8-ABE2-F7DE9A4C7401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763" y="5576153"/>
            <a:ext cx="2466558" cy="1154491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127694EC-6F51-4381-95BE-05924CE52E32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770" y="3262400"/>
            <a:ext cx="1456995" cy="280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8F5D7B42-1F0C-4399-933C-26B62B529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679" y="-6457"/>
            <a:ext cx="5976664" cy="449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40F740C9-0278-4837-947B-34CEC64682F7}"/>
              </a:ext>
            </a:extLst>
          </p:cNvPr>
          <p:cNvGrpSpPr/>
          <p:nvPr/>
        </p:nvGrpSpPr>
        <p:grpSpPr>
          <a:xfrm>
            <a:off x="6168008" y="2650178"/>
            <a:ext cx="5976665" cy="4235206"/>
            <a:chOff x="1170732" y="0"/>
            <a:chExt cx="9116836" cy="6460406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0D087ED-9AD5-43E6-8D3B-692D5290F6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70732" y="0"/>
              <a:ext cx="9116836" cy="646040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ipsa 19">
              <a:extLst>
                <a:ext uri="{FF2B5EF4-FFF2-40B4-BE49-F238E27FC236}">
                  <a16:creationId xmlns:a16="http://schemas.microsoft.com/office/drawing/2014/main" id="{B1259A76-F247-4D27-86F4-B5F6B00646D8}"/>
                </a:ext>
              </a:extLst>
            </p:cNvPr>
            <p:cNvSpPr/>
            <p:nvPr/>
          </p:nvSpPr>
          <p:spPr>
            <a:xfrm flipH="1">
              <a:off x="7250990" y="2852737"/>
              <a:ext cx="122238" cy="12223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Elipsa 20">
              <a:extLst>
                <a:ext uri="{FF2B5EF4-FFF2-40B4-BE49-F238E27FC236}">
                  <a16:creationId xmlns:a16="http://schemas.microsoft.com/office/drawing/2014/main" id="{8E2BE5E7-5D9C-4374-BC7D-CEE66B5005FB}"/>
                </a:ext>
              </a:extLst>
            </p:cNvPr>
            <p:cNvSpPr/>
            <p:nvPr/>
          </p:nvSpPr>
          <p:spPr>
            <a:xfrm flipH="1">
              <a:off x="4334907" y="2791619"/>
              <a:ext cx="122238" cy="12223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Elipsa 21">
              <a:extLst>
                <a:ext uri="{FF2B5EF4-FFF2-40B4-BE49-F238E27FC236}">
                  <a16:creationId xmlns:a16="http://schemas.microsoft.com/office/drawing/2014/main" id="{17EEB723-D4D9-4BFE-886B-83B891D5FF63}"/>
                </a:ext>
              </a:extLst>
            </p:cNvPr>
            <p:cNvSpPr/>
            <p:nvPr/>
          </p:nvSpPr>
          <p:spPr>
            <a:xfrm flipH="1">
              <a:off x="4445476" y="3392742"/>
              <a:ext cx="122237" cy="12223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Elipsa 22">
              <a:extLst>
                <a:ext uri="{FF2B5EF4-FFF2-40B4-BE49-F238E27FC236}">
                  <a16:creationId xmlns:a16="http://schemas.microsoft.com/office/drawing/2014/main" id="{C9CF076C-3F72-4595-A6A5-E0B4E1B4402A}"/>
                </a:ext>
              </a:extLst>
            </p:cNvPr>
            <p:cNvSpPr/>
            <p:nvPr/>
          </p:nvSpPr>
          <p:spPr>
            <a:xfrm flipH="1">
              <a:off x="5973763" y="2417739"/>
              <a:ext cx="122237" cy="12223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1" name="Elipsa 23">
              <a:extLst>
                <a:ext uri="{FF2B5EF4-FFF2-40B4-BE49-F238E27FC236}">
                  <a16:creationId xmlns:a16="http://schemas.microsoft.com/office/drawing/2014/main" id="{A9B4573E-C12D-4023-A259-F39189073A50}"/>
                </a:ext>
              </a:extLst>
            </p:cNvPr>
            <p:cNvSpPr/>
            <p:nvPr/>
          </p:nvSpPr>
          <p:spPr>
            <a:xfrm flipH="1">
              <a:off x="4506595" y="2176878"/>
              <a:ext cx="122238" cy="12223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2" name="Elipsa 24">
              <a:extLst>
                <a:ext uri="{FF2B5EF4-FFF2-40B4-BE49-F238E27FC236}">
                  <a16:creationId xmlns:a16="http://schemas.microsoft.com/office/drawing/2014/main" id="{ADE8024C-9C25-4BD0-864A-D78FF61855EF}"/>
                </a:ext>
              </a:extLst>
            </p:cNvPr>
            <p:cNvSpPr/>
            <p:nvPr/>
          </p:nvSpPr>
          <p:spPr>
            <a:xfrm flipH="1">
              <a:off x="4334907" y="4181795"/>
              <a:ext cx="122238" cy="12223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dirty="0"/>
                <a:t> </a:t>
              </a:r>
            </a:p>
          </p:txBody>
        </p:sp>
        <p:sp>
          <p:nvSpPr>
            <p:cNvPr id="13" name="Elipsa 25">
              <a:extLst>
                <a:ext uri="{FF2B5EF4-FFF2-40B4-BE49-F238E27FC236}">
                  <a16:creationId xmlns:a16="http://schemas.microsoft.com/office/drawing/2014/main" id="{7F725B5E-DD1A-4AD3-B82E-53066D83EED7}"/>
                </a:ext>
              </a:extLst>
            </p:cNvPr>
            <p:cNvSpPr/>
            <p:nvPr/>
          </p:nvSpPr>
          <p:spPr>
            <a:xfrm flipH="1">
              <a:off x="4018757" y="2115760"/>
              <a:ext cx="122237" cy="12223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9941D3E6-FE11-47CE-82E5-758088261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4527" y="5463850"/>
            <a:ext cx="3117473" cy="142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35AB99E-7463-46FD-B564-B790097E3C84}"/>
              </a:ext>
            </a:extLst>
          </p:cNvPr>
          <p:cNvSpPr txBox="1"/>
          <p:nvPr/>
        </p:nvSpPr>
        <p:spPr>
          <a:xfrm>
            <a:off x="6096000" y="-27384"/>
            <a:ext cx="61206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Until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late</a:t>
            </a:r>
            <a:r>
              <a:rPr lang="cs-CZ" dirty="0">
                <a:solidFill>
                  <a:schemeClr val="bg1"/>
                </a:solidFill>
              </a:rPr>
              <a:t> 20th </a:t>
            </a:r>
            <a:r>
              <a:rPr lang="cs-CZ" dirty="0" err="1">
                <a:solidFill>
                  <a:schemeClr val="bg1"/>
                </a:solidFill>
              </a:rPr>
              <a:t>century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European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archaeology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distinguished</a:t>
            </a:r>
            <a:r>
              <a:rPr lang="cs-CZ" dirty="0">
                <a:solidFill>
                  <a:schemeClr val="bg1"/>
                </a:solidFill>
              </a:rPr>
              <a:t>…</a:t>
            </a:r>
          </a:p>
          <a:p>
            <a:r>
              <a:rPr lang="cs-CZ" dirty="0">
                <a:solidFill>
                  <a:schemeClr val="bg1"/>
                </a:solidFill>
              </a:rPr>
              <a:t>… a </a:t>
            </a:r>
            <a:r>
              <a:rPr lang="cs-CZ" dirty="0" err="1">
                <a:solidFill>
                  <a:schemeClr val="bg1"/>
                </a:solidFill>
              </a:rPr>
              <a:t>Middle</a:t>
            </a:r>
            <a:r>
              <a:rPr lang="cs-CZ" dirty="0">
                <a:solidFill>
                  <a:schemeClr val="bg1"/>
                </a:solidFill>
              </a:rPr>
              <a:t> La Tène ‚</a:t>
            </a:r>
            <a:r>
              <a:rPr lang="cs-CZ" dirty="0" err="1">
                <a:solidFill>
                  <a:schemeClr val="bg1"/>
                </a:solidFill>
              </a:rPr>
              <a:t>flat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grave</a:t>
            </a:r>
            <a:r>
              <a:rPr lang="cs-CZ" dirty="0">
                <a:solidFill>
                  <a:schemeClr val="bg1"/>
                </a:solidFill>
              </a:rPr>
              <a:t> period‘ (</a:t>
            </a:r>
            <a:r>
              <a:rPr lang="cs-CZ" dirty="0" err="1">
                <a:solidFill>
                  <a:schemeClr val="bg1"/>
                </a:solidFill>
              </a:rPr>
              <a:t>low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social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complexity</a:t>
            </a:r>
            <a:r>
              <a:rPr lang="cs-CZ" dirty="0">
                <a:solidFill>
                  <a:schemeClr val="bg1"/>
                </a:solidFill>
              </a:rPr>
              <a:t>, no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settlements</a:t>
            </a:r>
            <a:r>
              <a:rPr lang="cs-CZ" dirty="0">
                <a:solidFill>
                  <a:schemeClr val="bg1"/>
                </a:solidFill>
              </a:rPr>
              <a:t>, stress on </a:t>
            </a:r>
            <a:r>
              <a:rPr lang="cs-CZ" dirty="0" err="1">
                <a:solidFill>
                  <a:schemeClr val="bg1"/>
                </a:solidFill>
              </a:rPr>
              <a:t>burial</a:t>
            </a:r>
            <a:r>
              <a:rPr lang="cs-CZ" dirty="0">
                <a:solidFill>
                  <a:schemeClr val="bg1"/>
                </a:solidFill>
              </a:rPr>
              <a:t> evidence) </a:t>
            </a:r>
          </a:p>
          <a:p>
            <a:r>
              <a:rPr lang="cs-CZ" dirty="0">
                <a:solidFill>
                  <a:schemeClr val="bg1"/>
                </a:solidFill>
              </a:rPr>
              <a:t>….and a Late La Tène ‚oppida period‘ (</a:t>
            </a:r>
            <a:r>
              <a:rPr lang="cs-CZ" dirty="0" err="1">
                <a:solidFill>
                  <a:schemeClr val="bg1"/>
                </a:solidFill>
              </a:rPr>
              <a:t>appearance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massive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fortified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settlements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colonisation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new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regions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huge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technological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economic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surge</a:t>
            </a:r>
            <a:r>
              <a:rPr lang="cs-CZ" dirty="0">
                <a:solidFill>
                  <a:schemeClr val="bg1"/>
                </a:solidFill>
              </a:rPr>
              <a:t>…).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402BE9-D147-4AAD-BF00-68016945AB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3239" y="3079517"/>
            <a:ext cx="3413085" cy="212426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7FE45A9-68CE-4512-B6E5-448A96EECE79}"/>
              </a:ext>
            </a:extLst>
          </p:cNvPr>
          <p:cNvSpPr txBox="1"/>
          <p:nvPr/>
        </p:nvSpPr>
        <p:spPr>
          <a:xfrm>
            <a:off x="31706" y="5469031"/>
            <a:ext cx="6208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seeming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sudden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transition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radical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change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one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these </a:t>
            </a:r>
            <a:r>
              <a:rPr lang="cs-CZ" dirty="0" err="1">
                <a:solidFill>
                  <a:schemeClr val="bg1"/>
                </a:solidFill>
              </a:rPr>
              <a:t>phases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rise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hypotheses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due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strong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cultural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impact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Mediterranean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e.g</a:t>
            </a:r>
            <a:r>
              <a:rPr lang="cs-CZ" dirty="0">
                <a:solidFill>
                  <a:schemeClr val="bg1"/>
                </a:solidFill>
              </a:rPr>
              <a:t>. Boii </a:t>
            </a:r>
            <a:r>
              <a:rPr lang="cs-CZ" dirty="0" err="1">
                <a:solidFill>
                  <a:schemeClr val="bg1"/>
                </a:solidFill>
              </a:rPr>
              <a:t>migrating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Italy… :~/ )</a:t>
            </a:r>
          </a:p>
        </p:txBody>
      </p:sp>
    </p:spTree>
    <p:extLst>
      <p:ext uri="{BB962C8B-B14F-4D97-AF65-F5344CB8AC3E}">
        <p14:creationId xmlns:p14="http://schemas.microsoft.com/office/powerpoint/2010/main" val="3978437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0E02E4C-6B82-4253-B149-6DE12FC61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88640"/>
            <a:ext cx="5781675" cy="488632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5B00356-A77E-4F1B-BC38-C834788C3FF7}"/>
              </a:ext>
            </a:extLst>
          </p:cNvPr>
          <p:cNvSpPr/>
          <p:nvPr/>
        </p:nvSpPr>
        <p:spPr>
          <a:xfrm>
            <a:off x="4655839" y="5499229"/>
            <a:ext cx="73658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hlinkClick r:id="rId3"/>
              </a:rPr>
              <a:t>https://</a:t>
            </a:r>
            <a:r>
              <a:rPr lang="cs-CZ" sz="1400" dirty="0" err="1">
                <a:hlinkClick r:id="rId3"/>
              </a:rPr>
              <a:t>www.academia.edu</a:t>
            </a:r>
            <a:r>
              <a:rPr lang="cs-CZ" sz="1400" dirty="0">
                <a:hlinkClick r:id="rId3"/>
              </a:rPr>
              <a:t>/10892786/Natalie_Venclov%C3%A1_-_Ji%C5%99%C3%AD_Militk%C3%BD_2014_Glass-making_coinage_and_local_identities_in_the_Middle_Danube_region_in_the_third_and_second_centuries_B.C</a:t>
            </a:r>
            <a:r>
              <a:rPr lang="cs-CZ" sz="1400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6262F4-505B-4F13-8227-689747538A3C}"/>
              </a:ext>
            </a:extLst>
          </p:cNvPr>
          <p:cNvSpPr txBox="1"/>
          <p:nvPr/>
        </p:nvSpPr>
        <p:spPr>
          <a:xfrm>
            <a:off x="695400" y="908720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Glass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production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regions</a:t>
            </a:r>
            <a:r>
              <a:rPr lang="cs-CZ" dirty="0">
                <a:solidFill>
                  <a:schemeClr val="bg1"/>
                </a:solidFill>
              </a:rPr>
              <a:t> and early </a:t>
            </a:r>
            <a:r>
              <a:rPr lang="cs-CZ" dirty="0" err="1">
                <a:solidFill>
                  <a:schemeClr val="bg1"/>
                </a:solidFill>
              </a:rPr>
              <a:t>coinages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overlap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representing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clear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foci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social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cultural</a:t>
            </a:r>
            <a:r>
              <a:rPr lang="cs-CZ" dirty="0">
                <a:solidFill>
                  <a:schemeClr val="bg1"/>
                </a:solidFill>
              </a:rPr>
              <a:t> development in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C1.</a:t>
            </a:r>
          </a:p>
        </p:txBody>
      </p:sp>
    </p:spTree>
    <p:extLst>
      <p:ext uri="{BB962C8B-B14F-4D97-AF65-F5344CB8AC3E}">
        <p14:creationId xmlns:p14="http://schemas.microsoft.com/office/powerpoint/2010/main" val="18432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nza\Documents\vědověci\mapy\EvropaA5_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635" y="352425"/>
            <a:ext cx="8501063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Přímá spojovací šipka 2"/>
          <p:cNvCxnSpPr/>
          <p:nvPr/>
        </p:nvCxnSpPr>
        <p:spPr>
          <a:xfrm rot="16200000" flipV="1">
            <a:off x="5601591" y="3710781"/>
            <a:ext cx="428625" cy="1412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šipka 4"/>
          <p:cNvCxnSpPr>
            <a:stCxn id="20" idx="1"/>
          </p:cNvCxnSpPr>
          <p:nvPr/>
        </p:nvCxnSpPr>
        <p:spPr>
          <a:xfrm flipH="1">
            <a:off x="8745636" y="2843734"/>
            <a:ext cx="2744786" cy="36619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21"/>
          <p:cNvSpPr txBox="1">
            <a:spLocks noChangeArrowheads="1"/>
          </p:cNvSpPr>
          <p:nvPr/>
        </p:nvSpPr>
        <p:spPr bwMode="auto">
          <a:xfrm>
            <a:off x="11112598" y="3208783"/>
            <a:ext cx="981935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prstClr val="black"/>
                </a:solidFill>
              </a:rPr>
              <a:t>Roseldorf</a:t>
            </a:r>
            <a:endParaRPr lang="cs-CZ" dirty="0">
              <a:solidFill>
                <a:prstClr val="black"/>
              </a:solidFill>
            </a:endParaRPr>
          </a:p>
        </p:txBody>
      </p:sp>
      <p:cxnSp>
        <p:nvCxnSpPr>
          <p:cNvPr id="7" name="Přímá spojovací šipka 6"/>
          <p:cNvCxnSpPr/>
          <p:nvPr/>
        </p:nvCxnSpPr>
        <p:spPr>
          <a:xfrm rot="5400000" flipH="1" flipV="1">
            <a:off x="9031385" y="3995737"/>
            <a:ext cx="428625" cy="2857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>
            <a:stCxn id="25" idx="2"/>
          </p:cNvCxnSpPr>
          <p:nvPr/>
        </p:nvCxnSpPr>
        <p:spPr>
          <a:xfrm>
            <a:off x="5820940" y="2619791"/>
            <a:ext cx="244995" cy="4472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11"/>
          <p:cNvSpPr txBox="1">
            <a:spLocks noChangeArrowheads="1"/>
          </p:cNvSpPr>
          <p:nvPr/>
        </p:nvSpPr>
        <p:spPr bwMode="auto">
          <a:xfrm>
            <a:off x="3030635" y="2281237"/>
            <a:ext cx="1453411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prstClr val="black"/>
                </a:solidFill>
              </a:rPr>
              <a:t>Waldalgesheim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rot="16200000" flipV="1">
            <a:off x="3030635" y="4138613"/>
            <a:ext cx="714375" cy="7143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>
            <a:stCxn id="12" idx="1"/>
          </p:cNvCxnSpPr>
          <p:nvPr/>
        </p:nvCxnSpPr>
        <p:spPr>
          <a:xfrm flipH="1" flipV="1">
            <a:off x="10745886" y="3781426"/>
            <a:ext cx="357186" cy="8533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2" descr="C:\Users\honza\Documents\vědověci\AFEAF2012\hurbanovo_lékytho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3072" y="3900585"/>
            <a:ext cx="1071562" cy="1468438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3" name="Picture 23" descr="C:\Users\honza\Documents\vědověci\AFEAF2012\mnichov_Obrmnz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48" y="3995738"/>
            <a:ext cx="1144587" cy="1741487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5" name="Picture 27" descr="C:\Users\honza\Documents\vědověci\AFEAF2012\Waldalgesheim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209" y="188913"/>
            <a:ext cx="1543050" cy="2092325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cxnSp>
        <p:nvCxnSpPr>
          <p:cNvPr id="16" name="Přímá spojovací šipka 15"/>
          <p:cNvCxnSpPr/>
          <p:nvPr/>
        </p:nvCxnSpPr>
        <p:spPr>
          <a:xfrm rot="5400000" flipH="1">
            <a:off x="3359247" y="1809750"/>
            <a:ext cx="142875" cy="8001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8" descr="C:\Users\honza\Documents\vědověci\AFEAF2012\Breisach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634" y="4495799"/>
            <a:ext cx="2141538" cy="1055688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8" name="TextovéPole 11"/>
          <p:cNvSpPr txBox="1">
            <a:spLocks noChangeArrowheads="1"/>
          </p:cNvSpPr>
          <p:nvPr/>
        </p:nvSpPr>
        <p:spPr bwMode="auto">
          <a:xfrm>
            <a:off x="3030634" y="5495924"/>
            <a:ext cx="1953868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prstClr val="black"/>
                </a:solidFill>
              </a:rPr>
              <a:t>Breisach Hochstetten</a:t>
            </a:r>
          </a:p>
        </p:txBody>
      </p:sp>
      <p:pic>
        <p:nvPicPr>
          <p:cNvPr id="20" name="Picture 29" descr="C:\Users\honza\Documents\vědověci\AFEAF2012\roseldorf_zrníčka_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422" y="2416696"/>
            <a:ext cx="684212" cy="854075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21" name="Picture 24" descr="C:\Users\honza\Documents\vědověci\AFEAF2012\lícnice.jpg"/>
          <p:cNvPicPr>
            <a:picLocks noChangeAspect="1" noChangeArrowheads="1"/>
          </p:cNvPicPr>
          <p:nvPr/>
        </p:nvPicPr>
        <p:blipFill>
          <a:blip r:embed="rId8" cstate="screen">
            <a:lum bright="-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174" y="995362"/>
            <a:ext cx="1130300" cy="1377950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24" name="TextovéPole 22"/>
          <p:cNvSpPr txBox="1">
            <a:spLocks noChangeArrowheads="1"/>
          </p:cNvSpPr>
          <p:nvPr/>
        </p:nvSpPr>
        <p:spPr bwMode="auto">
          <a:xfrm>
            <a:off x="11061444" y="5369023"/>
            <a:ext cx="111319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 sz="1600" dirty="0" err="1">
                <a:solidFill>
                  <a:prstClr val="black"/>
                </a:solidFill>
              </a:rPr>
              <a:t>Hurbanovo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11"/>
          <p:cNvSpPr txBox="1">
            <a:spLocks noChangeArrowheads="1"/>
          </p:cNvSpPr>
          <p:nvPr/>
        </p:nvSpPr>
        <p:spPr bwMode="auto">
          <a:xfrm>
            <a:off x="5316635" y="2281237"/>
            <a:ext cx="1008609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prstClr val="black"/>
                </a:solidFill>
              </a:rPr>
              <a:t>Manching</a:t>
            </a:r>
            <a:endParaRPr lang="cs-CZ">
              <a:solidFill>
                <a:prstClr val="black"/>
              </a:solidFill>
            </a:endParaRPr>
          </a:p>
        </p:txBody>
      </p:sp>
      <p:pic>
        <p:nvPicPr>
          <p:cNvPr id="26" name="Picture 32" descr="C:\Users\honza\Documents\vědověci\AFEAF2012\Teurnia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3948" y="4924425"/>
            <a:ext cx="1622425" cy="1643063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27" name="TextovéPole 48"/>
          <p:cNvSpPr txBox="1">
            <a:spLocks noChangeArrowheads="1"/>
          </p:cNvSpPr>
          <p:nvPr/>
        </p:nvSpPr>
        <p:spPr bwMode="auto">
          <a:xfrm>
            <a:off x="7102573" y="6353174"/>
            <a:ext cx="928687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solidFill>
                  <a:prstClr val="black"/>
                </a:solidFill>
              </a:rPr>
              <a:t>Teurnia</a:t>
            </a:r>
          </a:p>
        </p:txBody>
      </p:sp>
      <p:cxnSp>
        <p:nvCxnSpPr>
          <p:cNvPr id="28" name="Přímá spojovací šipka 27"/>
          <p:cNvCxnSpPr/>
          <p:nvPr/>
        </p:nvCxnSpPr>
        <p:spPr>
          <a:xfrm flipV="1">
            <a:off x="7174010" y="4710112"/>
            <a:ext cx="428625" cy="2143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6"/>
          <p:cNvSpPr txBox="1">
            <a:spLocks noChangeArrowheads="1"/>
          </p:cNvSpPr>
          <p:nvPr/>
        </p:nvSpPr>
        <p:spPr bwMode="auto">
          <a:xfrm>
            <a:off x="5370474" y="5567363"/>
            <a:ext cx="1308370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>
                <a:solidFill>
                  <a:prstClr val="black"/>
                </a:solidFill>
              </a:rPr>
              <a:t>München </a:t>
            </a:r>
          </a:p>
          <a:p>
            <a:pPr algn="ctr"/>
            <a:r>
              <a:rPr lang="cs-CZ" sz="1600">
                <a:solidFill>
                  <a:prstClr val="black"/>
                </a:solidFill>
              </a:rPr>
              <a:t>Obermenzing</a:t>
            </a:r>
          </a:p>
        </p:txBody>
      </p:sp>
      <p:pic>
        <p:nvPicPr>
          <p:cNvPr id="30" name="Picture 33" descr="C:\Users\honza\Documents\vědověci\AFEAF2012\Mannersdorf_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17009" y="4210049"/>
            <a:ext cx="1422400" cy="2281238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31" name="TextovéPole 22"/>
          <p:cNvSpPr txBox="1">
            <a:spLocks noChangeArrowheads="1"/>
          </p:cNvSpPr>
          <p:nvPr/>
        </p:nvSpPr>
        <p:spPr bwMode="auto">
          <a:xfrm>
            <a:off x="8531323" y="6372225"/>
            <a:ext cx="1214437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solidFill>
                  <a:prstClr val="black"/>
                </a:solidFill>
              </a:rPr>
              <a:t>Mannersdorf</a:t>
            </a:r>
            <a:endParaRPr lang="cs-CZ" sz="1600">
              <a:solidFill>
                <a:prstClr val="black"/>
              </a:solidFill>
            </a:endParaRPr>
          </a:p>
        </p:txBody>
      </p:sp>
      <p:cxnSp>
        <p:nvCxnSpPr>
          <p:cNvPr id="40" name="Přímá spojovací šipka 39"/>
          <p:cNvCxnSpPr>
            <a:stCxn id="43" idx="0"/>
          </p:cNvCxnSpPr>
          <p:nvPr/>
        </p:nvCxnSpPr>
        <p:spPr>
          <a:xfrm flipV="1">
            <a:off x="10643937" y="3709988"/>
            <a:ext cx="387698" cy="19764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C:\Users\honza\Documents\vědověci\AFEAF2012\Szob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2875" y="5686425"/>
            <a:ext cx="1762125" cy="1095375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4" name="TextovéPole 22"/>
          <p:cNvSpPr txBox="1">
            <a:spLocks noChangeArrowheads="1"/>
          </p:cNvSpPr>
          <p:nvPr/>
        </p:nvSpPr>
        <p:spPr bwMode="auto">
          <a:xfrm>
            <a:off x="9912845" y="5369023"/>
            <a:ext cx="572913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 sz="1600" dirty="0" err="1">
                <a:solidFill>
                  <a:prstClr val="black"/>
                </a:solidFill>
              </a:rPr>
              <a:t>Szob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12" cstate="screen">
            <a:lum bright="-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7292" y="1120552"/>
            <a:ext cx="1017342" cy="1013629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7" name="TextovéPole 46"/>
          <p:cNvSpPr txBox="1"/>
          <p:nvPr/>
        </p:nvSpPr>
        <p:spPr>
          <a:xfrm>
            <a:off x="11225336" y="2128663"/>
            <a:ext cx="9492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Přítluky</a:t>
            </a:r>
            <a:r>
              <a:rPr lang="cs-CZ" dirty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45" name="Přímá spojovací šipka 44"/>
          <p:cNvCxnSpPr>
            <a:stCxn id="46" idx="1"/>
          </p:cNvCxnSpPr>
          <p:nvPr/>
        </p:nvCxnSpPr>
        <p:spPr>
          <a:xfrm flipH="1">
            <a:off x="9546850" y="1627367"/>
            <a:ext cx="1610442" cy="9333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60103" y="895960"/>
            <a:ext cx="1539009" cy="1231546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9" name="TextovéPole 11">
            <a:extLst>
              <a:ext uri="{FF2B5EF4-FFF2-40B4-BE49-F238E27FC236}">
                <a16:creationId xmlns:a16="http://schemas.microsoft.com/office/drawing/2014/main" id="{C104C388-E24B-48BC-92C4-F7F0E99A0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949" y="2259035"/>
            <a:ext cx="808235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prstClr val="black"/>
                </a:solidFill>
              </a:rPr>
              <a:t>Stebno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022B3EA-82DA-48E6-9BDC-ED958569F53D}"/>
              </a:ext>
            </a:extLst>
          </p:cNvPr>
          <p:cNvSpPr txBox="1"/>
          <p:nvPr/>
        </p:nvSpPr>
        <p:spPr>
          <a:xfrm>
            <a:off x="97467" y="352425"/>
            <a:ext cx="29331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IV–III/II </a:t>
            </a:r>
            <a:r>
              <a:rPr lang="cs-CZ" dirty="0" err="1">
                <a:solidFill>
                  <a:schemeClr val="bg1"/>
                </a:solidFill>
              </a:rPr>
              <a:t>century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imports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 are </a:t>
            </a:r>
            <a:r>
              <a:rPr lang="cs-CZ" dirty="0" err="1">
                <a:solidFill>
                  <a:schemeClr val="bg1"/>
                </a:solidFill>
              </a:rPr>
              <a:t>few</a:t>
            </a:r>
            <a:r>
              <a:rPr lang="cs-CZ" dirty="0">
                <a:solidFill>
                  <a:schemeClr val="bg1"/>
                </a:solidFill>
              </a:rPr>
              <a:t> and – </a:t>
            </a:r>
            <a:r>
              <a:rPr lang="cs-CZ" dirty="0" err="1">
                <a:solidFill>
                  <a:schemeClr val="bg1"/>
                </a:solidFill>
              </a:rPr>
              <a:t>having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probably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arrived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>
                <a:solidFill>
                  <a:schemeClr val="bg1"/>
                </a:solidFill>
              </a:rPr>
              <a:t>complicated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individual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itineraries</a:t>
            </a:r>
            <a:r>
              <a:rPr lang="cs-CZ" dirty="0">
                <a:solidFill>
                  <a:schemeClr val="bg1"/>
                </a:solidFill>
              </a:rPr>
              <a:t> – do not </a:t>
            </a:r>
            <a:r>
              <a:rPr lang="cs-CZ" dirty="0" err="1">
                <a:solidFill>
                  <a:schemeClr val="bg1"/>
                </a:solidFill>
              </a:rPr>
              <a:t>say</a:t>
            </a:r>
            <a:r>
              <a:rPr lang="cs-CZ" dirty="0">
                <a:solidFill>
                  <a:schemeClr val="bg1"/>
                </a:solidFill>
              </a:rPr>
              <a:t> much by </a:t>
            </a:r>
            <a:r>
              <a:rPr lang="cs-CZ" dirty="0" err="1">
                <a:solidFill>
                  <a:schemeClr val="bg1"/>
                </a:solidFill>
              </a:rPr>
              <a:t>themselves</a:t>
            </a:r>
            <a:r>
              <a:rPr lang="cs-CZ" dirty="0">
                <a:solidFill>
                  <a:schemeClr val="bg1"/>
                </a:solidFill>
              </a:rPr>
              <a:t>…</a:t>
            </a: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>
                <a:solidFill>
                  <a:schemeClr val="bg1"/>
                </a:solidFill>
              </a:rPr>
              <a:t>(</a:t>
            </a:r>
            <a:r>
              <a:rPr lang="cs-CZ" dirty="0" err="1">
                <a:solidFill>
                  <a:schemeClr val="bg1"/>
                </a:solidFill>
              </a:rPr>
              <a:t>btw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imports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Roseldorf are a </a:t>
            </a:r>
            <a:r>
              <a:rPr lang="cs-CZ" dirty="0" err="1">
                <a:solidFill>
                  <a:schemeClr val="bg1"/>
                </a:solidFill>
              </a:rPr>
              <a:t>grape</a:t>
            </a:r>
            <a:r>
              <a:rPr lang="cs-CZ" dirty="0">
                <a:solidFill>
                  <a:schemeClr val="bg1"/>
                </a:solidFill>
              </a:rPr>
              <a:t> pip and </a:t>
            </a:r>
            <a:r>
              <a:rPr lang="cs-CZ" dirty="0" err="1">
                <a:solidFill>
                  <a:schemeClr val="bg1"/>
                </a:solidFill>
              </a:rPr>
              <a:t>dill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seed</a:t>
            </a:r>
            <a:r>
              <a:rPr lang="cs-CZ" dirty="0">
                <a:solidFill>
                  <a:schemeClr val="bg1"/>
                </a:solidFill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66" y="3308380"/>
            <a:ext cx="2448272" cy="193682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805147" y="1781262"/>
            <a:ext cx="4874840" cy="14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-284599" y="4421974"/>
            <a:ext cx="2687935" cy="214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621" y="1844824"/>
            <a:ext cx="201878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5578" y="5157192"/>
            <a:ext cx="3644589" cy="17008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111" y="1328160"/>
            <a:ext cx="6583915" cy="396043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439816" y="0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The</a:t>
            </a:r>
            <a:r>
              <a:rPr lang="cs-CZ" dirty="0" smtClean="0">
                <a:solidFill>
                  <a:schemeClr val="bg1"/>
                </a:solidFill>
              </a:rPr>
              <a:t> art …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216119" y="540916"/>
            <a:ext cx="20162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…</a:t>
            </a:r>
            <a:r>
              <a:rPr lang="cs-CZ" dirty="0" err="1" smtClean="0">
                <a:solidFill>
                  <a:schemeClr val="bg1"/>
                </a:solidFill>
              </a:rPr>
              <a:t>transitions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from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enigmatic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 smtClean="0">
                <a:solidFill>
                  <a:schemeClr val="bg1"/>
                </a:solidFill>
              </a:rPr>
              <a:t>polysemantic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elitist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creations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LT B – C1 ….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3544625" y="646331"/>
            <a:ext cx="4990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…to </a:t>
            </a:r>
            <a:r>
              <a:rPr lang="cs-CZ" dirty="0" err="1" smtClean="0">
                <a:solidFill>
                  <a:schemeClr val="bg1"/>
                </a:solidFill>
              </a:rPr>
              <a:t>clear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representations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still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respecting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the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principles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previous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arts</a:t>
            </a:r>
            <a:r>
              <a:rPr lang="cs-CZ" dirty="0" smtClean="0">
                <a:solidFill>
                  <a:schemeClr val="bg1"/>
                </a:solidFill>
              </a:rPr>
              <a:t> (LT C2)… 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9874974" y="119164"/>
            <a:ext cx="22975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…and </a:t>
            </a:r>
            <a:r>
              <a:rPr lang="cs-CZ" dirty="0" err="1" smtClean="0">
                <a:solidFill>
                  <a:schemeClr val="bg1"/>
                </a:solidFill>
              </a:rPr>
              <a:t>finally</a:t>
            </a:r>
            <a:r>
              <a:rPr lang="cs-CZ" dirty="0" smtClean="0">
                <a:solidFill>
                  <a:schemeClr val="bg1"/>
                </a:solidFill>
              </a:rPr>
              <a:t> drops to </a:t>
            </a:r>
            <a:r>
              <a:rPr lang="cs-CZ" dirty="0" err="1" smtClean="0">
                <a:solidFill>
                  <a:schemeClr val="bg1"/>
                </a:solidFill>
              </a:rPr>
              <a:t>deplorable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abysses</a:t>
            </a:r>
            <a:r>
              <a:rPr lang="cs-CZ" dirty="0" smtClean="0">
                <a:solidFill>
                  <a:schemeClr val="bg1"/>
                </a:solidFill>
              </a:rPr>
              <a:t> in LT D – </a:t>
            </a:r>
            <a:r>
              <a:rPr lang="cs-CZ" dirty="0" err="1" smtClean="0">
                <a:solidFill>
                  <a:schemeClr val="bg1"/>
                </a:solidFill>
              </a:rPr>
              <a:t>representations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without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any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notion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style… 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3804028" y="5877272"/>
            <a:ext cx="4716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cs-CZ" dirty="0" err="1" smtClean="0">
                <a:solidFill>
                  <a:schemeClr val="bg1"/>
                </a:solidFill>
              </a:rPr>
              <a:t>democratication</a:t>
            </a:r>
            <a:r>
              <a:rPr lang="cs-CZ" dirty="0" smtClean="0">
                <a:solidFill>
                  <a:schemeClr val="bg1"/>
                </a:solidFill>
              </a:rPr>
              <a:t> od </a:t>
            </a:r>
            <a:r>
              <a:rPr lang="cs-CZ" dirty="0" err="1" smtClean="0">
                <a:solidFill>
                  <a:schemeClr val="bg1"/>
                </a:solidFill>
              </a:rPr>
              <a:t>consumption</a:t>
            </a:r>
            <a:r>
              <a:rPr lang="cs-CZ" dirty="0" smtClean="0">
                <a:solidFill>
                  <a:schemeClr val="bg1"/>
                </a:solidFill>
              </a:rPr>
              <a:t>?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~ </a:t>
            </a:r>
            <a:r>
              <a:rPr lang="cs-CZ" dirty="0" err="1" smtClean="0">
                <a:solidFill>
                  <a:schemeClr val="bg1"/>
                </a:solidFill>
              </a:rPr>
              <a:t>coins</a:t>
            </a:r>
            <a:r>
              <a:rPr lang="cs-CZ" dirty="0" smtClean="0">
                <a:solidFill>
                  <a:schemeClr val="bg1"/>
                </a:solidFill>
              </a:rPr>
              <a:t> and </a:t>
            </a:r>
            <a:r>
              <a:rPr lang="cs-CZ" dirty="0" err="1" smtClean="0">
                <a:solidFill>
                  <a:schemeClr val="bg1"/>
                </a:solidFill>
              </a:rPr>
              <a:t>glass</a:t>
            </a:r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3071664" y="1844824"/>
            <a:ext cx="80447" cy="28083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9849233" y="1596492"/>
            <a:ext cx="25741" cy="356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9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225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dilustrace\zv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6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3776" y="2910334"/>
            <a:ext cx="6588224" cy="394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9480376" y="188640"/>
            <a:ext cx="2553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THE  OPPIDA  PERIOD</a:t>
            </a:r>
          </a:p>
          <a:p>
            <a:r>
              <a:rPr lang="cs-CZ" sz="2000" b="1" dirty="0" err="1">
                <a:solidFill>
                  <a:schemeClr val="bg1"/>
                </a:solidFill>
              </a:rPr>
              <a:t>mid</a:t>
            </a:r>
            <a:r>
              <a:rPr lang="cs-CZ" sz="2000" b="1" dirty="0">
                <a:solidFill>
                  <a:schemeClr val="bg1"/>
                </a:solidFill>
              </a:rPr>
              <a:t>-II–I </a:t>
            </a:r>
            <a:r>
              <a:rPr lang="cs-CZ" sz="2000" b="1" dirty="0" err="1">
                <a:solidFill>
                  <a:schemeClr val="bg1"/>
                </a:solidFill>
              </a:rPr>
              <a:t>century</a:t>
            </a:r>
            <a:r>
              <a:rPr lang="cs-CZ" sz="2000" b="1" dirty="0">
                <a:solidFill>
                  <a:schemeClr val="bg1"/>
                </a:solidFill>
              </a:rPr>
              <a:t> BC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3"/>
          <p:cNvCxnSpPr/>
          <p:nvPr/>
        </p:nvCxnSpPr>
        <p:spPr>
          <a:xfrm>
            <a:off x="5519936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683206" y="0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Roman </a:t>
            </a:r>
            <a:r>
              <a:rPr lang="cs-CZ" dirty="0" err="1">
                <a:solidFill>
                  <a:schemeClr val="bg1"/>
                </a:solidFill>
              </a:rPr>
              <a:t>occupation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Po </a:t>
            </a:r>
            <a:r>
              <a:rPr lang="cs-CZ" dirty="0" err="1">
                <a:solidFill>
                  <a:schemeClr val="bg1"/>
                </a:solidFill>
              </a:rPr>
              <a:t>valley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605168" y="293050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foundation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Aquileia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8" name="Obdélník 77"/>
          <p:cNvSpPr/>
          <p:nvPr/>
        </p:nvSpPr>
        <p:spPr>
          <a:xfrm>
            <a:off x="4690863" y="-14610"/>
            <a:ext cx="829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190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181 BC</a:t>
            </a:r>
            <a:endParaRPr lang="cs-CZ" dirty="0"/>
          </a:p>
        </p:txBody>
      </p:sp>
      <p:sp>
        <p:nvSpPr>
          <p:cNvPr id="81" name="TextovéPole 80"/>
          <p:cNvSpPr txBox="1"/>
          <p:nvPr/>
        </p:nvSpPr>
        <p:spPr>
          <a:xfrm>
            <a:off x="245410" y="1054824"/>
            <a:ext cx="81003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FACTS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967B9F-B798-4922-8884-8C4C201766AA}"/>
              </a:ext>
            </a:extLst>
          </p:cNvPr>
          <p:cNvSpPr txBox="1"/>
          <p:nvPr/>
        </p:nvSpPr>
        <p:spPr>
          <a:xfrm>
            <a:off x="6070492" y="46365"/>
            <a:ext cx="16241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RELEVANT </a:t>
            </a:r>
          </a:p>
          <a:p>
            <a:r>
              <a:rPr lang="cs-CZ" b="1" dirty="0">
                <a:solidFill>
                  <a:schemeClr val="bg1"/>
                </a:solidFill>
              </a:rPr>
              <a:t>CONJECTURES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EE9B83-9071-48C1-9E8F-93DBC5E8003F}"/>
              </a:ext>
            </a:extLst>
          </p:cNvPr>
          <p:cNvSpPr txBox="1"/>
          <p:nvPr/>
        </p:nvSpPr>
        <p:spPr>
          <a:xfrm>
            <a:off x="5591944" y="1059701"/>
            <a:ext cx="29145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err="1">
                <a:solidFill>
                  <a:schemeClr val="bg1"/>
                </a:solidFill>
              </a:rPr>
              <a:t>establishing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contacts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Rome and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eastern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Alps</a:t>
            </a:r>
            <a:r>
              <a:rPr lang="cs-CZ" dirty="0">
                <a:solidFill>
                  <a:schemeClr val="bg1"/>
                </a:solidFill>
              </a:rPr>
              <a:t> and NE </a:t>
            </a:r>
            <a:r>
              <a:rPr lang="cs-CZ" dirty="0" err="1" smtClean="0">
                <a:solidFill>
                  <a:schemeClr val="bg1"/>
                </a:solidFill>
              </a:rPr>
              <a:t>Balkans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establishment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political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links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Rome and </a:t>
            </a:r>
            <a:r>
              <a:rPr lang="cs-CZ" dirty="0" err="1">
                <a:solidFill>
                  <a:schemeClr val="bg1"/>
                </a:solidFill>
              </a:rPr>
              <a:t>Haedui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D2FE213-A759-400E-A8C4-4D65156AD9BF}"/>
              </a:ext>
            </a:extLst>
          </p:cNvPr>
          <p:cNvSpPr txBox="1"/>
          <p:nvPr/>
        </p:nvSpPr>
        <p:spPr>
          <a:xfrm>
            <a:off x="9120336" y="46365"/>
            <a:ext cx="16241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IRELEVANT </a:t>
            </a:r>
          </a:p>
          <a:p>
            <a:r>
              <a:rPr lang="cs-CZ" b="1" dirty="0">
                <a:solidFill>
                  <a:schemeClr val="bg1"/>
                </a:solidFill>
              </a:rPr>
              <a:t>CONJECTURES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0FFF82E-AC2D-437C-B065-D3A03DEBE45D}"/>
              </a:ext>
            </a:extLst>
          </p:cNvPr>
          <p:cNvSpPr txBox="1"/>
          <p:nvPr/>
        </p:nvSpPr>
        <p:spPr>
          <a:xfrm>
            <a:off x="8760296" y="836712"/>
            <a:ext cx="3186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err="1">
                <a:solidFill>
                  <a:schemeClr val="bg1"/>
                </a:solidFill>
              </a:rPr>
              <a:t>resettlement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Boii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Italy to Bohemia (</a:t>
            </a:r>
            <a:r>
              <a:rPr lang="cs-CZ" dirty="0" err="1">
                <a:solidFill>
                  <a:schemeClr val="bg1"/>
                </a:solidFill>
              </a:rPr>
              <a:t>we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have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discussed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sufficiently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37" name="Přímá spojovací čára 3">
            <a:extLst>
              <a:ext uri="{FF2B5EF4-FFF2-40B4-BE49-F238E27FC236}">
                <a16:creationId xmlns:a16="http://schemas.microsoft.com/office/drawing/2014/main" id="{707DF425-5E3A-4BE8-B7F8-8AC3C9504443}"/>
              </a:ext>
            </a:extLst>
          </p:cNvPr>
          <p:cNvCxnSpPr/>
          <p:nvPr/>
        </p:nvCxnSpPr>
        <p:spPr>
          <a:xfrm>
            <a:off x="8544272" y="44624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556569" y="2699629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conquest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southern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4384689" y="2699629"/>
            <a:ext cx="113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122-118 </a:t>
            </a:r>
            <a:r>
              <a:rPr lang="cs-CZ" dirty="0" smtClean="0">
                <a:solidFill>
                  <a:schemeClr val="bg1"/>
                </a:solidFill>
              </a:rPr>
              <a:t>BC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7" b="-1"/>
          <a:stretch/>
        </p:blipFill>
        <p:spPr bwMode="auto">
          <a:xfrm>
            <a:off x="3070693" y="-27384"/>
            <a:ext cx="9145987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ovéPole 27"/>
          <p:cNvSpPr txBox="1"/>
          <p:nvPr/>
        </p:nvSpPr>
        <p:spPr>
          <a:xfrm>
            <a:off x="0" y="188640"/>
            <a:ext cx="30706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/>
            <a:r>
              <a:rPr lang="cs-CZ" dirty="0" smtClean="0">
                <a:solidFill>
                  <a:schemeClr val="bg1"/>
                </a:solidFill>
              </a:rPr>
              <a:t>190‘s Roman </a:t>
            </a:r>
            <a:r>
              <a:rPr lang="cs-CZ" dirty="0" err="1">
                <a:solidFill>
                  <a:schemeClr val="bg1"/>
                </a:solidFill>
              </a:rPr>
              <a:t>occupation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the</a:t>
            </a:r>
            <a:r>
              <a:rPr lang="cs-CZ" dirty="0" smtClean="0">
                <a:solidFill>
                  <a:schemeClr val="bg1"/>
                </a:solidFill>
              </a:rPr>
              <a:t> (</a:t>
            </a:r>
            <a:r>
              <a:rPr lang="cs-CZ" dirty="0" err="1" smtClean="0">
                <a:solidFill>
                  <a:schemeClr val="bg1"/>
                </a:solidFill>
              </a:rPr>
              <a:t>Celtic</a:t>
            </a:r>
            <a:r>
              <a:rPr lang="cs-CZ" dirty="0" smtClean="0">
                <a:solidFill>
                  <a:schemeClr val="bg1"/>
                </a:solidFill>
              </a:rPr>
              <a:t>) Po </a:t>
            </a:r>
            <a:r>
              <a:rPr lang="cs-CZ" dirty="0" err="1" smtClean="0">
                <a:solidFill>
                  <a:schemeClr val="bg1"/>
                </a:solidFill>
              </a:rPr>
              <a:t>valley</a:t>
            </a:r>
            <a:endParaRPr lang="cs-CZ" dirty="0" smtClean="0">
              <a:solidFill>
                <a:schemeClr val="bg1"/>
              </a:solidFill>
            </a:endParaRPr>
          </a:p>
          <a:p>
            <a:pPr marL="447675" indent="-447675"/>
            <a:endParaRPr lang="cs-CZ" dirty="0">
              <a:solidFill>
                <a:schemeClr val="bg1"/>
              </a:solidFill>
            </a:endParaRPr>
          </a:p>
          <a:p>
            <a:pPr marL="447675" indent="-447675"/>
            <a:r>
              <a:rPr lang="cs-CZ" dirty="0" smtClean="0">
                <a:solidFill>
                  <a:schemeClr val="bg1"/>
                </a:solidFill>
              </a:rPr>
              <a:t>180‘s  </a:t>
            </a:r>
            <a:r>
              <a:rPr lang="cs-CZ" dirty="0" err="1" smtClean="0">
                <a:solidFill>
                  <a:schemeClr val="bg1"/>
                </a:solidFill>
              </a:rPr>
              <a:t>foundation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 smtClean="0">
                <a:solidFill>
                  <a:schemeClr val="bg1"/>
                </a:solidFill>
              </a:rPr>
              <a:t>Aquileia</a:t>
            </a:r>
            <a:endParaRPr lang="cs-CZ" dirty="0" smtClean="0">
              <a:solidFill>
                <a:schemeClr val="bg1"/>
              </a:solidFill>
            </a:endParaRPr>
          </a:p>
          <a:p>
            <a:pPr marL="447675" indent="-447675"/>
            <a:endParaRPr lang="cs-CZ" dirty="0">
              <a:solidFill>
                <a:schemeClr val="bg1"/>
              </a:solidFill>
            </a:endParaRPr>
          </a:p>
          <a:p>
            <a:pPr marL="447675" indent="-447675"/>
            <a:r>
              <a:rPr lang="cs-CZ" dirty="0" smtClean="0">
                <a:solidFill>
                  <a:schemeClr val="bg1"/>
                </a:solidFill>
              </a:rPr>
              <a:t>-Roman </a:t>
            </a:r>
            <a:r>
              <a:rPr lang="cs-CZ" dirty="0" err="1" smtClean="0">
                <a:solidFill>
                  <a:schemeClr val="bg1"/>
                </a:solidFill>
              </a:rPr>
              <a:t>informal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control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southern</a:t>
            </a:r>
            <a:r>
              <a:rPr lang="cs-CZ" dirty="0" smtClean="0">
                <a:solidFill>
                  <a:schemeClr val="bg1"/>
                </a:solidFill>
              </a:rPr>
              <a:t> France (</a:t>
            </a:r>
            <a:r>
              <a:rPr lang="cs-CZ" dirty="0" err="1" smtClean="0">
                <a:solidFill>
                  <a:schemeClr val="bg1"/>
                </a:solidFill>
              </a:rPr>
              <a:t>until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its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annexation</a:t>
            </a:r>
            <a:r>
              <a:rPr lang="cs-CZ" dirty="0" smtClean="0">
                <a:solidFill>
                  <a:schemeClr val="bg1"/>
                </a:solidFill>
              </a:rPr>
              <a:t> in 120s)</a:t>
            </a:r>
            <a:endParaRPr lang="cs-CZ" dirty="0">
              <a:solidFill>
                <a:schemeClr val="bg1"/>
              </a:solidFill>
            </a:endParaRPr>
          </a:p>
          <a:p>
            <a:pPr marL="714375" indent="-714375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Ovál 10"/>
          <p:cNvSpPr/>
          <p:nvPr/>
        </p:nvSpPr>
        <p:spPr>
          <a:xfrm rot="20882847">
            <a:off x="6239782" y="4569376"/>
            <a:ext cx="3004205" cy="637581"/>
          </a:xfrm>
          <a:custGeom>
            <a:avLst/>
            <a:gdLst>
              <a:gd name="connsiteX0" fmla="*/ 0 w 3384376"/>
              <a:gd name="connsiteY0" fmla="*/ 759275 h 1518550"/>
              <a:gd name="connsiteX1" fmla="*/ 1692188 w 3384376"/>
              <a:gd name="connsiteY1" fmla="*/ 0 h 1518550"/>
              <a:gd name="connsiteX2" fmla="*/ 3384376 w 3384376"/>
              <a:gd name="connsiteY2" fmla="*/ 759275 h 1518550"/>
              <a:gd name="connsiteX3" fmla="*/ 1692188 w 3384376"/>
              <a:gd name="connsiteY3" fmla="*/ 1518550 h 1518550"/>
              <a:gd name="connsiteX4" fmla="*/ 0 w 3384376"/>
              <a:gd name="connsiteY4" fmla="*/ 759275 h 1518550"/>
              <a:gd name="connsiteX0" fmla="*/ 0 w 3384376"/>
              <a:gd name="connsiteY0" fmla="*/ 759275 h 1518550"/>
              <a:gd name="connsiteX1" fmla="*/ 1692188 w 3384376"/>
              <a:gd name="connsiteY1" fmla="*/ 0 h 1518550"/>
              <a:gd name="connsiteX2" fmla="*/ 3384376 w 3384376"/>
              <a:gd name="connsiteY2" fmla="*/ 759275 h 1518550"/>
              <a:gd name="connsiteX3" fmla="*/ 1692188 w 3384376"/>
              <a:gd name="connsiteY3" fmla="*/ 1518550 h 1518550"/>
              <a:gd name="connsiteX4" fmla="*/ 0 w 3384376"/>
              <a:gd name="connsiteY4" fmla="*/ 759275 h 1518550"/>
              <a:gd name="connsiteX0" fmla="*/ 11 w 3384387"/>
              <a:gd name="connsiteY0" fmla="*/ 481148 h 1240423"/>
              <a:gd name="connsiteX1" fmla="*/ 1672266 w 3384387"/>
              <a:gd name="connsiteY1" fmla="*/ 0 h 1240423"/>
              <a:gd name="connsiteX2" fmla="*/ 3384387 w 3384387"/>
              <a:gd name="connsiteY2" fmla="*/ 481148 h 1240423"/>
              <a:gd name="connsiteX3" fmla="*/ 1692199 w 3384387"/>
              <a:gd name="connsiteY3" fmla="*/ 1240423 h 1240423"/>
              <a:gd name="connsiteX4" fmla="*/ 11 w 3384387"/>
              <a:gd name="connsiteY4" fmla="*/ 481148 h 1240423"/>
              <a:gd name="connsiteX0" fmla="*/ 9 w 3384385"/>
              <a:gd name="connsiteY0" fmla="*/ 593428 h 1352703"/>
              <a:gd name="connsiteX1" fmla="*/ 1672264 w 3384385"/>
              <a:gd name="connsiteY1" fmla="*/ 112280 h 1352703"/>
              <a:gd name="connsiteX2" fmla="*/ 3384385 w 3384385"/>
              <a:gd name="connsiteY2" fmla="*/ 593428 h 1352703"/>
              <a:gd name="connsiteX3" fmla="*/ 1692197 w 3384385"/>
              <a:gd name="connsiteY3" fmla="*/ 1352703 h 1352703"/>
              <a:gd name="connsiteX4" fmla="*/ 9 w 3384385"/>
              <a:gd name="connsiteY4" fmla="*/ 593428 h 1352703"/>
              <a:gd name="connsiteX0" fmla="*/ 8 w 3384384"/>
              <a:gd name="connsiteY0" fmla="*/ 383062 h 1142337"/>
              <a:gd name="connsiteX1" fmla="*/ 1708786 w 3384384"/>
              <a:gd name="connsiteY1" fmla="*/ 143312 h 1142337"/>
              <a:gd name="connsiteX2" fmla="*/ 3384384 w 3384384"/>
              <a:gd name="connsiteY2" fmla="*/ 383062 h 1142337"/>
              <a:gd name="connsiteX3" fmla="*/ 1692196 w 3384384"/>
              <a:gd name="connsiteY3" fmla="*/ 1142337 h 1142337"/>
              <a:gd name="connsiteX4" fmla="*/ 8 w 3384384"/>
              <a:gd name="connsiteY4" fmla="*/ 383062 h 1142337"/>
              <a:gd name="connsiteX0" fmla="*/ 6 w 3384382"/>
              <a:gd name="connsiteY0" fmla="*/ 488985 h 1248260"/>
              <a:gd name="connsiteX1" fmla="*/ 1676544 w 3384382"/>
              <a:gd name="connsiteY1" fmla="*/ 125577 h 1248260"/>
              <a:gd name="connsiteX2" fmla="*/ 3384382 w 3384382"/>
              <a:gd name="connsiteY2" fmla="*/ 488985 h 1248260"/>
              <a:gd name="connsiteX3" fmla="*/ 1692194 w 3384382"/>
              <a:gd name="connsiteY3" fmla="*/ 1248260 h 1248260"/>
              <a:gd name="connsiteX4" fmla="*/ 6 w 3384382"/>
              <a:gd name="connsiteY4" fmla="*/ 488985 h 1248260"/>
              <a:gd name="connsiteX0" fmla="*/ 6 w 3253717"/>
              <a:gd name="connsiteY0" fmla="*/ 212919 h 1130846"/>
              <a:gd name="connsiteX1" fmla="*/ 1545879 w 3253717"/>
              <a:gd name="connsiteY1" fmla="*/ 6836 h 1130846"/>
              <a:gd name="connsiteX2" fmla="*/ 3253717 w 3253717"/>
              <a:gd name="connsiteY2" fmla="*/ 370244 h 1130846"/>
              <a:gd name="connsiteX3" fmla="*/ 1561529 w 3253717"/>
              <a:gd name="connsiteY3" fmla="*/ 1129519 h 1130846"/>
              <a:gd name="connsiteX4" fmla="*/ 6 w 3253717"/>
              <a:gd name="connsiteY4" fmla="*/ 212919 h 1130846"/>
              <a:gd name="connsiteX0" fmla="*/ 22581 w 3276292"/>
              <a:gd name="connsiteY0" fmla="*/ 325976 h 1243903"/>
              <a:gd name="connsiteX1" fmla="*/ 1568454 w 3276292"/>
              <a:gd name="connsiteY1" fmla="*/ 119893 h 1243903"/>
              <a:gd name="connsiteX2" fmla="*/ 3276292 w 3276292"/>
              <a:gd name="connsiteY2" fmla="*/ 483301 h 1243903"/>
              <a:gd name="connsiteX3" fmla="*/ 1584104 w 3276292"/>
              <a:gd name="connsiteY3" fmla="*/ 1242576 h 1243903"/>
              <a:gd name="connsiteX4" fmla="*/ 22581 w 3276292"/>
              <a:gd name="connsiteY4" fmla="*/ 325976 h 1243903"/>
              <a:gd name="connsiteX0" fmla="*/ 23698 w 3199254"/>
              <a:gd name="connsiteY0" fmla="*/ 281250 h 1341333"/>
              <a:gd name="connsiteX1" fmla="*/ 1491416 w 3199254"/>
              <a:gd name="connsiteY1" fmla="*/ 214399 h 1341333"/>
              <a:gd name="connsiteX2" fmla="*/ 3199254 w 3199254"/>
              <a:gd name="connsiteY2" fmla="*/ 577807 h 1341333"/>
              <a:gd name="connsiteX3" fmla="*/ 1507066 w 3199254"/>
              <a:gd name="connsiteY3" fmla="*/ 1337082 h 1341333"/>
              <a:gd name="connsiteX4" fmla="*/ 23698 w 3199254"/>
              <a:gd name="connsiteY4" fmla="*/ 281250 h 1341333"/>
              <a:gd name="connsiteX0" fmla="*/ 52 w 3175608"/>
              <a:gd name="connsiteY0" fmla="*/ 90275 h 635531"/>
              <a:gd name="connsiteX1" fmla="*/ 1467770 w 3175608"/>
              <a:gd name="connsiteY1" fmla="*/ 23424 h 635531"/>
              <a:gd name="connsiteX2" fmla="*/ 3175608 w 3175608"/>
              <a:gd name="connsiteY2" fmla="*/ 386832 h 635531"/>
              <a:gd name="connsiteX3" fmla="*/ 1516485 w 3175608"/>
              <a:gd name="connsiteY3" fmla="*/ 529997 h 635531"/>
              <a:gd name="connsiteX4" fmla="*/ 52 w 3175608"/>
              <a:gd name="connsiteY4" fmla="*/ 90275 h 635531"/>
              <a:gd name="connsiteX0" fmla="*/ 52 w 3188327"/>
              <a:gd name="connsiteY0" fmla="*/ 92635 h 658189"/>
              <a:gd name="connsiteX1" fmla="*/ 1467770 w 3188327"/>
              <a:gd name="connsiteY1" fmla="*/ 25784 h 658189"/>
              <a:gd name="connsiteX2" fmla="*/ 3188327 w 3188327"/>
              <a:gd name="connsiteY2" fmla="*/ 421093 h 658189"/>
              <a:gd name="connsiteX3" fmla="*/ 1516485 w 3188327"/>
              <a:gd name="connsiteY3" fmla="*/ 532357 h 658189"/>
              <a:gd name="connsiteX4" fmla="*/ 52 w 3188327"/>
              <a:gd name="connsiteY4" fmla="*/ 92635 h 658189"/>
              <a:gd name="connsiteX0" fmla="*/ 52 w 3180302"/>
              <a:gd name="connsiteY0" fmla="*/ 173774 h 615947"/>
              <a:gd name="connsiteX1" fmla="*/ 1467770 w 3180302"/>
              <a:gd name="connsiteY1" fmla="*/ 106923 h 615947"/>
              <a:gd name="connsiteX2" fmla="*/ 3180302 w 3180302"/>
              <a:gd name="connsiteY2" fmla="*/ 218187 h 615947"/>
              <a:gd name="connsiteX3" fmla="*/ 1516485 w 3180302"/>
              <a:gd name="connsiteY3" fmla="*/ 613496 h 615947"/>
              <a:gd name="connsiteX4" fmla="*/ 52 w 3180302"/>
              <a:gd name="connsiteY4" fmla="*/ 173774 h 615947"/>
              <a:gd name="connsiteX0" fmla="*/ 52 w 3180344"/>
              <a:gd name="connsiteY0" fmla="*/ 173774 h 613690"/>
              <a:gd name="connsiteX1" fmla="*/ 1467770 w 3180344"/>
              <a:gd name="connsiteY1" fmla="*/ 106923 h 613690"/>
              <a:gd name="connsiteX2" fmla="*/ 3180302 w 3180344"/>
              <a:gd name="connsiteY2" fmla="*/ 218187 h 613690"/>
              <a:gd name="connsiteX3" fmla="*/ 1516485 w 3180344"/>
              <a:gd name="connsiteY3" fmla="*/ 613496 h 613690"/>
              <a:gd name="connsiteX4" fmla="*/ 52 w 3180344"/>
              <a:gd name="connsiteY4" fmla="*/ 173774 h 613690"/>
              <a:gd name="connsiteX0" fmla="*/ 57 w 3091241"/>
              <a:gd name="connsiteY0" fmla="*/ 17477 h 747695"/>
              <a:gd name="connsiteX1" fmla="*/ 1378667 w 3091241"/>
              <a:gd name="connsiteY1" fmla="*/ 233581 h 747695"/>
              <a:gd name="connsiteX2" fmla="*/ 3091199 w 3091241"/>
              <a:gd name="connsiteY2" fmla="*/ 344845 h 747695"/>
              <a:gd name="connsiteX3" fmla="*/ 1427382 w 3091241"/>
              <a:gd name="connsiteY3" fmla="*/ 740154 h 747695"/>
              <a:gd name="connsiteX4" fmla="*/ 57 w 3091241"/>
              <a:gd name="connsiteY4" fmla="*/ 17477 h 747695"/>
              <a:gd name="connsiteX0" fmla="*/ 51974 w 3143158"/>
              <a:gd name="connsiteY0" fmla="*/ 79453 h 809671"/>
              <a:gd name="connsiteX1" fmla="*/ 1430584 w 3143158"/>
              <a:gd name="connsiteY1" fmla="*/ 295557 h 809671"/>
              <a:gd name="connsiteX2" fmla="*/ 3143116 w 3143158"/>
              <a:gd name="connsiteY2" fmla="*/ 406821 h 809671"/>
              <a:gd name="connsiteX3" fmla="*/ 1479299 w 3143158"/>
              <a:gd name="connsiteY3" fmla="*/ 802130 h 809671"/>
              <a:gd name="connsiteX4" fmla="*/ 51974 w 3143158"/>
              <a:gd name="connsiteY4" fmla="*/ 79453 h 809671"/>
              <a:gd name="connsiteX0" fmla="*/ 99 w 3091283"/>
              <a:gd name="connsiteY0" fmla="*/ 5479 h 501718"/>
              <a:gd name="connsiteX1" fmla="*/ 1378709 w 3091283"/>
              <a:gd name="connsiteY1" fmla="*/ 221583 h 501718"/>
              <a:gd name="connsiteX2" fmla="*/ 3091241 w 3091283"/>
              <a:gd name="connsiteY2" fmla="*/ 332847 h 501718"/>
              <a:gd name="connsiteX3" fmla="*/ 1443411 w 3091283"/>
              <a:gd name="connsiteY3" fmla="*/ 468666 h 501718"/>
              <a:gd name="connsiteX4" fmla="*/ 99 w 3091283"/>
              <a:gd name="connsiteY4" fmla="*/ 5479 h 501718"/>
              <a:gd name="connsiteX0" fmla="*/ 126 w 3091310"/>
              <a:gd name="connsiteY0" fmla="*/ 15304 h 511543"/>
              <a:gd name="connsiteX1" fmla="*/ 1370507 w 3091310"/>
              <a:gd name="connsiteY1" fmla="*/ 132305 h 511543"/>
              <a:gd name="connsiteX2" fmla="*/ 3091268 w 3091310"/>
              <a:gd name="connsiteY2" fmla="*/ 342672 h 511543"/>
              <a:gd name="connsiteX3" fmla="*/ 1443438 w 3091310"/>
              <a:gd name="connsiteY3" fmla="*/ 478491 h 511543"/>
              <a:gd name="connsiteX4" fmla="*/ 126 w 3091310"/>
              <a:gd name="connsiteY4" fmla="*/ 15304 h 511543"/>
              <a:gd name="connsiteX0" fmla="*/ 51918 w 3143102"/>
              <a:gd name="connsiteY0" fmla="*/ 95774 h 592013"/>
              <a:gd name="connsiteX1" fmla="*/ 1422299 w 3143102"/>
              <a:gd name="connsiteY1" fmla="*/ 212775 h 592013"/>
              <a:gd name="connsiteX2" fmla="*/ 3143060 w 3143102"/>
              <a:gd name="connsiteY2" fmla="*/ 423142 h 592013"/>
              <a:gd name="connsiteX3" fmla="*/ 1495230 w 3143102"/>
              <a:gd name="connsiteY3" fmla="*/ 558961 h 592013"/>
              <a:gd name="connsiteX4" fmla="*/ 51918 w 3143102"/>
              <a:gd name="connsiteY4" fmla="*/ 95774 h 592013"/>
              <a:gd name="connsiteX0" fmla="*/ 275 w 3091454"/>
              <a:gd name="connsiteY0" fmla="*/ 9652 h 452972"/>
              <a:gd name="connsiteX1" fmla="*/ 1370656 w 3091454"/>
              <a:gd name="connsiteY1" fmla="*/ 126653 h 452972"/>
              <a:gd name="connsiteX2" fmla="*/ 3091417 w 3091454"/>
              <a:gd name="connsiteY2" fmla="*/ 337020 h 452972"/>
              <a:gd name="connsiteX3" fmla="*/ 1269053 w 3091454"/>
              <a:gd name="connsiteY3" fmla="*/ 377475 h 452972"/>
              <a:gd name="connsiteX4" fmla="*/ 275 w 3091454"/>
              <a:gd name="connsiteY4" fmla="*/ 9652 h 452972"/>
              <a:gd name="connsiteX0" fmla="*/ 484 w 3091676"/>
              <a:gd name="connsiteY0" fmla="*/ 9652 h 448210"/>
              <a:gd name="connsiteX1" fmla="*/ 1370865 w 3091676"/>
              <a:gd name="connsiteY1" fmla="*/ 126653 h 448210"/>
              <a:gd name="connsiteX2" fmla="*/ 3091626 w 3091676"/>
              <a:gd name="connsiteY2" fmla="*/ 337020 h 448210"/>
              <a:gd name="connsiteX3" fmla="*/ 1269262 w 3091676"/>
              <a:gd name="connsiteY3" fmla="*/ 377475 h 448210"/>
              <a:gd name="connsiteX4" fmla="*/ 484 w 3091676"/>
              <a:gd name="connsiteY4" fmla="*/ 9652 h 448210"/>
              <a:gd name="connsiteX0" fmla="*/ 275 w 3091454"/>
              <a:gd name="connsiteY0" fmla="*/ 9652 h 452972"/>
              <a:gd name="connsiteX1" fmla="*/ 1370656 w 3091454"/>
              <a:gd name="connsiteY1" fmla="*/ 126653 h 452972"/>
              <a:gd name="connsiteX2" fmla="*/ 3091417 w 3091454"/>
              <a:gd name="connsiteY2" fmla="*/ 337020 h 452972"/>
              <a:gd name="connsiteX3" fmla="*/ 1269053 w 3091454"/>
              <a:gd name="connsiteY3" fmla="*/ 377475 h 452972"/>
              <a:gd name="connsiteX4" fmla="*/ 275 w 3091454"/>
              <a:gd name="connsiteY4" fmla="*/ 9652 h 452972"/>
              <a:gd name="connsiteX0" fmla="*/ 277 w 3083565"/>
              <a:gd name="connsiteY0" fmla="*/ 7876 h 490526"/>
              <a:gd name="connsiteX1" fmla="*/ 1362767 w 3083565"/>
              <a:gd name="connsiteY1" fmla="*/ 162151 h 490526"/>
              <a:gd name="connsiteX2" fmla="*/ 3083528 w 3083565"/>
              <a:gd name="connsiteY2" fmla="*/ 372518 h 490526"/>
              <a:gd name="connsiteX3" fmla="*/ 1261164 w 3083565"/>
              <a:gd name="connsiteY3" fmla="*/ 412973 h 490526"/>
              <a:gd name="connsiteX4" fmla="*/ 277 w 3083565"/>
              <a:gd name="connsiteY4" fmla="*/ 7876 h 490526"/>
              <a:gd name="connsiteX0" fmla="*/ 248 w 3189647"/>
              <a:gd name="connsiteY0" fmla="*/ 21908 h 364054"/>
              <a:gd name="connsiteX1" fmla="*/ 1468849 w 3189647"/>
              <a:gd name="connsiteY1" fmla="*/ 42868 h 364054"/>
              <a:gd name="connsiteX2" fmla="*/ 3189610 w 3189647"/>
              <a:gd name="connsiteY2" fmla="*/ 253235 h 364054"/>
              <a:gd name="connsiteX3" fmla="*/ 1367246 w 3189647"/>
              <a:gd name="connsiteY3" fmla="*/ 293690 h 364054"/>
              <a:gd name="connsiteX4" fmla="*/ 248 w 3189647"/>
              <a:gd name="connsiteY4" fmla="*/ 21908 h 364054"/>
              <a:gd name="connsiteX0" fmla="*/ 25 w 3189424"/>
              <a:gd name="connsiteY0" fmla="*/ 30098 h 372244"/>
              <a:gd name="connsiteX1" fmla="*/ 1336194 w 3189424"/>
              <a:gd name="connsiteY1" fmla="*/ 32759 h 372244"/>
              <a:gd name="connsiteX2" fmla="*/ 3189387 w 3189424"/>
              <a:gd name="connsiteY2" fmla="*/ 261425 h 372244"/>
              <a:gd name="connsiteX3" fmla="*/ 1367023 w 3189424"/>
              <a:gd name="connsiteY3" fmla="*/ 301880 h 372244"/>
              <a:gd name="connsiteX4" fmla="*/ 25 w 3189424"/>
              <a:gd name="connsiteY4" fmla="*/ 30098 h 372244"/>
              <a:gd name="connsiteX0" fmla="*/ 32 w 3189431"/>
              <a:gd name="connsiteY0" fmla="*/ 105957 h 448103"/>
              <a:gd name="connsiteX1" fmla="*/ 1336201 w 3189431"/>
              <a:gd name="connsiteY1" fmla="*/ 108618 h 448103"/>
              <a:gd name="connsiteX2" fmla="*/ 3189394 w 3189431"/>
              <a:gd name="connsiteY2" fmla="*/ 337284 h 448103"/>
              <a:gd name="connsiteX3" fmla="*/ 1367030 w 3189431"/>
              <a:gd name="connsiteY3" fmla="*/ 377739 h 448103"/>
              <a:gd name="connsiteX4" fmla="*/ 32 w 3189431"/>
              <a:gd name="connsiteY4" fmla="*/ 105957 h 448103"/>
              <a:gd name="connsiteX0" fmla="*/ 24 w 3046794"/>
              <a:gd name="connsiteY0" fmla="*/ 24356 h 310562"/>
              <a:gd name="connsiteX1" fmla="*/ 1336193 w 3046794"/>
              <a:gd name="connsiteY1" fmla="*/ 27017 h 310562"/>
              <a:gd name="connsiteX2" fmla="*/ 3046753 w 3046794"/>
              <a:gd name="connsiteY2" fmla="*/ 147598 h 310562"/>
              <a:gd name="connsiteX3" fmla="*/ 1367022 w 3046794"/>
              <a:gd name="connsiteY3" fmla="*/ 296138 h 310562"/>
              <a:gd name="connsiteX4" fmla="*/ 24 w 3046794"/>
              <a:gd name="connsiteY4" fmla="*/ 24356 h 310562"/>
              <a:gd name="connsiteX0" fmla="*/ 24 w 3072495"/>
              <a:gd name="connsiteY0" fmla="*/ 24356 h 429731"/>
              <a:gd name="connsiteX1" fmla="*/ 1336193 w 3072495"/>
              <a:gd name="connsiteY1" fmla="*/ 27017 h 429731"/>
              <a:gd name="connsiteX2" fmla="*/ 3046753 w 3072495"/>
              <a:gd name="connsiteY2" fmla="*/ 147598 h 429731"/>
              <a:gd name="connsiteX3" fmla="*/ 1367022 w 3072495"/>
              <a:gd name="connsiteY3" fmla="*/ 296138 h 429731"/>
              <a:gd name="connsiteX4" fmla="*/ 24 w 3072495"/>
              <a:gd name="connsiteY4" fmla="*/ 24356 h 429731"/>
              <a:gd name="connsiteX0" fmla="*/ 24 w 3072495"/>
              <a:gd name="connsiteY0" fmla="*/ 24356 h 429731"/>
              <a:gd name="connsiteX1" fmla="*/ 1336193 w 3072495"/>
              <a:gd name="connsiteY1" fmla="*/ 27017 h 429731"/>
              <a:gd name="connsiteX2" fmla="*/ 3046753 w 3072495"/>
              <a:gd name="connsiteY2" fmla="*/ 147598 h 429731"/>
              <a:gd name="connsiteX3" fmla="*/ 1367022 w 3072495"/>
              <a:gd name="connsiteY3" fmla="*/ 296138 h 429731"/>
              <a:gd name="connsiteX4" fmla="*/ 24 w 3072495"/>
              <a:gd name="connsiteY4" fmla="*/ 24356 h 429731"/>
              <a:gd name="connsiteX0" fmla="*/ 23 w 3087770"/>
              <a:gd name="connsiteY0" fmla="*/ 35075 h 413137"/>
              <a:gd name="connsiteX1" fmla="*/ 1351428 w 3087770"/>
              <a:gd name="connsiteY1" fmla="*/ 11753 h 413137"/>
              <a:gd name="connsiteX2" fmla="*/ 3061988 w 3087770"/>
              <a:gd name="connsiteY2" fmla="*/ 132334 h 413137"/>
              <a:gd name="connsiteX3" fmla="*/ 1382257 w 3087770"/>
              <a:gd name="connsiteY3" fmla="*/ 280874 h 413137"/>
              <a:gd name="connsiteX4" fmla="*/ 23 w 3087770"/>
              <a:gd name="connsiteY4" fmla="*/ 35075 h 413137"/>
              <a:gd name="connsiteX0" fmla="*/ 21155 w 3108902"/>
              <a:gd name="connsiteY0" fmla="*/ 99397 h 477459"/>
              <a:gd name="connsiteX1" fmla="*/ 1372560 w 3108902"/>
              <a:gd name="connsiteY1" fmla="*/ 76075 h 477459"/>
              <a:gd name="connsiteX2" fmla="*/ 3083120 w 3108902"/>
              <a:gd name="connsiteY2" fmla="*/ 196656 h 477459"/>
              <a:gd name="connsiteX3" fmla="*/ 1403389 w 3108902"/>
              <a:gd name="connsiteY3" fmla="*/ 345196 h 477459"/>
              <a:gd name="connsiteX4" fmla="*/ 21155 w 3108902"/>
              <a:gd name="connsiteY4" fmla="*/ 99397 h 477459"/>
              <a:gd name="connsiteX0" fmla="*/ 15530 w 3103277"/>
              <a:gd name="connsiteY0" fmla="*/ 227447 h 605509"/>
              <a:gd name="connsiteX1" fmla="*/ 697004 w 3103277"/>
              <a:gd name="connsiteY1" fmla="*/ 72 h 605509"/>
              <a:gd name="connsiteX2" fmla="*/ 1366935 w 3103277"/>
              <a:gd name="connsiteY2" fmla="*/ 204125 h 605509"/>
              <a:gd name="connsiteX3" fmla="*/ 3077495 w 3103277"/>
              <a:gd name="connsiteY3" fmla="*/ 324706 h 605509"/>
              <a:gd name="connsiteX4" fmla="*/ 1397764 w 3103277"/>
              <a:gd name="connsiteY4" fmla="*/ 473246 h 605509"/>
              <a:gd name="connsiteX5" fmla="*/ 15530 w 3103277"/>
              <a:gd name="connsiteY5" fmla="*/ 227447 h 605509"/>
              <a:gd name="connsiteX0" fmla="*/ 13833 w 3100772"/>
              <a:gd name="connsiteY0" fmla="*/ 227447 h 594977"/>
              <a:gd name="connsiteX1" fmla="*/ 695307 w 3100772"/>
              <a:gd name="connsiteY1" fmla="*/ 72 h 594977"/>
              <a:gd name="connsiteX2" fmla="*/ 1365238 w 3100772"/>
              <a:gd name="connsiteY2" fmla="*/ 204125 h 594977"/>
              <a:gd name="connsiteX3" fmla="*/ 3075798 w 3100772"/>
              <a:gd name="connsiteY3" fmla="*/ 324706 h 594977"/>
              <a:gd name="connsiteX4" fmla="*/ 1396067 w 3100772"/>
              <a:gd name="connsiteY4" fmla="*/ 473246 h 594977"/>
              <a:gd name="connsiteX5" fmla="*/ 329839 w 3100772"/>
              <a:gd name="connsiteY5" fmla="*/ 438718 h 594977"/>
              <a:gd name="connsiteX6" fmla="*/ 13833 w 3100772"/>
              <a:gd name="connsiteY6" fmla="*/ 227447 h 594977"/>
              <a:gd name="connsiteX0" fmla="*/ 13833 w 3100772"/>
              <a:gd name="connsiteY0" fmla="*/ 227452 h 594982"/>
              <a:gd name="connsiteX1" fmla="*/ 695307 w 3100772"/>
              <a:gd name="connsiteY1" fmla="*/ 77 h 594982"/>
              <a:gd name="connsiteX2" fmla="*/ 1365238 w 3100772"/>
              <a:gd name="connsiteY2" fmla="*/ 204130 h 594982"/>
              <a:gd name="connsiteX3" fmla="*/ 1860457 w 3100772"/>
              <a:gd name="connsiteY3" fmla="*/ 383034 h 594982"/>
              <a:gd name="connsiteX4" fmla="*/ 3075798 w 3100772"/>
              <a:gd name="connsiteY4" fmla="*/ 324711 h 594982"/>
              <a:gd name="connsiteX5" fmla="*/ 1396067 w 3100772"/>
              <a:gd name="connsiteY5" fmla="*/ 473251 h 594982"/>
              <a:gd name="connsiteX6" fmla="*/ 329839 w 3100772"/>
              <a:gd name="connsiteY6" fmla="*/ 438723 h 594982"/>
              <a:gd name="connsiteX7" fmla="*/ 13833 w 3100772"/>
              <a:gd name="connsiteY7" fmla="*/ 227452 h 594982"/>
              <a:gd name="connsiteX0" fmla="*/ 13833 w 3004079"/>
              <a:gd name="connsiteY0" fmla="*/ 227452 h 536866"/>
              <a:gd name="connsiteX1" fmla="*/ 695307 w 3004079"/>
              <a:gd name="connsiteY1" fmla="*/ 77 h 536866"/>
              <a:gd name="connsiteX2" fmla="*/ 1365238 w 3004079"/>
              <a:gd name="connsiteY2" fmla="*/ 204130 h 536866"/>
              <a:gd name="connsiteX3" fmla="*/ 1860457 w 3004079"/>
              <a:gd name="connsiteY3" fmla="*/ 383034 h 536866"/>
              <a:gd name="connsiteX4" fmla="*/ 2977785 w 3004079"/>
              <a:gd name="connsiteY4" fmla="*/ 235810 h 536866"/>
              <a:gd name="connsiteX5" fmla="*/ 1396067 w 3004079"/>
              <a:gd name="connsiteY5" fmla="*/ 473251 h 536866"/>
              <a:gd name="connsiteX6" fmla="*/ 329839 w 3004079"/>
              <a:gd name="connsiteY6" fmla="*/ 438723 h 536866"/>
              <a:gd name="connsiteX7" fmla="*/ 13833 w 3004079"/>
              <a:gd name="connsiteY7" fmla="*/ 227452 h 536866"/>
              <a:gd name="connsiteX0" fmla="*/ 13833 w 3004205"/>
              <a:gd name="connsiteY0" fmla="*/ 227452 h 637581"/>
              <a:gd name="connsiteX1" fmla="*/ 695307 w 3004205"/>
              <a:gd name="connsiteY1" fmla="*/ 77 h 637581"/>
              <a:gd name="connsiteX2" fmla="*/ 1365238 w 3004205"/>
              <a:gd name="connsiteY2" fmla="*/ 204130 h 637581"/>
              <a:gd name="connsiteX3" fmla="*/ 1860457 w 3004205"/>
              <a:gd name="connsiteY3" fmla="*/ 383034 h 637581"/>
              <a:gd name="connsiteX4" fmla="*/ 2977785 w 3004205"/>
              <a:gd name="connsiteY4" fmla="*/ 235810 h 637581"/>
              <a:gd name="connsiteX5" fmla="*/ 2528327 w 3004205"/>
              <a:gd name="connsiteY5" fmla="*/ 631513 h 637581"/>
              <a:gd name="connsiteX6" fmla="*/ 1396067 w 3004205"/>
              <a:gd name="connsiteY6" fmla="*/ 473251 h 637581"/>
              <a:gd name="connsiteX7" fmla="*/ 329839 w 3004205"/>
              <a:gd name="connsiteY7" fmla="*/ 438723 h 637581"/>
              <a:gd name="connsiteX8" fmla="*/ 13833 w 3004205"/>
              <a:gd name="connsiteY8" fmla="*/ 227452 h 63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4205" h="637581">
                <a:moveTo>
                  <a:pt x="13833" y="227452"/>
                </a:moveTo>
                <a:cubicBezTo>
                  <a:pt x="74744" y="154344"/>
                  <a:pt x="470073" y="3964"/>
                  <a:pt x="695307" y="77"/>
                </a:cubicBezTo>
                <a:cubicBezTo>
                  <a:pt x="920541" y="-3810"/>
                  <a:pt x="1171046" y="140304"/>
                  <a:pt x="1365238" y="204130"/>
                </a:cubicBezTo>
                <a:cubicBezTo>
                  <a:pt x="1559430" y="267956"/>
                  <a:pt x="1575364" y="362937"/>
                  <a:pt x="1860457" y="383034"/>
                </a:cubicBezTo>
                <a:cubicBezTo>
                  <a:pt x="2145550" y="403131"/>
                  <a:pt x="2859093" y="213930"/>
                  <a:pt x="2977785" y="235810"/>
                </a:cubicBezTo>
                <a:cubicBezTo>
                  <a:pt x="3096477" y="257690"/>
                  <a:pt x="2791947" y="591940"/>
                  <a:pt x="2528327" y="631513"/>
                </a:cubicBezTo>
                <a:cubicBezTo>
                  <a:pt x="2264707" y="671087"/>
                  <a:pt x="1762481" y="505383"/>
                  <a:pt x="1396067" y="473251"/>
                </a:cubicBezTo>
                <a:cubicBezTo>
                  <a:pt x="1029653" y="441119"/>
                  <a:pt x="560211" y="479689"/>
                  <a:pt x="329839" y="438723"/>
                </a:cubicBezTo>
                <a:cubicBezTo>
                  <a:pt x="99467" y="397757"/>
                  <a:pt x="-47078" y="300560"/>
                  <a:pt x="13833" y="227452"/>
                </a:cubicBezTo>
                <a:close/>
              </a:path>
            </a:pathLst>
          </a:custGeom>
          <a:solidFill>
            <a:srgbClr val="CC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aoblený obdélník 16"/>
          <p:cNvSpPr/>
          <p:nvPr/>
        </p:nvSpPr>
        <p:spPr>
          <a:xfrm>
            <a:off x="6226671" y="5080416"/>
            <a:ext cx="3745954" cy="1789941"/>
          </a:xfrm>
          <a:custGeom>
            <a:avLst/>
            <a:gdLst>
              <a:gd name="connsiteX0" fmla="*/ 0 w 2736304"/>
              <a:gd name="connsiteY0" fmla="*/ 252033 h 1512168"/>
              <a:gd name="connsiteX1" fmla="*/ 252033 w 2736304"/>
              <a:gd name="connsiteY1" fmla="*/ 0 h 1512168"/>
              <a:gd name="connsiteX2" fmla="*/ 2484271 w 2736304"/>
              <a:gd name="connsiteY2" fmla="*/ 0 h 1512168"/>
              <a:gd name="connsiteX3" fmla="*/ 2736304 w 2736304"/>
              <a:gd name="connsiteY3" fmla="*/ 252033 h 1512168"/>
              <a:gd name="connsiteX4" fmla="*/ 2736304 w 2736304"/>
              <a:gd name="connsiteY4" fmla="*/ 1260135 h 1512168"/>
              <a:gd name="connsiteX5" fmla="*/ 2484271 w 2736304"/>
              <a:gd name="connsiteY5" fmla="*/ 1512168 h 1512168"/>
              <a:gd name="connsiteX6" fmla="*/ 252033 w 2736304"/>
              <a:gd name="connsiteY6" fmla="*/ 1512168 h 1512168"/>
              <a:gd name="connsiteX7" fmla="*/ 0 w 2736304"/>
              <a:gd name="connsiteY7" fmla="*/ 1260135 h 1512168"/>
              <a:gd name="connsiteX8" fmla="*/ 0 w 2736304"/>
              <a:gd name="connsiteY8" fmla="*/ 252033 h 1512168"/>
              <a:gd name="connsiteX0" fmla="*/ 0 w 2736304"/>
              <a:gd name="connsiteY0" fmla="*/ 385383 h 1645518"/>
              <a:gd name="connsiteX1" fmla="*/ 252033 w 2736304"/>
              <a:gd name="connsiteY1" fmla="*/ 0 h 1645518"/>
              <a:gd name="connsiteX2" fmla="*/ 2484271 w 2736304"/>
              <a:gd name="connsiteY2" fmla="*/ 133350 h 1645518"/>
              <a:gd name="connsiteX3" fmla="*/ 2736304 w 2736304"/>
              <a:gd name="connsiteY3" fmla="*/ 385383 h 1645518"/>
              <a:gd name="connsiteX4" fmla="*/ 2736304 w 2736304"/>
              <a:gd name="connsiteY4" fmla="*/ 1393485 h 1645518"/>
              <a:gd name="connsiteX5" fmla="*/ 2484271 w 2736304"/>
              <a:gd name="connsiteY5" fmla="*/ 1645518 h 1645518"/>
              <a:gd name="connsiteX6" fmla="*/ 252033 w 2736304"/>
              <a:gd name="connsiteY6" fmla="*/ 1645518 h 1645518"/>
              <a:gd name="connsiteX7" fmla="*/ 0 w 2736304"/>
              <a:gd name="connsiteY7" fmla="*/ 1393485 h 1645518"/>
              <a:gd name="connsiteX8" fmla="*/ 0 w 2736304"/>
              <a:gd name="connsiteY8" fmla="*/ 385383 h 1645518"/>
              <a:gd name="connsiteX0" fmla="*/ 0 w 3222079"/>
              <a:gd name="connsiteY0" fmla="*/ 223458 h 1645518"/>
              <a:gd name="connsiteX1" fmla="*/ 737808 w 3222079"/>
              <a:gd name="connsiteY1" fmla="*/ 0 h 1645518"/>
              <a:gd name="connsiteX2" fmla="*/ 2970046 w 3222079"/>
              <a:gd name="connsiteY2" fmla="*/ 133350 h 1645518"/>
              <a:gd name="connsiteX3" fmla="*/ 3222079 w 3222079"/>
              <a:gd name="connsiteY3" fmla="*/ 385383 h 1645518"/>
              <a:gd name="connsiteX4" fmla="*/ 3222079 w 3222079"/>
              <a:gd name="connsiteY4" fmla="*/ 1393485 h 1645518"/>
              <a:gd name="connsiteX5" fmla="*/ 2970046 w 3222079"/>
              <a:gd name="connsiteY5" fmla="*/ 1645518 h 1645518"/>
              <a:gd name="connsiteX6" fmla="*/ 737808 w 3222079"/>
              <a:gd name="connsiteY6" fmla="*/ 1645518 h 1645518"/>
              <a:gd name="connsiteX7" fmla="*/ 485775 w 3222079"/>
              <a:gd name="connsiteY7" fmla="*/ 1393485 h 1645518"/>
              <a:gd name="connsiteX8" fmla="*/ 0 w 3222079"/>
              <a:gd name="connsiteY8" fmla="*/ 223458 h 1645518"/>
              <a:gd name="connsiteX0" fmla="*/ 168770 w 3390849"/>
              <a:gd name="connsiteY0" fmla="*/ 223458 h 1645518"/>
              <a:gd name="connsiteX1" fmla="*/ 906578 w 3390849"/>
              <a:gd name="connsiteY1" fmla="*/ 0 h 1645518"/>
              <a:gd name="connsiteX2" fmla="*/ 3138816 w 3390849"/>
              <a:gd name="connsiteY2" fmla="*/ 133350 h 1645518"/>
              <a:gd name="connsiteX3" fmla="*/ 3390849 w 3390849"/>
              <a:gd name="connsiteY3" fmla="*/ 385383 h 1645518"/>
              <a:gd name="connsiteX4" fmla="*/ 3390849 w 3390849"/>
              <a:gd name="connsiteY4" fmla="*/ 1393485 h 1645518"/>
              <a:gd name="connsiteX5" fmla="*/ 3138816 w 3390849"/>
              <a:gd name="connsiteY5" fmla="*/ 1645518 h 1645518"/>
              <a:gd name="connsiteX6" fmla="*/ 906578 w 3390849"/>
              <a:gd name="connsiteY6" fmla="*/ 1645518 h 1645518"/>
              <a:gd name="connsiteX7" fmla="*/ 654545 w 3390849"/>
              <a:gd name="connsiteY7" fmla="*/ 1393485 h 1645518"/>
              <a:gd name="connsiteX8" fmla="*/ 0 w 3390849"/>
              <a:gd name="connsiteY8" fmla="*/ 575717 h 1645518"/>
              <a:gd name="connsiteX9" fmla="*/ 168770 w 3390849"/>
              <a:gd name="connsiteY9" fmla="*/ 223458 h 1645518"/>
              <a:gd name="connsiteX0" fmla="*/ 0 w 3469729"/>
              <a:gd name="connsiteY0" fmla="*/ 119745 h 1646580"/>
              <a:gd name="connsiteX1" fmla="*/ 985458 w 3469729"/>
              <a:gd name="connsiteY1" fmla="*/ 1062 h 1646580"/>
              <a:gd name="connsiteX2" fmla="*/ 3217696 w 3469729"/>
              <a:gd name="connsiteY2" fmla="*/ 134412 h 1646580"/>
              <a:gd name="connsiteX3" fmla="*/ 3469729 w 3469729"/>
              <a:gd name="connsiteY3" fmla="*/ 386445 h 1646580"/>
              <a:gd name="connsiteX4" fmla="*/ 3469729 w 3469729"/>
              <a:gd name="connsiteY4" fmla="*/ 1394547 h 1646580"/>
              <a:gd name="connsiteX5" fmla="*/ 3217696 w 3469729"/>
              <a:gd name="connsiteY5" fmla="*/ 1646580 h 1646580"/>
              <a:gd name="connsiteX6" fmla="*/ 985458 w 3469729"/>
              <a:gd name="connsiteY6" fmla="*/ 1646580 h 1646580"/>
              <a:gd name="connsiteX7" fmla="*/ 733425 w 3469729"/>
              <a:gd name="connsiteY7" fmla="*/ 1394547 h 1646580"/>
              <a:gd name="connsiteX8" fmla="*/ 78880 w 3469729"/>
              <a:gd name="connsiteY8" fmla="*/ 576779 h 1646580"/>
              <a:gd name="connsiteX9" fmla="*/ 0 w 3469729"/>
              <a:gd name="connsiteY9" fmla="*/ 119745 h 1646580"/>
              <a:gd name="connsiteX0" fmla="*/ 0 w 3469729"/>
              <a:gd name="connsiteY0" fmla="*/ 71739 h 1598574"/>
              <a:gd name="connsiteX1" fmla="*/ 842583 w 3469729"/>
              <a:gd name="connsiteY1" fmla="*/ 38781 h 1598574"/>
              <a:gd name="connsiteX2" fmla="*/ 3217696 w 3469729"/>
              <a:gd name="connsiteY2" fmla="*/ 86406 h 1598574"/>
              <a:gd name="connsiteX3" fmla="*/ 3469729 w 3469729"/>
              <a:gd name="connsiteY3" fmla="*/ 338439 h 1598574"/>
              <a:gd name="connsiteX4" fmla="*/ 3469729 w 3469729"/>
              <a:gd name="connsiteY4" fmla="*/ 1346541 h 1598574"/>
              <a:gd name="connsiteX5" fmla="*/ 3217696 w 3469729"/>
              <a:gd name="connsiteY5" fmla="*/ 1598574 h 1598574"/>
              <a:gd name="connsiteX6" fmla="*/ 985458 w 3469729"/>
              <a:gd name="connsiteY6" fmla="*/ 1598574 h 1598574"/>
              <a:gd name="connsiteX7" fmla="*/ 733425 w 3469729"/>
              <a:gd name="connsiteY7" fmla="*/ 1346541 h 1598574"/>
              <a:gd name="connsiteX8" fmla="*/ 78880 w 3469729"/>
              <a:gd name="connsiteY8" fmla="*/ 528773 h 1598574"/>
              <a:gd name="connsiteX9" fmla="*/ 0 w 3469729"/>
              <a:gd name="connsiteY9" fmla="*/ 71739 h 1598574"/>
              <a:gd name="connsiteX0" fmla="*/ 0 w 3469729"/>
              <a:gd name="connsiteY0" fmla="*/ 131902 h 1658737"/>
              <a:gd name="connsiteX1" fmla="*/ 842583 w 3469729"/>
              <a:gd name="connsiteY1" fmla="*/ 98944 h 1658737"/>
              <a:gd name="connsiteX2" fmla="*/ 3217696 w 3469729"/>
              <a:gd name="connsiteY2" fmla="*/ 146569 h 1658737"/>
              <a:gd name="connsiteX3" fmla="*/ 3469729 w 3469729"/>
              <a:gd name="connsiteY3" fmla="*/ 398602 h 1658737"/>
              <a:gd name="connsiteX4" fmla="*/ 3469729 w 3469729"/>
              <a:gd name="connsiteY4" fmla="*/ 1406704 h 1658737"/>
              <a:gd name="connsiteX5" fmla="*/ 3217696 w 3469729"/>
              <a:gd name="connsiteY5" fmla="*/ 1658737 h 1658737"/>
              <a:gd name="connsiteX6" fmla="*/ 985458 w 3469729"/>
              <a:gd name="connsiteY6" fmla="*/ 1658737 h 1658737"/>
              <a:gd name="connsiteX7" fmla="*/ 733425 w 3469729"/>
              <a:gd name="connsiteY7" fmla="*/ 1406704 h 1658737"/>
              <a:gd name="connsiteX8" fmla="*/ 78880 w 3469729"/>
              <a:gd name="connsiteY8" fmla="*/ 588936 h 1658737"/>
              <a:gd name="connsiteX9" fmla="*/ 0 w 3469729"/>
              <a:gd name="connsiteY9" fmla="*/ 131902 h 1658737"/>
              <a:gd name="connsiteX0" fmla="*/ 0 w 3469729"/>
              <a:gd name="connsiteY0" fmla="*/ 200466 h 1727301"/>
              <a:gd name="connsiteX1" fmla="*/ 842583 w 3469729"/>
              <a:gd name="connsiteY1" fmla="*/ 167508 h 1727301"/>
              <a:gd name="connsiteX2" fmla="*/ 2136280 w 3469729"/>
              <a:gd name="connsiteY2" fmla="*/ 276 h 1727301"/>
              <a:gd name="connsiteX3" fmla="*/ 3217696 w 3469729"/>
              <a:gd name="connsiteY3" fmla="*/ 215133 h 1727301"/>
              <a:gd name="connsiteX4" fmla="*/ 3469729 w 3469729"/>
              <a:gd name="connsiteY4" fmla="*/ 467166 h 1727301"/>
              <a:gd name="connsiteX5" fmla="*/ 3469729 w 3469729"/>
              <a:gd name="connsiteY5" fmla="*/ 1475268 h 1727301"/>
              <a:gd name="connsiteX6" fmla="*/ 3217696 w 3469729"/>
              <a:gd name="connsiteY6" fmla="*/ 1727301 h 1727301"/>
              <a:gd name="connsiteX7" fmla="*/ 985458 w 3469729"/>
              <a:gd name="connsiteY7" fmla="*/ 1727301 h 1727301"/>
              <a:gd name="connsiteX8" fmla="*/ 733425 w 3469729"/>
              <a:gd name="connsiteY8" fmla="*/ 1475268 h 1727301"/>
              <a:gd name="connsiteX9" fmla="*/ 78880 w 3469729"/>
              <a:gd name="connsiteY9" fmla="*/ 657500 h 1727301"/>
              <a:gd name="connsiteX10" fmla="*/ 0 w 3469729"/>
              <a:gd name="connsiteY10" fmla="*/ 200466 h 1727301"/>
              <a:gd name="connsiteX0" fmla="*/ 0 w 3469729"/>
              <a:gd name="connsiteY0" fmla="*/ 200416 h 1727251"/>
              <a:gd name="connsiteX1" fmla="*/ 471108 w 3469729"/>
              <a:gd name="connsiteY1" fmla="*/ 205558 h 1727251"/>
              <a:gd name="connsiteX2" fmla="*/ 2136280 w 3469729"/>
              <a:gd name="connsiteY2" fmla="*/ 226 h 1727251"/>
              <a:gd name="connsiteX3" fmla="*/ 3217696 w 3469729"/>
              <a:gd name="connsiteY3" fmla="*/ 215083 h 1727251"/>
              <a:gd name="connsiteX4" fmla="*/ 3469729 w 3469729"/>
              <a:gd name="connsiteY4" fmla="*/ 467116 h 1727251"/>
              <a:gd name="connsiteX5" fmla="*/ 3469729 w 3469729"/>
              <a:gd name="connsiteY5" fmla="*/ 1475218 h 1727251"/>
              <a:gd name="connsiteX6" fmla="*/ 3217696 w 3469729"/>
              <a:gd name="connsiteY6" fmla="*/ 1727251 h 1727251"/>
              <a:gd name="connsiteX7" fmla="*/ 985458 w 3469729"/>
              <a:gd name="connsiteY7" fmla="*/ 1727251 h 1727251"/>
              <a:gd name="connsiteX8" fmla="*/ 733425 w 3469729"/>
              <a:gd name="connsiteY8" fmla="*/ 1475218 h 1727251"/>
              <a:gd name="connsiteX9" fmla="*/ 78880 w 3469729"/>
              <a:gd name="connsiteY9" fmla="*/ 657450 h 1727251"/>
              <a:gd name="connsiteX10" fmla="*/ 0 w 3469729"/>
              <a:gd name="connsiteY10" fmla="*/ 200416 h 1727251"/>
              <a:gd name="connsiteX0" fmla="*/ 0 w 3469729"/>
              <a:gd name="connsiteY0" fmla="*/ 206124 h 1732959"/>
              <a:gd name="connsiteX1" fmla="*/ 471108 w 3469729"/>
              <a:gd name="connsiteY1" fmla="*/ 211266 h 1732959"/>
              <a:gd name="connsiteX2" fmla="*/ 1098055 w 3469729"/>
              <a:gd name="connsiteY2" fmla="*/ 44034 h 1732959"/>
              <a:gd name="connsiteX3" fmla="*/ 2136280 w 3469729"/>
              <a:gd name="connsiteY3" fmla="*/ 5934 h 1732959"/>
              <a:gd name="connsiteX4" fmla="*/ 3217696 w 3469729"/>
              <a:gd name="connsiteY4" fmla="*/ 220791 h 1732959"/>
              <a:gd name="connsiteX5" fmla="*/ 3469729 w 3469729"/>
              <a:gd name="connsiteY5" fmla="*/ 472824 h 1732959"/>
              <a:gd name="connsiteX6" fmla="*/ 3469729 w 3469729"/>
              <a:gd name="connsiteY6" fmla="*/ 1480926 h 1732959"/>
              <a:gd name="connsiteX7" fmla="*/ 3217696 w 3469729"/>
              <a:gd name="connsiteY7" fmla="*/ 1732959 h 1732959"/>
              <a:gd name="connsiteX8" fmla="*/ 985458 w 3469729"/>
              <a:gd name="connsiteY8" fmla="*/ 1732959 h 1732959"/>
              <a:gd name="connsiteX9" fmla="*/ 733425 w 3469729"/>
              <a:gd name="connsiteY9" fmla="*/ 1480926 h 1732959"/>
              <a:gd name="connsiteX10" fmla="*/ 78880 w 3469729"/>
              <a:gd name="connsiteY10" fmla="*/ 663158 h 1732959"/>
              <a:gd name="connsiteX11" fmla="*/ 0 w 3469729"/>
              <a:gd name="connsiteY11" fmla="*/ 206124 h 1732959"/>
              <a:gd name="connsiteX0" fmla="*/ 0 w 3469729"/>
              <a:gd name="connsiteY0" fmla="*/ 206124 h 1732959"/>
              <a:gd name="connsiteX1" fmla="*/ 471108 w 3469729"/>
              <a:gd name="connsiteY1" fmla="*/ 211266 h 1732959"/>
              <a:gd name="connsiteX2" fmla="*/ 1098055 w 3469729"/>
              <a:gd name="connsiteY2" fmla="*/ 44034 h 1732959"/>
              <a:gd name="connsiteX3" fmla="*/ 2136280 w 3469729"/>
              <a:gd name="connsiteY3" fmla="*/ 5934 h 1732959"/>
              <a:gd name="connsiteX4" fmla="*/ 2598571 w 3469729"/>
              <a:gd name="connsiteY4" fmla="*/ 49341 h 1732959"/>
              <a:gd name="connsiteX5" fmla="*/ 3469729 w 3469729"/>
              <a:gd name="connsiteY5" fmla="*/ 472824 h 1732959"/>
              <a:gd name="connsiteX6" fmla="*/ 3469729 w 3469729"/>
              <a:gd name="connsiteY6" fmla="*/ 1480926 h 1732959"/>
              <a:gd name="connsiteX7" fmla="*/ 3217696 w 3469729"/>
              <a:gd name="connsiteY7" fmla="*/ 1732959 h 1732959"/>
              <a:gd name="connsiteX8" fmla="*/ 985458 w 3469729"/>
              <a:gd name="connsiteY8" fmla="*/ 1732959 h 1732959"/>
              <a:gd name="connsiteX9" fmla="*/ 733425 w 3469729"/>
              <a:gd name="connsiteY9" fmla="*/ 1480926 h 1732959"/>
              <a:gd name="connsiteX10" fmla="*/ 78880 w 3469729"/>
              <a:gd name="connsiteY10" fmla="*/ 663158 h 1732959"/>
              <a:gd name="connsiteX11" fmla="*/ 0 w 3469729"/>
              <a:gd name="connsiteY11" fmla="*/ 206124 h 1732959"/>
              <a:gd name="connsiteX0" fmla="*/ 0 w 3469729"/>
              <a:gd name="connsiteY0" fmla="*/ 206124 h 1732959"/>
              <a:gd name="connsiteX1" fmla="*/ 471108 w 3469729"/>
              <a:gd name="connsiteY1" fmla="*/ 211266 h 1732959"/>
              <a:gd name="connsiteX2" fmla="*/ 1098055 w 3469729"/>
              <a:gd name="connsiteY2" fmla="*/ 44034 h 1732959"/>
              <a:gd name="connsiteX3" fmla="*/ 2136280 w 3469729"/>
              <a:gd name="connsiteY3" fmla="*/ 5934 h 1732959"/>
              <a:gd name="connsiteX4" fmla="*/ 2598571 w 3469729"/>
              <a:gd name="connsiteY4" fmla="*/ 49341 h 1732959"/>
              <a:gd name="connsiteX5" fmla="*/ 2536279 w 3469729"/>
              <a:gd name="connsiteY5" fmla="*/ 539499 h 1732959"/>
              <a:gd name="connsiteX6" fmla="*/ 3469729 w 3469729"/>
              <a:gd name="connsiteY6" fmla="*/ 1480926 h 1732959"/>
              <a:gd name="connsiteX7" fmla="*/ 3217696 w 3469729"/>
              <a:gd name="connsiteY7" fmla="*/ 1732959 h 1732959"/>
              <a:gd name="connsiteX8" fmla="*/ 985458 w 3469729"/>
              <a:gd name="connsiteY8" fmla="*/ 1732959 h 1732959"/>
              <a:gd name="connsiteX9" fmla="*/ 733425 w 3469729"/>
              <a:gd name="connsiteY9" fmla="*/ 1480926 h 1732959"/>
              <a:gd name="connsiteX10" fmla="*/ 78880 w 3469729"/>
              <a:gd name="connsiteY10" fmla="*/ 663158 h 1732959"/>
              <a:gd name="connsiteX11" fmla="*/ 0 w 3469729"/>
              <a:gd name="connsiteY11" fmla="*/ 206124 h 1732959"/>
              <a:gd name="connsiteX0" fmla="*/ 0 w 3469729"/>
              <a:gd name="connsiteY0" fmla="*/ 206124 h 1732959"/>
              <a:gd name="connsiteX1" fmla="*/ 471108 w 3469729"/>
              <a:gd name="connsiteY1" fmla="*/ 211266 h 1732959"/>
              <a:gd name="connsiteX2" fmla="*/ 1098055 w 3469729"/>
              <a:gd name="connsiteY2" fmla="*/ 44034 h 1732959"/>
              <a:gd name="connsiteX3" fmla="*/ 2136280 w 3469729"/>
              <a:gd name="connsiteY3" fmla="*/ 5934 h 1732959"/>
              <a:gd name="connsiteX4" fmla="*/ 2503321 w 3469729"/>
              <a:gd name="connsiteY4" fmla="*/ 30291 h 1732959"/>
              <a:gd name="connsiteX5" fmla="*/ 2536279 w 3469729"/>
              <a:gd name="connsiteY5" fmla="*/ 539499 h 1732959"/>
              <a:gd name="connsiteX6" fmla="*/ 3469729 w 3469729"/>
              <a:gd name="connsiteY6" fmla="*/ 1480926 h 1732959"/>
              <a:gd name="connsiteX7" fmla="*/ 3217696 w 3469729"/>
              <a:gd name="connsiteY7" fmla="*/ 1732959 h 1732959"/>
              <a:gd name="connsiteX8" fmla="*/ 985458 w 3469729"/>
              <a:gd name="connsiteY8" fmla="*/ 1732959 h 1732959"/>
              <a:gd name="connsiteX9" fmla="*/ 733425 w 3469729"/>
              <a:gd name="connsiteY9" fmla="*/ 1480926 h 1732959"/>
              <a:gd name="connsiteX10" fmla="*/ 78880 w 3469729"/>
              <a:gd name="connsiteY10" fmla="*/ 663158 h 1732959"/>
              <a:gd name="connsiteX11" fmla="*/ 0 w 3469729"/>
              <a:gd name="connsiteY11" fmla="*/ 206124 h 1732959"/>
              <a:gd name="connsiteX0" fmla="*/ 0 w 3469729"/>
              <a:gd name="connsiteY0" fmla="*/ 206124 h 1732959"/>
              <a:gd name="connsiteX1" fmla="*/ 471108 w 3469729"/>
              <a:gd name="connsiteY1" fmla="*/ 211266 h 1732959"/>
              <a:gd name="connsiteX2" fmla="*/ 1098055 w 3469729"/>
              <a:gd name="connsiteY2" fmla="*/ 44034 h 1732959"/>
              <a:gd name="connsiteX3" fmla="*/ 2136280 w 3469729"/>
              <a:gd name="connsiteY3" fmla="*/ 5934 h 1732959"/>
              <a:gd name="connsiteX4" fmla="*/ 2503321 w 3469729"/>
              <a:gd name="connsiteY4" fmla="*/ 30291 h 1732959"/>
              <a:gd name="connsiteX5" fmla="*/ 2536279 w 3469729"/>
              <a:gd name="connsiteY5" fmla="*/ 539499 h 1732959"/>
              <a:gd name="connsiteX6" fmla="*/ 3184030 w 3469729"/>
              <a:gd name="connsiteY6" fmla="*/ 948909 h 1732959"/>
              <a:gd name="connsiteX7" fmla="*/ 3469729 w 3469729"/>
              <a:gd name="connsiteY7" fmla="*/ 1480926 h 1732959"/>
              <a:gd name="connsiteX8" fmla="*/ 3217696 w 3469729"/>
              <a:gd name="connsiteY8" fmla="*/ 1732959 h 1732959"/>
              <a:gd name="connsiteX9" fmla="*/ 985458 w 3469729"/>
              <a:gd name="connsiteY9" fmla="*/ 1732959 h 1732959"/>
              <a:gd name="connsiteX10" fmla="*/ 733425 w 3469729"/>
              <a:gd name="connsiteY10" fmla="*/ 1480926 h 1732959"/>
              <a:gd name="connsiteX11" fmla="*/ 78880 w 3469729"/>
              <a:gd name="connsiteY11" fmla="*/ 663158 h 1732959"/>
              <a:gd name="connsiteX12" fmla="*/ 0 w 3469729"/>
              <a:gd name="connsiteY12" fmla="*/ 206124 h 1732959"/>
              <a:gd name="connsiteX0" fmla="*/ 0 w 3745954"/>
              <a:gd name="connsiteY0" fmla="*/ 206124 h 1741355"/>
              <a:gd name="connsiteX1" fmla="*/ 471108 w 3745954"/>
              <a:gd name="connsiteY1" fmla="*/ 211266 h 1741355"/>
              <a:gd name="connsiteX2" fmla="*/ 1098055 w 3745954"/>
              <a:gd name="connsiteY2" fmla="*/ 44034 h 1741355"/>
              <a:gd name="connsiteX3" fmla="*/ 2136280 w 3745954"/>
              <a:gd name="connsiteY3" fmla="*/ 5934 h 1741355"/>
              <a:gd name="connsiteX4" fmla="*/ 2503321 w 3745954"/>
              <a:gd name="connsiteY4" fmla="*/ 30291 h 1741355"/>
              <a:gd name="connsiteX5" fmla="*/ 2536279 w 3745954"/>
              <a:gd name="connsiteY5" fmla="*/ 539499 h 1741355"/>
              <a:gd name="connsiteX6" fmla="*/ 3184030 w 3745954"/>
              <a:gd name="connsiteY6" fmla="*/ 948909 h 1741355"/>
              <a:gd name="connsiteX7" fmla="*/ 3745954 w 3745954"/>
              <a:gd name="connsiteY7" fmla="*/ 1642851 h 1741355"/>
              <a:gd name="connsiteX8" fmla="*/ 3217696 w 3745954"/>
              <a:gd name="connsiteY8" fmla="*/ 1732959 h 1741355"/>
              <a:gd name="connsiteX9" fmla="*/ 985458 w 3745954"/>
              <a:gd name="connsiteY9" fmla="*/ 1732959 h 1741355"/>
              <a:gd name="connsiteX10" fmla="*/ 733425 w 3745954"/>
              <a:gd name="connsiteY10" fmla="*/ 1480926 h 1741355"/>
              <a:gd name="connsiteX11" fmla="*/ 78880 w 3745954"/>
              <a:gd name="connsiteY11" fmla="*/ 663158 h 1741355"/>
              <a:gd name="connsiteX12" fmla="*/ 0 w 3745954"/>
              <a:gd name="connsiteY12" fmla="*/ 206124 h 1741355"/>
              <a:gd name="connsiteX0" fmla="*/ 0 w 3745954"/>
              <a:gd name="connsiteY0" fmla="*/ 206124 h 1741355"/>
              <a:gd name="connsiteX1" fmla="*/ 471108 w 3745954"/>
              <a:gd name="connsiteY1" fmla="*/ 211266 h 1741355"/>
              <a:gd name="connsiteX2" fmla="*/ 1098055 w 3745954"/>
              <a:gd name="connsiteY2" fmla="*/ 44034 h 1741355"/>
              <a:gd name="connsiteX3" fmla="*/ 2136280 w 3745954"/>
              <a:gd name="connsiteY3" fmla="*/ 5934 h 1741355"/>
              <a:gd name="connsiteX4" fmla="*/ 2503321 w 3745954"/>
              <a:gd name="connsiteY4" fmla="*/ 30291 h 1741355"/>
              <a:gd name="connsiteX5" fmla="*/ 2536279 w 3745954"/>
              <a:gd name="connsiteY5" fmla="*/ 539499 h 1741355"/>
              <a:gd name="connsiteX6" fmla="*/ 3184030 w 3745954"/>
              <a:gd name="connsiteY6" fmla="*/ 948909 h 1741355"/>
              <a:gd name="connsiteX7" fmla="*/ 3745954 w 3745954"/>
              <a:gd name="connsiteY7" fmla="*/ 1642851 h 1741355"/>
              <a:gd name="connsiteX8" fmla="*/ 3217696 w 3745954"/>
              <a:gd name="connsiteY8" fmla="*/ 1732959 h 1741355"/>
              <a:gd name="connsiteX9" fmla="*/ 985458 w 3745954"/>
              <a:gd name="connsiteY9" fmla="*/ 1732959 h 1741355"/>
              <a:gd name="connsiteX10" fmla="*/ 733425 w 3745954"/>
              <a:gd name="connsiteY10" fmla="*/ 1480926 h 1741355"/>
              <a:gd name="connsiteX11" fmla="*/ 78880 w 3745954"/>
              <a:gd name="connsiteY11" fmla="*/ 663158 h 1741355"/>
              <a:gd name="connsiteX12" fmla="*/ 0 w 3745954"/>
              <a:gd name="connsiteY12" fmla="*/ 206124 h 1741355"/>
              <a:gd name="connsiteX0" fmla="*/ 0 w 3745954"/>
              <a:gd name="connsiteY0" fmla="*/ 206124 h 1741355"/>
              <a:gd name="connsiteX1" fmla="*/ 471108 w 3745954"/>
              <a:gd name="connsiteY1" fmla="*/ 211266 h 1741355"/>
              <a:gd name="connsiteX2" fmla="*/ 1098055 w 3745954"/>
              <a:gd name="connsiteY2" fmla="*/ 44034 h 1741355"/>
              <a:gd name="connsiteX3" fmla="*/ 2136280 w 3745954"/>
              <a:gd name="connsiteY3" fmla="*/ 5934 h 1741355"/>
              <a:gd name="connsiteX4" fmla="*/ 2503321 w 3745954"/>
              <a:gd name="connsiteY4" fmla="*/ 30291 h 1741355"/>
              <a:gd name="connsiteX5" fmla="*/ 2536279 w 3745954"/>
              <a:gd name="connsiteY5" fmla="*/ 539499 h 1741355"/>
              <a:gd name="connsiteX6" fmla="*/ 3184030 w 3745954"/>
              <a:gd name="connsiteY6" fmla="*/ 948909 h 1741355"/>
              <a:gd name="connsiteX7" fmla="*/ 3745954 w 3745954"/>
              <a:gd name="connsiteY7" fmla="*/ 1642851 h 1741355"/>
              <a:gd name="connsiteX8" fmla="*/ 3217696 w 3745954"/>
              <a:gd name="connsiteY8" fmla="*/ 1732959 h 1741355"/>
              <a:gd name="connsiteX9" fmla="*/ 985458 w 3745954"/>
              <a:gd name="connsiteY9" fmla="*/ 1732959 h 1741355"/>
              <a:gd name="connsiteX10" fmla="*/ 733425 w 3745954"/>
              <a:gd name="connsiteY10" fmla="*/ 1480926 h 1741355"/>
              <a:gd name="connsiteX11" fmla="*/ 469404 w 3745954"/>
              <a:gd name="connsiteY11" fmla="*/ 767934 h 1741355"/>
              <a:gd name="connsiteX12" fmla="*/ 78880 w 3745954"/>
              <a:gd name="connsiteY12" fmla="*/ 663158 h 1741355"/>
              <a:gd name="connsiteX13" fmla="*/ 0 w 3745954"/>
              <a:gd name="connsiteY13" fmla="*/ 206124 h 1741355"/>
              <a:gd name="connsiteX0" fmla="*/ 0 w 3745954"/>
              <a:gd name="connsiteY0" fmla="*/ 206124 h 1741355"/>
              <a:gd name="connsiteX1" fmla="*/ 471108 w 3745954"/>
              <a:gd name="connsiteY1" fmla="*/ 211266 h 1741355"/>
              <a:gd name="connsiteX2" fmla="*/ 1098055 w 3745954"/>
              <a:gd name="connsiteY2" fmla="*/ 44034 h 1741355"/>
              <a:gd name="connsiteX3" fmla="*/ 2136280 w 3745954"/>
              <a:gd name="connsiteY3" fmla="*/ 5934 h 1741355"/>
              <a:gd name="connsiteX4" fmla="*/ 2503321 w 3745954"/>
              <a:gd name="connsiteY4" fmla="*/ 30291 h 1741355"/>
              <a:gd name="connsiteX5" fmla="*/ 2536279 w 3745954"/>
              <a:gd name="connsiteY5" fmla="*/ 539499 h 1741355"/>
              <a:gd name="connsiteX6" fmla="*/ 3184030 w 3745954"/>
              <a:gd name="connsiteY6" fmla="*/ 948909 h 1741355"/>
              <a:gd name="connsiteX7" fmla="*/ 3745954 w 3745954"/>
              <a:gd name="connsiteY7" fmla="*/ 1642851 h 1741355"/>
              <a:gd name="connsiteX8" fmla="*/ 3217696 w 3745954"/>
              <a:gd name="connsiteY8" fmla="*/ 1732959 h 1741355"/>
              <a:gd name="connsiteX9" fmla="*/ 985458 w 3745954"/>
              <a:gd name="connsiteY9" fmla="*/ 1732959 h 1741355"/>
              <a:gd name="connsiteX10" fmla="*/ 733425 w 3745954"/>
              <a:gd name="connsiteY10" fmla="*/ 1480926 h 1741355"/>
              <a:gd name="connsiteX11" fmla="*/ 1145679 w 3745954"/>
              <a:gd name="connsiteY11" fmla="*/ 548859 h 1741355"/>
              <a:gd name="connsiteX12" fmla="*/ 469404 w 3745954"/>
              <a:gd name="connsiteY12" fmla="*/ 767934 h 1741355"/>
              <a:gd name="connsiteX13" fmla="*/ 78880 w 3745954"/>
              <a:gd name="connsiteY13" fmla="*/ 663158 h 1741355"/>
              <a:gd name="connsiteX14" fmla="*/ 0 w 3745954"/>
              <a:gd name="connsiteY14" fmla="*/ 206124 h 1741355"/>
              <a:gd name="connsiteX0" fmla="*/ 0 w 3745954"/>
              <a:gd name="connsiteY0" fmla="*/ 206124 h 1741355"/>
              <a:gd name="connsiteX1" fmla="*/ 471108 w 3745954"/>
              <a:gd name="connsiteY1" fmla="*/ 211266 h 1741355"/>
              <a:gd name="connsiteX2" fmla="*/ 1098055 w 3745954"/>
              <a:gd name="connsiteY2" fmla="*/ 44034 h 1741355"/>
              <a:gd name="connsiteX3" fmla="*/ 2136280 w 3745954"/>
              <a:gd name="connsiteY3" fmla="*/ 5934 h 1741355"/>
              <a:gd name="connsiteX4" fmla="*/ 2503321 w 3745954"/>
              <a:gd name="connsiteY4" fmla="*/ 30291 h 1741355"/>
              <a:gd name="connsiteX5" fmla="*/ 2536279 w 3745954"/>
              <a:gd name="connsiteY5" fmla="*/ 539499 h 1741355"/>
              <a:gd name="connsiteX6" fmla="*/ 3184030 w 3745954"/>
              <a:gd name="connsiteY6" fmla="*/ 948909 h 1741355"/>
              <a:gd name="connsiteX7" fmla="*/ 3745954 w 3745954"/>
              <a:gd name="connsiteY7" fmla="*/ 1642851 h 1741355"/>
              <a:gd name="connsiteX8" fmla="*/ 3217696 w 3745954"/>
              <a:gd name="connsiteY8" fmla="*/ 1732959 h 1741355"/>
              <a:gd name="connsiteX9" fmla="*/ 985458 w 3745954"/>
              <a:gd name="connsiteY9" fmla="*/ 1732959 h 1741355"/>
              <a:gd name="connsiteX10" fmla="*/ 733425 w 3745954"/>
              <a:gd name="connsiteY10" fmla="*/ 1480926 h 1741355"/>
              <a:gd name="connsiteX11" fmla="*/ 1145679 w 3745954"/>
              <a:gd name="connsiteY11" fmla="*/ 548859 h 1741355"/>
              <a:gd name="connsiteX12" fmla="*/ 374154 w 3745954"/>
              <a:gd name="connsiteY12" fmla="*/ 663159 h 1741355"/>
              <a:gd name="connsiteX13" fmla="*/ 78880 w 3745954"/>
              <a:gd name="connsiteY13" fmla="*/ 663158 h 1741355"/>
              <a:gd name="connsiteX14" fmla="*/ 0 w 3745954"/>
              <a:gd name="connsiteY14" fmla="*/ 206124 h 1741355"/>
              <a:gd name="connsiteX0" fmla="*/ 0 w 3745954"/>
              <a:gd name="connsiteY0" fmla="*/ 206124 h 1741355"/>
              <a:gd name="connsiteX1" fmla="*/ 471108 w 3745954"/>
              <a:gd name="connsiteY1" fmla="*/ 211266 h 1741355"/>
              <a:gd name="connsiteX2" fmla="*/ 1098055 w 3745954"/>
              <a:gd name="connsiteY2" fmla="*/ 44034 h 1741355"/>
              <a:gd name="connsiteX3" fmla="*/ 2136280 w 3745954"/>
              <a:gd name="connsiteY3" fmla="*/ 5934 h 1741355"/>
              <a:gd name="connsiteX4" fmla="*/ 2503321 w 3745954"/>
              <a:gd name="connsiteY4" fmla="*/ 30291 h 1741355"/>
              <a:gd name="connsiteX5" fmla="*/ 2536279 w 3745954"/>
              <a:gd name="connsiteY5" fmla="*/ 539499 h 1741355"/>
              <a:gd name="connsiteX6" fmla="*/ 3184030 w 3745954"/>
              <a:gd name="connsiteY6" fmla="*/ 948909 h 1741355"/>
              <a:gd name="connsiteX7" fmla="*/ 3745954 w 3745954"/>
              <a:gd name="connsiteY7" fmla="*/ 1642851 h 1741355"/>
              <a:gd name="connsiteX8" fmla="*/ 3217696 w 3745954"/>
              <a:gd name="connsiteY8" fmla="*/ 1732959 h 1741355"/>
              <a:gd name="connsiteX9" fmla="*/ 985458 w 3745954"/>
              <a:gd name="connsiteY9" fmla="*/ 1732959 h 1741355"/>
              <a:gd name="connsiteX10" fmla="*/ 733425 w 3745954"/>
              <a:gd name="connsiteY10" fmla="*/ 1480926 h 1741355"/>
              <a:gd name="connsiteX11" fmla="*/ 1145679 w 3745954"/>
              <a:gd name="connsiteY11" fmla="*/ 548859 h 1741355"/>
              <a:gd name="connsiteX12" fmla="*/ 659904 w 3745954"/>
              <a:gd name="connsiteY12" fmla="*/ 472659 h 1741355"/>
              <a:gd name="connsiteX13" fmla="*/ 374154 w 3745954"/>
              <a:gd name="connsiteY13" fmla="*/ 663159 h 1741355"/>
              <a:gd name="connsiteX14" fmla="*/ 78880 w 3745954"/>
              <a:gd name="connsiteY14" fmla="*/ 663158 h 1741355"/>
              <a:gd name="connsiteX15" fmla="*/ 0 w 3745954"/>
              <a:gd name="connsiteY15" fmla="*/ 206124 h 1741355"/>
              <a:gd name="connsiteX0" fmla="*/ 0 w 3745954"/>
              <a:gd name="connsiteY0" fmla="*/ 206124 h 1741355"/>
              <a:gd name="connsiteX1" fmla="*/ 471108 w 3745954"/>
              <a:gd name="connsiteY1" fmla="*/ 211266 h 1741355"/>
              <a:gd name="connsiteX2" fmla="*/ 1098055 w 3745954"/>
              <a:gd name="connsiteY2" fmla="*/ 44034 h 1741355"/>
              <a:gd name="connsiteX3" fmla="*/ 2136280 w 3745954"/>
              <a:gd name="connsiteY3" fmla="*/ 5934 h 1741355"/>
              <a:gd name="connsiteX4" fmla="*/ 2503321 w 3745954"/>
              <a:gd name="connsiteY4" fmla="*/ 30291 h 1741355"/>
              <a:gd name="connsiteX5" fmla="*/ 2536279 w 3745954"/>
              <a:gd name="connsiteY5" fmla="*/ 539499 h 1741355"/>
              <a:gd name="connsiteX6" fmla="*/ 3184030 w 3745954"/>
              <a:gd name="connsiteY6" fmla="*/ 948909 h 1741355"/>
              <a:gd name="connsiteX7" fmla="*/ 3745954 w 3745954"/>
              <a:gd name="connsiteY7" fmla="*/ 1642851 h 1741355"/>
              <a:gd name="connsiteX8" fmla="*/ 3217696 w 3745954"/>
              <a:gd name="connsiteY8" fmla="*/ 1732959 h 1741355"/>
              <a:gd name="connsiteX9" fmla="*/ 985458 w 3745954"/>
              <a:gd name="connsiteY9" fmla="*/ 1732959 h 1741355"/>
              <a:gd name="connsiteX10" fmla="*/ 1600200 w 3745954"/>
              <a:gd name="connsiteY10" fmla="*/ 823701 h 1741355"/>
              <a:gd name="connsiteX11" fmla="*/ 1145679 w 3745954"/>
              <a:gd name="connsiteY11" fmla="*/ 548859 h 1741355"/>
              <a:gd name="connsiteX12" fmla="*/ 659904 w 3745954"/>
              <a:gd name="connsiteY12" fmla="*/ 472659 h 1741355"/>
              <a:gd name="connsiteX13" fmla="*/ 374154 w 3745954"/>
              <a:gd name="connsiteY13" fmla="*/ 663159 h 1741355"/>
              <a:gd name="connsiteX14" fmla="*/ 78880 w 3745954"/>
              <a:gd name="connsiteY14" fmla="*/ 663158 h 1741355"/>
              <a:gd name="connsiteX15" fmla="*/ 0 w 3745954"/>
              <a:gd name="connsiteY15" fmla="*/ 206124 h 1741355"/>
              <a:gd name="connsiteX0" fmla="*/ 0 w 3745954"/>
              <a:gd name="connsiteY0" fmla="*/ 206124 h 1741355"/>
              <a:gd name="connsiteX1" fmla="*/ 471108 w 3745954"/>
              <a:gd name="connsiteY1" fmla="*/ 211266 h 1741355"/>
              <a:gd name="connsiteX2" fmla="*/ 1098055 w 3745954"/>
              <a:gd name="connsiteY2" fmla="*/ 44034 h 1741355"/>
              <a:gd name="connsiteX3" fmla="*/ 2136280 w 3745954"/>
              <a:gd name="connsiteY3" fmla="*/ 5934 h 1741355"/>
              <a:gd name="connsiteX4" fmla="*/ 2503321 w 3745954"/>
              <a:gd name="connsiteY4" fmla="*/ 30291 h 1741355"/>
              <a:gd name="connsiteX5" fmla="*/ 2536279 w 3745954"/>
              <a:gd name="connsiteY5" fmla="*/ 539499 h 1741355"/>
              <a:gd name="connsiteX6" fmla="*/ 3184030 w 3745954"/>
              <a:gd name="connsiteY6" fmla="*/ 948909 h 1741355"/>
              <a:gd name="connsiteX7" fmla="*/ 3745954 w 3745954"/>
              <a:gd name="connsiteY7" fmla="*/ 1642851 h 1741355"/>
              <a:gd name="connsiteX8" fmla="*/ 3217696 w 3745954"/>
              <a:gd name="connsiteY8" fmla="*/ 1732959 h 1741355"/>
              <a:gd name="connsiteX9" fmla="*/ 985458 w 3745954"/>
              <a:gd name="connsiteY9" fmla="*/ 1732959 h 1741355"/>
              <a:gd name="connsiteX10" fmla="*/ 1600200 w 3745954"/>
              <a:gd name="connsiteY10" fmla="*/ 823701 h 1741355"/>
              <a:gd name="connsiteX11" fmla="*/ 1145679 w 3745954"/>
              <a:gd name="connsiteY11" fmla="*/ 548859 h 1741355"/>
              <a:gd name="connsiteX12" fmla="*/ 659904 w 3745954"/>
              <a:gd name="connsiteY12" fmla="*/ 472659 h 1741355"/>
              <a:gd name="connsiteX13" fmla="*/ 374154 w 3745954"/>
              <a:gd name="connsiteY13" fmla="*/ 663159 h 1741355"/>
              <a:gd name="connsiteX14" fmla="*/ 78880 w 3745954"/>
              <a:gd name="connsiteY14" fmla="*/ 663158 h 1741355"/>
              <a:gd name="connsiteX15" fmla="*/ 0 w 3745954"/>
              <a:gd name="connsiteY15" fmla="*/ 206124 h 1741355"/>
              <a:gd name="connsiteX0" fmla="*/ 0 w 3745954"/>
              <a:gd name="connsiteY0" fmla="*/ 206124 h 1741355"/>
              <a:gd name="connsiteX1" fmla="*/ 471108 w 3745954"/>
              <a:gd name="connsiteY1" fmla="*/ 211266 h 1741355"/>
              <a:gd name="connsiteX2" fmla="*/ 1098055 w 3745954"/>
              <a:gd name="connsiteY2" fmla="*/ 44034 h 1741355"/>
              <a:gd name="connsiteX3" fmla="*/ 2136280 w 3745954"/>
              <a:gd name="connsiteY3" fmla="*/ 5934 h 1741355"/>
              <a:gd name="connsiteX4" fmla="*/ 2503321 w 3745954"/>
              <a:gd name="connsiteY4" fmla="*/ 30291 h 1741355"/>
              <a:gd name="connsiteX5" fmla="*/ 2536279 w 3745954"/>
              <a:gd name="connsiteY5" fmla="*/ 539499 h 1741355"/>
              <a:gd name="connsiteX6" fmla="*/ 3184030 w 3745954"/>
              <a:gd name="connsiteY6" fmla="*/ 948909 h 1741355"/>
              <a:gd name="connsiteX7" fmla="*/ 3745954 w 3745954"/>
              <a:gd name="connsiteY7" fmla="*/ 1642851 h 1741355"/>
              <a:gd name="connsiteX8" fmla="*/ 3217696 w 3745954"/>
              <a:gd name="connsiteY8" fmla="*/ 1732959 h 1741355"/>
              <a:gd name="connsiteX9" fmla="*/ 1766508 w 3745954"/>
              <a:gd name="connsiteY9" fmla="*/ 1323384 h 1741355"/>
              <a:gd name="connsiteX10" fmla="*/ 1600200 w 3745954"/>
              <a:gd name="connsiteY10" fmla="*/ 823701 h 1741355"/>
              <a:gd name="connsiteX11" fmla="*/ 1145679 w 3745954"/>
              <a:gd name="connsiteY11" fmla="*/ 548859 h 1741355"/>
              <a:gd name="connsiteX12" fmla="*/ 659904 w 3745954"/>
              <a:gd name="connsiteY12" fmla="*/ 472659 h 1741355"/>
              <a:gd name="connsiteX13" fmla="*/ 374154 w 3745954"/>
              <a:gd name="connsiteY13" fmla="*/ 663159 h 1741355"/>
              <a:gd name="connsiteX14" fmla="*/ 78880 w 3745954"/>
              <a:gd name="connsiteY14" fmla="*/ 663158 h 1741355"/>
              <a:gd name="connsiteX15" fmla="*/ 0 w 3745954"/>
              <a:gd name="connsiteY15" fmla="*/ 206124 h 1741355"/>
              <a:gd name="connsiteX0" fmla="*/ 0 w 3745954"/>
              <a:gd name="connsiteY0" fmla="*/ 206124 h 1741355"/>
              <a:gd name="connsiteX1" fmla="*/ 471108 w 3745954"/>
              <a:gd name="connsiteY1" fmla="*/ 211266 h 1741355"/>
              <a:gd name="connsiteX2" fmla="*/ 1098055 w 3745954"/>
              <a:gd name="connsiteY2" fmla="*/ 44034 h 1741355"/>
              <a:gd name="connsiteX3" fmla="*/ 2136280 w 3745954"/>
              <a:gd name="connsiteY3" fmla="*/ 5934 h 1741355"/>
              <a:gd name="connsiteX4" fmla="*/ 2503321 w 3745954"/>
              <a:gd name="connsiteY4" fmla="*/ 30291 h 1741355"/>
              <a:gd name="connsiteX5" fmla="*/ 2536279 w 3745954"/>
              <a:gd name="connsiteY5" fmla="*/ 539499 h 1741355"/>
              <a:gd name="connsiteX6" fmla="*/ 3184030 w 3745954"/>
              <a:gd name="connsiteY6" fmla="*/ 948909 h 1741355"/>
              <a:gd name="connsiteX7" fmla="*/ 3745954 w 3745954"/>
              <a:gd name="connsiteY7" fmla="*/ 1642851 h 1741355"/>
              <a:gd name="connsiteX8" fmla="*/ 3217696 w 3745954"/>
              <a:gd name="connsiteY8" fmla="*/ 1732959 h 1741355"/>
              <a:gd name="connsiteX9" fmla="*/ 1766508 w 3745954"/>
              <a:gd name="connsiteY9" fmla="*/ 1323384 h 1741355"/>
              <a:gd name="connsiteX10" fmla="*/ 1600200 w 3745954"/>
              <a:gd name="connsiteY10" fmla="*/ 823701 h 1741355"/>
              <a:gd name="connsiteX11" fmla="*/ 1145679 w 3745954"/>
              <a:gd name="connsiteY11" fmla="*/ 548859 h 1741355"/>
              <a:gd name="connsiteX12" fmla="*/ 659904 w 3745954"/>
              <a:gd name="connsiteY12" fmla="*/ 472659 h 1741355"/>
              <a:gd name="connsiteX13" fmla="*/ 374154 w 3745954"/>
              <a:gd name="connsiteY13" fmla="*/ 663159 h 1741355"/>
              <a:gd name="connsiteX14" fmla="*/ 78880 w 3745954"/>
              <a:gd name="connsiteY14" fmla="*/ 663158 h 1741355"/>
              <a:gd name="connsiteX15" fmla="*/ 0 w 3745954"/>
              <a:gd name="connsiteY15" fmla="*/ 206124 h 1741355"/>
              <a:gd name="connsiteX0" fmla="*/ 0 w 3745954"/>
              <a:gd name="connsiteY0" fmla="*/ 206124 h 1789941"/>
              <a:gd name="connsiteX1" fmla="*/ 471108 w 3745954"/>
              <a:gd name="connsiteY1" fmla="*/ 211266 h 1789941"/>
              <a:gd name="connsiteX2" fmla="*/ 1098055 w 3745954"/>
              <a:gd name="connsiteY2" fmla="*/ 44034 h 1789941"/>
              <a:gd name="connsiteX3" fmla="*/ 2136280 w 3745954"/>
              <a:gd name="connsiteY3" fmla="*/ 5934 h 1789941"/>
              <a:gd name="connsiteX4" fmla="*/ 2503321 w 3745954"/>
              <a:gd name="connsiteY4" fmla="*/ 30291 h 1789941"/>
              <a:gd name="connsiteX5" fmla="*/ 2536279 w 3745954"/>
              <a:gd name="connsiteY5" fmla="*/ 539499 h 1789941"/>
              <a:gd name="connsiteX6" fmla="*/ 3184030 w 3745954"/>
              <a:gd name="connsiteY6" fmla="*/ 948909 h 1789941"/>
              <a:gd name="connsiteX7" fmla="*/ 3745954 w 3745954"/>
              <a:gd name="connsiteY7" fmla="*/ 1642851 h 1789941"/>
              <a:gd name="connsiteX8" fmla="*/ 3217696 w 3745954"/>
              <a:gd name="connsiteY8" fmla="*/ 1732959 h 1789941"/>
              <a:gd name="connsiteX9" fmla="*/ 2298204 w 3745954"/>
              <a:gd name="connsiteY9" fmla="*/ 1768059 h 1789941"/>
              <a:gd name="connsiteX10" fmla="*/ 1766508 w 3745954"/>
              <a:gd name="connsiteY10" fmla="*/ 1323384 h 1789941"/>
              <a:gd name="connsiteX11" fmla="*/ 1600200 w 3745954"/>
              <a:gd name="connsiteY11" fmla="*/ 823701 h 1789941"/>
              <a:gd name="connsiteX12" fmla="*/ 1145679 w 3745954"/>
              <a:gd name="connsiteY12" fmla="*/ 548859 h 1789941"/>
              <a:gd name="connsiteX13" fmla="*/ 659904 w 3745954"/>
              <a:gd name="connsiteY13" fmla="*/ 472659 h 1789941"/>
              <a:gd name="connsiteX14" fmla="*/ 374154 w 3745954"/>
              <a:gd name="connsiteY14" fmla="*/ 663159 h 1789941"/>
              <a:gd name="connsiteX15" fmla="*/ 78880 w 3745954"/>
              <a:gd name="connsiteY15" fmla="*/ 663158 h 1789941"/>
              <a:gd name="connsiteX16" fmla="*/ 0 w 3745954"/>
              <a:gd name="connsiteY16" fmla="*/ 206124 h 1789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45954" h="1789941">
                <a:moveTo>
                  <a:pt x="0" y="206124"/>
                </a:moveTo>
                <a:cubicBezTo>
                  <a:pt x="0" y="66930"/>
                  <a:pt x="331914" y="211266"/>
                  <a:pt x="471108" y="211266"/>
                </a:cubicBezTo>
                <a:cubicBezTo>
                  <a:pt x="677930" y="196951"/>
                  <a:pt x="820526" y="78256"/>
                  <a:pt x="1098055" y="44034"/>
                </a:cubicBezTo>
                <a:cubicBezTo>
                  <a:pt x="1375584" y="9812"/>
                  <a:pt x="1806819" y="-10825"/>
                  <a:pt x="2136280" y="5934"/>
                </a:cubicBezTo>
                <a:cubicBezTo>
                  <a:pt x="2465741" y="22693"/>
                  <a:pt x="2308067" y="-23711"/>
                  <a:pt x="2503321" y="30291"/>
                </a:cubicBezTo>
                <a:cubicBezTo>
                  <a:pt x="2642515" y="30291"/>
                  <a:pt x="2536279" y="400305"/>
                  <a:pt x="2536279" y="539499"/>
                </a:cubicBezTo>
                <a:cubicBezTo>
                  <a:pt x="2679171" y="675969"/>
                  <a:pt x="3041138" y="812439"/>
                  <a:pt x="3184030" y="948909"/>
                </a:cubicBezTo>
                <a:cubicBezTo>
                  <a:pt x="3371338" y="1180223"/>
                  <a:pt x="3415771" y="1516312"/>
                  <a:pt x="3745954" y="1642851"/>
                </a:cubicBezTo>
                <a:cubicBezTo>
                  <a:pt x="3745954" y="1782045"/>
                  <a:pt x="3356890" y="1732959"/>
                  <a:pt x="3217696" y="1732959"/>
                </a:cubicBezTo>
                <a:cubicBezTo>
                  <a:pt x="2966879" y="1722077"/>
                  <a:pt x="2540069" y="1836322"/>
                  <a:pt x="2298204" y="1768059"/>
                </a:cubicBezTo>
                <a:cubicBezTo>
                  <a:pt x="2056339" y="1699797"/>
                  <a:pt x="1873317" y="1449027"/>
                  <a:pt x="1766508" y="1323384"/>
                </a:cubicBezTo>
                <a:cubicBezTo>
                  <a:pt x="1627314" y="1323384"/>
                  <a:pt x="1600200" y="962895"/>
                  <a:pt x="1600200" y="823701"/>
                </a:cubicBezTo>
                <a:cubicBezTo>
                  <a:pt x="1539591" y="737476"/>
                  <a:pt x="1189682" y="667691"/>
                  <a:pt x="1145679" y="548859"/>
                </a:cubicBezTo>
                <a:cubicBezTo>
                  <a:pt x="1025476" y="453840"/>
                  <a:pt x="788492" y="453609"/>
                  <a:pt x="659904" y="472659"/>
                </a:cubicBezTo>
                <a:cubicBezTo>
                  <a:pt x="531316" y="491709"/>
                  <a:pt x="477341" y="656809"/>
                  <a:pt x="374154" y="663159"/>
                </a:cubicBezTo>
                <a:cubicBezTo>
                  <a:pt x="270967" y="669509"/>
                  <a:pt x="150764" y="817118"/>
                  <a:pt x="78880" y="663158"/>
                </a:cubicBezTo>
                <a:lnTo>
                  <a:pt x="0" y="206124"/>
                </a:lnTo>
                <a:close/>
              </a:path>
            </a:pathLst>
          </a:custGeom>
          <a:solidFill>
            <a:srgbClr val="A50021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9277443" y="4575648"/>
            <a:ext cx="194320" cy="194320"/>
          </a:xfrm>
          <a:prstGeom prst="ellipse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10"/>
          <p:cNvSpPr/>
          <p:nvPr/>
        </p:nvSpPr>
        <p:spPr>
          <a:xfrm rot="20882847">
            <a:off x="3523827" y="5590989"/>
            <a:ext cx="2436083" cy="1048886"/>
          </a:xfrm>
          <a:custGeom>
            <a:avLst/>
            <a:gdLst>
              <a:gd name="connsiteX0" fmla="*/ 0 w 3384376"/>
              <a:gd name="connsiteY0" fmla="*/ 759275 h 1518550"/>
              <a:gd name="connsiteX1" fmla="*/ 1692188 w 3384376"/>
              <a:gd name="connsiteY1" fmla="*/ 0 h 1518550"/>
              <a:gd name="connsiteX2" fmla="*/ 3384376 w 3384376"/>
              <a:gd name="connsiteY2" fmla="*/ 759275 h 1518550"/>
              <a:gd name="connsiteX3" fmla="*/ 1692188 w 3384376"/>
              <a:gd name="connsiteY3" fmla="*/ 1518550 h 1518550"/>
              <a:gd name="connsiteX4" fmla="*/ 0 w 3384376"/>
              <a:gd name="connsiteY4" fmla="*/ 759275 h 1518550"/>
              <a:gd name="connsiteX0" fmla="*/ 0 w 3384376"/>
              <a:gd name="connsiteY0" fmla="*/ 759275 h 1518550"/>
              <a:gd name="connsiteX1" fmla="*/ 1692188 w 3384376"/>
              <a:gd name="connsiteY1" fmla="*/ 0 h 1518550"/>
              <a:gd name="connsiteX2" fmla="*/ 3384376 w 3384376"/>
              <a:gd name="connsiteY2" fmla="*/ 759275 h 1518550"/>
              <a:gd name="connsiteX3" fmla="*/ 1692188 w 3384376"/>
              <a:gd name="connsiteY3" fmla="*/ 1518550 h 1518550"/>
              <a:gd name="connsiteX4" fmla="*/ 0 w 3384376"/>
              <a:gd name="connsiteY4" fmla="*/ 759275 h 1518550"/>
              <a:gd name="connsiteX0" fmla="*/ 11 w 3384387"/>
              <a:gd name="connsiteY0" fmla="*/ 481148 h 1240423"/>
              <a:gd name="connsiteX1" fmla="*/ 1672266 w 3384387"/>
              <a:gd name="connsiteY1" fmla="*/ 0 h 1240423"/>
              <a:gd name="connsiteX2" fmla="*/ 3384387 w 3384387"/>
              <a:gd name="connsiteY2" fmla="*/ 481148 h 1240423"/>
              <a:gd name="connsiteX3" fmla="*/ 1692199 w 3384387"/>
              <a:gd name="connsiteY3" fmla="*/ 1240423 h 1240423"/>
              <a:gd name="connsiteX4" fmla="*/ 11 w 3384387"/>
              <a:gd name="connsiteY4" fmla="*/ 481148 h 1240423"/>
              <a:gd name="connsiteX0" fmla="*/ 9 w 3384385"/>
              <a:gd name="connsiteY0" fmla="*/ 593428 h 1352703"/>
              <a:gd name="connsiteX1" fmla="*/ 1672264 w 3384385"/>
              <a:gd name="connsiteY1" fmla="*/ 112280 h 1352703"/>
              <a:gd name="connsiteX2" fmla="*/ 3384385 w 3384385"/>
              <a:gd name="connsiteY2" fmla="*/ 593428 h 1352703"/>
              <a:gd name="connsiteX3" fmla="*/ 1692197 w 3384385"/>
              <a:gd name="connsiteY3" fmla="*/ 1352703 h 1352703"/>
              <a:gd name="connsiteX4" fmla="*/ 9 w 3384385"/>
              <a:gd name="connsiteY4" fmla="*/ 593428 h 1352703"/>
              <a:gd name="connsiteX0" fmla="*/ 8 w 3384384"/>
              <a:gd name="connsiteY0" fmla="*/ 383062 h 1142337"/>
              <a:gd name="connsiteX1" fmla="*/ 1708786 w 3384384"/>
              <a:gd name="connsiteY1" fmla="*/ 143312 h 1142337"/>
              <a:gd name="connsiteX2" fmla="*/ 3384384 w 3384384"/>
              <a:gd name="connsiteY2" fmla="*/ 383062 h 1142337"/>
              <a:gd name="connsiteX3" fmla="*/ 1692196 w 3384384"/>
              <a:gd name="connsiteY3" fmla="*/ 1142337 h 1142337"/>
              <a:gd name="connsiteX4" fmla="*/ 8 w 3384384"/>
              <a:gd name="connsiteY4" fmla="*/ 383062 h 1142337"/>
              <a:gd name="connsiteX0" fmla="*/ 6 w 3384382"/>
              <a:gd name="connsiteY0" fmla="*/ 488985 h 1248260"/>
              <a:gd name="connsiteX1" fmla="*/ 1676544 w 3384382"/>
              <a:gd name="connsiteY1" fmla="*/ 125577 h 1248260"/>
              <a:gd name="connsiteX2" fmla="*/ 3384382 w 3384382"/>
              <a:gd name="connsiteY2" fmla="*/ 488985 h 1248260"/>
              <a:gd name="connsiteX3" fmla="*/ 1692194 w 3384382"/>
              <a:gd name="connsiteY3" fmla="*/ 1248260 h 1248260"/>
              <a:gd name="connsiteX4" fmla="*/ 6 w 3384382"/>
              <a:gd name="connsiteY4" fmla="*/ 488985 h 1248260"/>
              <a:gd name="connsiteX0" fmla="*/ 6 w 3253717"/>
              <a:gd name="connsiteY0" fmla="*/ 212919 h 1130846"/>
              <a:gd name="connsiteX1" fmla="*/ 1545879 w 3253717"/>
              <a:gd name="connsiteY1" fmla="*/ 6836 h 1130846"/>
              <a:gd name="connsiteX2" fmla="*/ 3253717 w 3253717"/>
              <a:gd name="connsiteY2" fmla="*/ 370244 h 1130846"/>
              <a:gd name="connsiteX3" fmla="*/ 1561529 w 3253717"/>
              <a:gd name="connsiteY3" fmla="*/ 1129519 h 1130846"/>
              <a:gd name="connsiteX4" fmla="*/ 6 w 3253717"/>
              <a:gd name="connsiteY4" fmla="*/ 212919 h 1130846"/>
              <a:gd name="connsiteX0" fmla="*/ 22581 w 3276292"/>
              <a:gd name="connsiteY0" fmla="*/ 325976 h 1243903"/>
              <a:gd name="connsiteX1" fmla="*/ 1568454 w 3276292"/>
              <a:gd name="connsiteY1" fmla="*/ 119893 h 1243903"/>
              <a:gd name="connsiteX2" fmla="*/ 3276292 w 3276292"/>
              <a:gd name="connsiteY2" fmla="*/ 483301 h 1243903"/>
              <a:gd name="connsiteX3" fmla="*/ 1584104 w 3276292"/>
              <a:gd name="connsiteY3" fmla="*/ 1242576 h 1243903"/>
              <a:gd name="connsiteX4" fmla="*/ 22581 w 3276292"/>
              <a:gd name="connsiteY4" fmla="*/ 325976 h 1243903"/>
              <a:gd name="connsiteX0" fmla="*/ 23698 w 3199254"/>
              <a:gd name="connsiteY0" fmla="*/ 281250 h 1341333"/>
              <a:gd name="connsiteX1" fmla="*/ 1491416 w 3199254"/>
              <a:gd name="connsiteY1" fmla="*/ 214399 h 1341333"/>
              <a:gd name="connsiteX2" fmla="*/ 3199254 w 3199254"/>
              <a:gd name="connsiteY2" fmla="*/ 577807 h 1341333"/>
              <a:gd name="connsiteX3" fmla="*/ 1507066 w 3199254"/>
              <a:gd name="connsiteY3" fmla="*/ 1337082 h 1341333"/>
              <a:gd name="connsiteX4" fmla="*/ 23698 w 3199254"/>
              <a:gd name="connsiteY4" fmla="*/ 281250 h 1341333"/>
              <a:gd name="connsiteX0" fmla="*/ 52 w 3175608"/>
              <a:gd name="connsiteY0" fmla="*/ 90275 h 635531"/>
              <a:gd name="connsiteX1" fmla="*/ 1467770 w 3175608"/>
              <a:gd name="connsiteY1" fmla="*/ 23424 h 635531"/>
              <a:gd name="connsiteX2" fmla="*/ 3175608 w 3175608"/>
              <a:gd name="connsiteY2" fmla="*/ 386832 h 635531"/>
              <a:gd name="connsiteX3" fmla="*/ 1516485 w 3175608"/>
              <a:gd name="connsiteY3" fmla="*/ 529997 h 635531"/>
              <a:gd name="connsiteX4" fmla="*/ 52 w 3175608"/>
              <a:gd name="connsiteY4" fmla="*/ 90275 h 635531"/>
              <a:gd name="connsiteX0" fmla="*/ 52 w 3188327"/>
              <a:gd name="connsiteY0" fmla="*/ 92635 h 658189"/>
              <a:gd name="connsiteX1" fmla="*/ 1467770 w 3188327"/>
              <a:gd name="connsiteY1" fmla="*/ 25784 h 658189"/>
              <a:gd name="connsiteX2" fmla="*/ 3188327 w 3188327"/>
              <a:gd name="connsiteY2" fmla="*/ 421093 h 658189"/>
              <a:gd name="connsiteX3" fmla="*/ 1516485 w 3188327"/>
              <a:gd name="connsiteY3" fmla="*/ 532357 h 658189"/>
              <a:gd name="connsiteX4" fmla="*/ 52 w 3188327"/>
              <a:gd name="connsiteY4" fmla="*/ 92635 h 658189"/>
              <a:gd name="connsiteX0" fmla="*/ 52 w 3180302"/>
              <a:gd name="connsiteY0" fmla="*/ 173774 h 615947"/>
              <a:gd name="connsiteX1" fmla="*/ 1467770 w 3180302"/>
              <a:gd name="connsiteY1" fmla="*/ 106923 h 615947"/>
              <a:gd name="connsiteX2" fmla="*/ 3180302 w 3180302"/>
              <a:gd name="connsiteY2" fmla="*/ 218187 h 615947"/>
              <a:gd name="connsiteX3" fmla="*/ 1516485 w 3180302"/>
              <a:gd name="connsiteY3" fmla="*/ 613496 h 615947"/>
              <a:gd name="connsiteX4" fmla="*/ 52 w 3180302"/>
              <a:gd name="connsiteY4" fmla="*/ 173774 h 615947"/>
              <a:gd name="connsiteX0" fmla="*/ 52 w 3180344"/>
              <a:gd name="connsiteY0" fmla="*/ 173774 h 613690"/>
              <a:gd name="connsiteX1" fmla="*/ 1467770 w 3180344"/>
              <a:gd name="connsiteY1" fmla="*/ 106923 h 613690"/>
              <a:gd name="connsiteX2" fmla="*/ 3180302 w 3180344"/>
              <a:gd name="connsiteY2" fmla="*/ 218187 h 613690"/>
              <a:gd name="connsiteX3" fmla="*/ 1516485 w 3180344"/>
              <a:gd name="connsiteY3" fmla="*/ 613496 h 613690"/>
              <a:gd name="connsiteX4" fmla="*/ 52 w 3180344"/>
              <a:gd name="connsiteY4" fmla="*/ 173774 h 613690"/>
              <a:gd name="connsiteX0" fmla="*/ 57 w 3091241"/>
              <a:gd name="connsiteY0" fmla="*/ 17477 h 747695"/>
              <a:gd name="connsiteX1" fmla="*/ 1378667 w 3091241"/>
              <a:gd name="connsiteY1" fmla="*/ 233581 h 747695"/>
              <a:gd name="connsiteX2" fmla="*/ 3091199 w 3091241"/>
              <a:gd name="connsiteY2" fmla="*/ 344845 h 747695"/>
              <a:gd name="connsiteX3" fmla="*/ 1427382 w 3091241"/>
              <a:gd name="connsiteY3" fmla="*/ 740154 h 747695"/>
              <a:gd name="connsiteX4" fmla="*/ 57 w 3091241"/>
              <a:gd name="connsiteY4" fmla="*/ 17477 h 747695"/>
              <a:gd name="connsiteX0" fmla="*/ 51974 w 3143158"/>
              <a:gd name="connsiteY0" fmla="*/ 79453 h 809671"/>
              <a:gd name="connsiteX1" fmla="*/ 1430584 w 3143158"/>
              <a:gd name="connsiteY1" fmla="*/ 295557 h 809671"/>
              <a:gd name="connsiteX2" fmla="*/ 3143116 w 3143158"/>
              <a:gd name="connsiteY2" fmla="*/ 406821 h 809671"/>
              <a:gd name="connsiteX3" fmla="*/ 1479299 w 3143158"/>
              <a:gd name="connsiteY3" fmla="*/ 802130 h 809671"/>
              <a:gd name="connsiteX4" fmla="*/ 51974 w 3143158"/>
              <a:gd name="connsiteY4" fmla="*/ 79453 h 809671"/>
              <a:gd name="connsiteX0" fmla="*/ 99 w 3091283"/>
              <a:gd name="connsiteY0" fmla="*/ 5479 h 501718"/>
              <a:gd name="connsiteX1" fmla="*/ 1378709 w 3091283"/>
              <a:gd name="connsiteY1" fmla="*/ 221583 h 501718"/>
              <a:gd name="connsiteX2" fmla="*/ 3091241 w 3091283"/>
              <a:gd name="connsiteY2" fmla="*/ 332847 h 501718"/>
              <a:gd name="connsiteX3" fmla="*/ 1443411 w 3091283"/>
              <a:gd name="connsiteY3" fmla="*/ 468666 h 501718"/>
              <a:gd name="connsiteX4" fmla="*/ 99 w 3091283"/>
              <a:gd name="connsiteY4" fmla="*/ 5479 h 501718"/>
              <a:gd name="connsiteX0" fmla="*/ 126 w 3091310"/>
              <a:gd name="connsiteY0" fmla="*/ 15304 h 511543"/>
              <a:gd name="connsiteX1" fmla="*/ 1370507 w 3091310"/>
              <a:gd name="connsiteY1" fmla="*/ 132305 h 511543"/>
              <a:gd name="connsiteX2" fmla="*/ 3091268 w 3091310"/>
              <a:gd name="connsiteY2" fmla="*/ 342672 h 511543"/>
              <a:gd name="connsiteX3" fmla="*/ 1443438 w 3091310"/>
              <a:gd name="connsiteY3" fmla="*/ 478491 h 511543"/>
              <a:gd name="connsiteX4" fmla="*/ 126 w 3091310"/>
              <a:gd name="connsiteY4" fmla="*/ 15304 h 511543"/>
              <a:gd name="connsiteX0" fmla="*/ 51918 w 3143102"/>
              <a:gd name="connsiteY0" fmla="*/ 95774 h 592013"/>
              <a:gd name="connsiteX1" fmla="*/ 1422299 w 3143102"/>
              <a:gd name="connsiteY1" fmla="*/ 212775 h 592013"/>
              <a:gd name="connsiteX2" fmla="*/ 3143060 w 3143102"/>
              <a:gd name="connsiteY2" fmla="*/ 423142 h 592013"/>
              <a:gd name="connsiteX3" fmla="*/ 1495230 w 3143102"/>
              <a:gd name="connsiteY3" fmla="*/ 558961 h 592013"/>
              <a:gd name="connsiteX4" fmla="*/ 51918 w 3143102"/>
              <a:gd name="connsiteY4" fmla="*/ 95774 h 592013"/>
              <a:gd name="connsiteX0" fmla="*/ 275 w 3091454"/>
              <a:gd name="connsiteY0" fmla="*/ 9652 h 452972"/>
              <a:gd name="connsiteX1" fmla="*/ 1370656 w 3091454"/>
              <a:gd name="connsiteY1" fmla="*/ 126653 h 452972"/>
              <a:gd name="connsiteX2" fmla="*/ 3091417 w 3091454"/>
              <a:gd name="connsiteY2" fmla="*/ 337020 h 452972"/>
              <a:gd name="connsiteX3" fmla="*/ 1269053 w 3091454"/>
              <a:gd name="connsiteY3" fmla="*/ 377475 h 452972"/>
              <a:gd name="connsiteX4" fmla="*/ 275 w 3091454"/>
              <a:gd name="connsiteY4" fmla="*/ 9652 h 452972"/>
              <a:gd name="connsiteX0" fmla="*/ 484 w 3091676"/>
              <a:gd name="connsiteY0" fmla="*/ 9652 h 448210"/>
              <a:gd name="connsiteX1" fmla="*/ 1370865 w 3091676"/>
              <a:gd name="connsiteY1" fmla="*/ 126653 h 448210"/>
              <a:gd name="connsiteX2" fmla="*/ 3091626 w 3091676"/>
              <a:gd name="connsiteY2" fmla="*/ 337020 h 448210"/>
              <a:gd name="connsiteX3" fmla="*/ 1269262 w 3091676"/>
              <a:gd name="connsiteY3" fmla="*/ 377475 h 448210"/>
              <a:gd name="connsiteX4" fmla="*/ 484 w 3091676"/>
              <a:gd name="connsiteY4" fmla="*/ 9652 h 448210"/>
              <a:gd name="connsiteX0" fmla="*/ 275 w 3091454"/>
              <a:gd name="connsiteY0" fmla="*/ 9652 h 452972"/>
              <a:gd name="connsiteX1" fmla="*/ 1370656 w 3091454"/>
              <a:gd name="connsiteY1" fmla="*/ 126653 h 452972"/>
              <a:gd name="connsiteX2" fmla="*/ 3091417 w 3091454"/>
              <a:gd name="connsiteY2" fmla="*/ 337020 h 452972"/>
              <a:gd name="connsiteX3" fmla="*/ 1269053 w 3091454"/>
              <a:gd name="connsiteY3" fmla="*/ 377475 h 452972"/>
              <a:gd name="connsiteX4" fmla="*/ 275 w 3091454"/>
              <a:gd name="connsiteY4" fmla="*/ 9652 h 452972"/>
              <a:gd name="connsiteX0" fmla="*/ 277 w 3083565"/>
              <a:gd name="connsiteY0" fmla="*/ 7876 h 490526"/>
              <a:gd name="connsiteX1" fmla="*/ 1362767 w 3083565"/>
              <a:gd name="connsiteY1" fmla="*/ 162151 h 490526"/>
              <a:gd name="connsiteX2" fmla="*/ 3083528 w 3083565"/>
              <a:gd name="connsiteY2" fmla="*/ 372518 h 490526"/>
              <a:gd name="connsiteX3" fmla="*/ 1261164 w 3083565"/>
              <a:gd name="connsiteY3" fmla="*/ 412973 h 490526"/>
              <a:gd name="connsiteX4" fmla="*/ 277 w 3083565"/>
              <a:gd name="connsiteY4" fmla="*/ 7876 h 490526"/>
              <a:gd name="connsiteX0" fmla="*/ 248 w 3189647"/>
              <a:gd name="connsiteY0" fmla="*/ 21908 h 364054"/>
              <a:gd name="connsiteX1" fmla="*/ 1468849 w 3189647"/>
              <a:gd name="connsiteY1" fmla="*/ 42868 h 364054"/>
              <a:gd name="connsiteX2" fmla="*/ 3189610 w 3189647"/>
              <a:gd name="connsiteY2" fmla="*/ 253235 h 364054"/>
              <a:gd name="connsiteX3" fmla="*/ 1367246 w 3189647"/>
              <a:gd name="connsiteY3" fmla="*/ 293690 h 364054"/>
              <a:gd name="connsiteX4" fmla="*/ 248 w 3189647"/>
              <a:gd name="connsiteY4" fmla="*/ 21908 h 364054"/>
              <a:gd name="connsiteX0" fmla="*/ 25 w 3189424"/>
              <a:gd name="connsiteY0" fmla="*/ 30098 h 372244"/>
              <a:gd name="connsiteX1" fmla="*/ 1336194 w 3189424"/>
              <a:gd name="connsiteY1" fmla="*/ 32759 h 372244"/>
              <a:gd name="connsiteX2" fmla="*/ 3189387 w 3189424"/>
              <a:gd name="connsiteY2" fmla="*/ 261425 h 372244"/>
              <a:gd name="connsiteX3" fmla="*/ 1367023 w 3189424"/>
              <a:gd name="connsiteY3" fmla="*/ 301880 h 372244"/>
              <a:gd name="connsiteX4" fmla="*/ 25 w 3189424"/>
              <a:gd name="connsiteY4" fmla="*/ 30098 h 372244"/>
              <a:gd name="connsiteX0" fmla="*/ 32 w 3189431"/>
              <a:gd name="connsiteY0" fmla="*/ 105957 h 448103"/>
              <a:gd name="connsiteX1" fmla="*/ 1336201 w 3189431"/>
              <a:gd name="connsiteY1" fmla="*/ 108618 h 448103"/>
              <a:gd name="connsiteX2" fmla="*/ 3189394 w 3189431"/>
              <a:gd name="connsiteY2" fmla="*/ 337284 h 448103"/>
              <a:gd name="connsiteX3" fmla="*/ 1367030 w 3189431"/>
              <a:gd name="connsiteY3" fmla="*/ 377739 h 448103"/>
              <a:gd name="connsiteX4" fmla="*/ 32 w 3189431"/>
              <a:gd name="connsiteY4" fmla="*/ 105957 h 448103"/>
              <a:gd name="connsiteX0" fmla="*/ 24 w 3046794"/>
              <a:gd name="connsiteY0" fmla="*/ 24356 h 310562"/>
              <a:gd name="connsiteX1" fmla="*/ 1336193 w 3046794"/>
              <a:gd name="connsiteY1" fmla="*/ 27017 h 310562"/>
              <a:gd name="connsiteX2" fmla="*/ 3046753 w 3046794"/>
              <a:gd name="connsiteY2" fmla="*/ 147598 h 310562"/>
              <a:gd name="connsiteX3" fmla="*/ 1367022 w 3046794"/>
              <a:gd name="connsiteY3" fmla="*/ 296138 h 310562"/>
              <a:gd name="connsiteX4" fmla="*/ 24 w 3046794"/>
              <a:gd name="connsiteY4" fmla="*/ 24356 h 310562"/>
              <a:gd name="connsiteX0" fmla="*/ 24 w 3072495"/>
              <a:gd name="connsiteY0" fmla="*/ 24356 h 429731"/>
              <a:gd name="connsiteX1" fmla="*/ 1336193 w 3072495"/>
              <a:gd name="connsiteY1" fmla="*/ 27017 h 429731"/>
              <a:gd name="connsiteX2" fmla="*/ 3046753 w 3072495"/>
              <a:gd name="connsiteY2" fmla="*/ 147598 h 429731"/>
              <a:gd name="connsiteX3" fmla="*/ 1367022 w 3072495"/>
              <a:gd name="connsiteY3" fmla="*/ 296138 h 429731"/>
              <a:gd name="connsiteX4" fmla="*/ 24 w 3072495"/>
              <a:gd name="connsiteY4" fmla="*/ 24356 h 429731"/>
              <a:gd name="connsiteX0" fmla="*/ 24 w 3072495"/>
              <a:gd name="connsiteY0" fmla="*/ 24356 h 429731"/>
              <a:gd name="connsiteX1" fmla="*/ 1336193 w 3072495"/>
              <a:gd name="connsiteY1" fmla="*/ 27017 h 429731"/>
              <a:gd name="connsiteX2" fmla="*/ 3046753 w 3072495"/>
              <a:gd name="connsiteY2" fmla="*/ 147598 h 429731"/>
              <a:gd name="connsiteX3" fmla="*/ 1367022 w 3072495"/>
              <a:gd name="connsiteY3" fmla="*/ 296138 h 429731"/>
              <a:gd name="connsiteX4" fmla="*/ 24 w 3072495"/>
              <a:gd name="connsiteY4" fmla="*/ 24356 h 429731"/>
              <a:gd name="connsiteX0" fmla="*/ 23 w 3087770"/>
              <a:gd name="connsiteY0" fmla="*/ 35075 h 413137"/>
              <a:gd name="connsiteX1" fmla="*/ 1351428 w 3087770"/>
              <a:gd name="connsiteY1" fmla="*/ 11753 h 413137"/>
              <a:gd name="connsiteX2" fmla="*/ 3061988 w 3087770"/>
              <a:gd name="connsiteY2" fmla="*/ 132334 h 413137"/>
              <a:gd name="connsiteX3" fmla="*/ 1382257 w 3087770"/>
              <a:gd name="connsiteY3" fmla="*/ 280874 h 413137"/>
              <a:gd name="connsiteX4" fmla="*/ 23 w 3087770"/>
              <a:gd name="connsiteY4" fmla="*/ 35075 h 413137"/>
              <a:gd name="connsiteX0" fmla="*/ 21155 w 3108902"/>
              <a:gd name="connsiteY0" fmla="*/ 99397 h 477459"/>
              <a:gd name="connsiteX1" fmla="*/ 1372560 w 3108902"/>
              <a:gd name="connsiteY1" fmla="*/ 76075 h 477459"/>
              <a:gd name="connsiteX2" fmla="*/ 3083120 w 3108902"/>
              <a:gd name="connsiteY2" fmla="*/ 196656 h 477459"/>
              <a:gd name="connsiteX3" fmla="*/ 1403389 w 3108902"/>
              <a:gd name="connsiteY3" fmla="*/ 345196 h 477459"/>
              <a:gd name="connsiteX4" fmla="*/ 21155 w 3108902"/>
              <a:gd name="connsiteY4" fmla="*/ 99397 h 477459"/>
              <a:gd name="connsiteX0" fmla="*/ 15530 w 3103277"/>
              <a:gd name="connsiteY0" fmla="*/ 227447 h 605509"/>
              <a:gd name="connsiteX1" fmla="*/ 697004 w 3103277"/>
              <a:gd name="connsiteY1" fmla="*/ 72 h 605509"/>
              <a:gd name="connsiteX2" fmla="*/ 1366935 w 3103277"/>
              <a:gd name="connsiteY2" fmla="*/ 204125 h 605509"/>
              <a:gd name="connsiteX3" fmla="*/ 3077495 w 3103277"/>
              <a:gd name="connsiteY3" fmla="*/ 324706 h 605509"/>
              <a:gd name="connsiteX4" fmla="*/ 1397764 w 3103277"/>
              <a:gd name="connsiteY4" fmla="*/ 473246 h 605509"/>
              <a:gd name="connsiteX5" fmla="*/ 15530 w 3103277"/>
              <a:gd name="connsiteY5" fmla="*/ 227447 h 605509"/>
              <a:gd name="connsiteX0" fmla="*/ 13833 w 3100772"/>
              <a:gd name="connsiteY0" fmla="*/ 227447 h 594977"/>
              <a:gd name="connsiteX1" fmla="*/ 695307 w 3100772"/>
              <a:gd name="connsiteY1" fmla="*/ 72 h 594977"/>
              <a:gd name="connsiteX2" fmla="*/ 1365238 w 3100772"/>
              <a:gd name="connsiteY2" fmla="*/ 204125 h 594977"/>
              <a:gd name="connsiteX3" fmla="*/ 3075798 w 3100772"/>
              <a:gd name="connsiteY3" fmla="*/ 324706 h 594977"/>
              <a:gd name="connsiteX4" fmla="*/ 1396067 w 3100772"/>
              <a:gd name="connsiteY4" fmla="*/ 473246 h 594977"/>
              <a:gd name="connsiteX5" fmla="*/ 329839 w 3100772"/>
              <a:gd name="connsiteY5" fmla="*/ 438718 h 594977"/>
              <a:gd name="connsiteX6" fmla="*/ 13833 w 3100772"/>
              <a:gd name="connsiteY6" fmla="*/ 227447 h 594977"/>
              <a:gd name="connsiteX0" fmla="*/ 13833 w 3100772"/>
              <a:gd name="connsiteY0" fmla="*/ 227452 h 594982"/>
              <a:gd name="connsiteX1" fmla="*/ 695307 w 3100772"/>
              <a:gd name="connsiteY1" fmla="*/ 77 h 594982"/>
              <a:gd name="connsiteX2" fmla="*/ 1365238 w 3100772"/>
              <a:gd name="connsiteY2" fmla="*/ 204130 h 594982"/>
              <a:gd name="connsiteX3" fmla="*/ 1860457 w 3100772"/>
              <a:gd name="connsiteY3" fmla="*/ 383034 h 594982"/>
              <a:gd name="connsiteX4" fmla="*/ 3075798 w 3100772"/>
              <a:gd name="connsiteY4" fmla="*/ 324711 h 594982"/>
              <a:gd name="connsiteX5" fmla="*/ 1396067 w 3100772"/>
              <a:gd name="connsiteY5" fmla="*/ 473251 h 594982"/>
              <a:gd name="connsiteX6" fmla="*/ 329839 w 3100772"/>
              <a:gd name="connsiteY6" fmla="*/ 438723 h 594982"/>
              <a:gd name="connsiteX7" fmla="*/ 13833 w 3100772"/>
              <a:gd name="connsiteY7" fmla="*/ 227452 h 594982"/>
              <a:gd name="connsiteX0" fmla="*/ 13833 w 3004079"/>
              <a:gd name="connsiteY0" fmla="*/ 227452 h 536866"/>
              <a:gd name="connsiteX1" fmla="*/ 695307 w 3004079"/>
              <a:gd name="connsiteY1" fmla="*/ 77 h 536866"/>
              <a:gd name="connsiteX2" fmla="*/ 1365238 w 3004079"/>
              <a:gd name="connsiteY2" fmla="*/ 204130 h 536866"/>
              <a:gd name="connsiteX3" fmla="*/ 1860457 w 3004079"/>
              <a:gd name="connsiteY3" fmla="*/ 383034 h 536866"/>
              <a:gd name="connsiteX4" fmla="*/ 2977785 w 3004079"/>
              <a:gd name="connsiteY4" fmla="*/ 235810 h 536866"/>
              <a:gd name="connsiteX5" fmla="*/ 1396067 w 3004079"/>
              <a:gd name="connsiteY5" fmla="*/ 473251 h 536866"/>
              <a:gd name="connsiteX6" fmla="*/ 329839 w 3004079"/>
              <a:gd name="connsiteY6" fmla="*/ 438723 h 536866"/>
              <a:gd name="connsiteX7" fmla="*/ 13833 w 3004079"/>
              <a:gd name="connsiteY7" fmla="*/ 227452 h 536866"/>
              <a:gd name="connsiteX0" fmla="*/ 13833 w 3004205"/>
              <a:gd name="connsiteY0" fmla="*/ 227452 h 637581"/>
              <a:gd name="connsiteX1" fmla="*/ 695307 w 3004205"/>
              <a:gd name="connsiteY1" fmla="*/ 77 h 637581"/>
              <a:gd name="connsiteX2" fmla="*/ 1365238 w 3004205"/>
              <a:gd name="connsiteY2" fmla="*/ 204130 h 637581"/>
              <a:gd name="connsiteX3" fmla="*/ 1860457 w 3004205"/>
              <a:gd name="connsiteY3" fmla="*/ 383034 h 637581"/>
              <a:gd name="connsiteX4" fmla="*/ 2977785 w 3004205"/>
              <a:gd name="connsiteY4" fmla="*/ 235810 h 637581"/>
              <a:gd name="connsiteX5" fmla="*/ 2528327 w 3004205"/>
              <a:gd name="connsiteY5" fmla="*/ 631513 h 637581"/>
              <a:gd name="connsiteX6" fmla="*/ 1396067 w 3004205"/>
              <a:gd name="connsiteY6" fmla="*/ 473251 h 637581"/>
              <a:gd name="connsiteX7" fmla="*/ 329839 w 3004205"/>
              <a:gd name="connsiteY7" fmla="*/ 438723 h 637581"/>
              <a:gd name="connsiteX8" fmla="*/ 13833 w 3004205"/>
              <a:gd name="connsiteY8" fmla="*/ 227452 h 637581"/>
              <a:gd name="connsiteX0" fmla="*/ 13833 w 3004205"/>
              <a:gd name="connsiteY0" fmla="*/ 228008 h 638137"/>
              <a:gd name="connsiteX1" fmla="*/ 695307 w 3004205"/>
              <a:gd name="connsiteY1" fmla="*/ 633 h 638137"/>
              <a:gd name="connsiteX2" fmla="*/ 1517699 w 3004205"/>
              <a:gd name="connsiteY2" fmla="*/ 73344 h 638137"/>
              <a:gd name="connsiteX3" fmla="*/ 1860457 w 3004205"/>
              <a:gd name="connsiteY3" fmla="*/ 383590 h 638137"/>
              <a:gd name="connsiteX4" fmla="*/ 2977785 w 3004205"/>
              <a:gd name="connsiteY4" fmla="*/ 236366 h 638137"/>
              <a:gd name="connsiteX5" fmla="*/ 2528327 w 3004205"/>
              <a:gd name="connsiteY5" fmla="*/ 632069 h 638137"/>
              <a:gd name="connsiteX6" fmla="*/ 1396067 w 3004205"/>
              <a:gd name="connsiteY6" fmla="*/ 473807 h 638137"/>
              <a:gd name="connsiteX7" fmla="*/ 329839 w 3004205"/>
              <a:gd name="connsiteY7" fmla="*/ 439279 h 638137"/>
              <a:gd name="connsiteX8" fmla="*/ 13833 w 3004205"/>
              <a:gd name="connsiteY8" fmla="*/ 228008 h 638137"/>
              <a:gd name="connsiteX0" fmla="*/ 8363 w 3136286"/>
              <a:gd name="connsiteY0" fmla="*/ 352004 h 638137"/>
              <a:gd name="connsiteX1" fmla="*/ 827388 w 3136286"/>
              <a:gd name="connsiteY1" fmla="*/ 633 h 638137"/>
              <a:gd name="connsiteX2" fmla="*/ 1649780 w 3136286"/>
              <a:gd name="connsiteY2" fmla="*/ 73344 h 638137"/>
              <a:gd name="connsiteX3" fmla="*/ 1992538 w 3136286"/>
              <a:gd name="connsiteY3" fmla="*/ 383590 h 638137"/>
              <a:gd name="connsiteX4" fmla="*/ 3109866 w 3136286"/>
              <a:gd name="connsiteY4" fmla="*/ 236366 h 638137"/>
              <a:gd name="connsiteX5" fmla="*/ 2660408 w 3136286"/>
              <a:gd name="connsiteY5" fmla="*/ 632069 h 638137"/>
              <a:gd name="connsiteX6" fmla="*/ 1528148 w 3136286"/>
              <a:gd name="connsiteY6" fmla="*/ 473807 h 638137"/>
              <a:gd name="connsiteX7" fmla="*/ 461920 w 3136286"/>
              <a:gd name="connsiteY7" fmla="*/ 439279 h 638137"/>
              <a:gd name="connsiteX8" fmla="*/ 8363 w 3136286"/>
              <a:gd name="connsiteY8" fmla="*/ 352004 h 638137"/>
              <a:gd name="connsiteX0" fmla="*/ 25004 w 3152927"/>
              <a:gd name="connsiteY0" fmla="*/ 352004 h 826023"/>
              <a:gd name="connsiteX1" fmla="*/ 844029 w 3152927"/>
              <a:gd name="connsiteY1" fmla="*/ 633 h 826023"/>
              <a:gd name="connsiteX2" fmla="*/ 1666421 w 3152927"/>
              <a:gd name="connsiteY2" fmla="*/ 73344 h 826023"/>
              <a:gd name="connsiteX3" fmla="*/ 2009179 w 3152927"/>
              <a:gd name="connsiteY3" fmla="*/ 383590 h 826023"/>
              <a:gd name="connsiteX4" fmla="*/ 3126507 w 3152927"/>
              <a:gd name="connsiteY4" fmla="*/ 236366 h 826023"/>
              <a:gd name="connsiteX5" fmla="*/ 2677049 w 3152927"/>
              <a:gd name="connsiteY5" fmla="*/ 632069 h 826023"/>
              <a:gd name="connsiteX6" fmla="*/ 1544789 w 3152927"/>
              <a:gd name="connsiteY6" fmla="*/ 473807 h 826023"/>
              <a:gd name="connsiteX7" fmla="*/ 319894 w 3152927"/>
              <a:gd name="connsiteY7" fmla="*/ 822764 h 826023"/>
              <a:gd name="connsiteX8" fmla="*/ 25004 w 3152927"/>
              <a:gd name="connsiteY8" fmla="*/ 352004 h 826023"/>
              <a:gd name="connsiteX0" fmla="*/ 25005 w 3152928"/>
              <a:gd name="connsiteY0" fmla="*/ 352004 h 825263"/>
              <a:gd name="connsiteX1" fmla="*/ 844030 w 3152928"/>
              <a:gd name="connsiteY1" fmla="*/ 633 h 825263"/>
              <a:gd name="connsiteX2" fmla="*/ 1666422 w 3152928"/>
              <a:gd name="connsiteY2" fmla="*/ 73344 h 825263"/>
              <a:gd name="connsiteX3" fmla="*/ 2009180 w 3152928"/>
              <a:gd name="connsiteY3" fmla="*/ 383590 h 825263"/>
              <a:gd name="connsiteX4" fmla="*/ 3126508 w 3152928"/>
              <a:gd name="connsiteY4" fmla="*/ 236366 h 825263"/>
              <a:gd name="connsiteX5" fmla="*/ 2677050 w 3152928"/>
              <a:gd name="connsiteY5" fmla="*/ 632069 h 825263"/>
              <a:gd name="connsiteX6" fmla="*/ 690307 w 3152928"/>
              <a:gd name="connsiteY6" fmla="*/ 356332 h 825263"/>
              <a:gd name="connsiteX7" fmla="*/ 319895 w 3152928"/>
              <a:gd name="connsiteY7" fmla="*/ 822764 h 825263"/>
              <a:gd name="connsiteX8" fmla="*/ 25005 w 3152928"/>
              <a:gd name="connsiteY8" fmla="*/ 352004 h 825263"/>
              <a:gd name="connsiteX0" fmla="*/ 15933 w 3143856"/>
              <a:gd name="connsiteY0" fmla="*/ 352004 h 904013"/>
              <a:gd name="connsiteX1" fmla="*/ 834958 w 3143856"/>
              <a:gd name="connsiteY1" fmla="*/ 633 h 904013"/>
              <a:gd name="connsiteX2" fmla="*/ 1657350 w 3143856"/>
              <a:gd name="connsiteY2" fmla="*/ 73344 h 904013"/>
              <a:gd name="connsiteX3" fmla="*/ 2000108 w 3143856"/>
              <a:gd name="connsiteY3" fmla="*/ 383590 h 904013"/>
              <a:gd name="connsiteX4" fmla="*/ 3117436 w 3143856"/>
              <a:gd name="connsiteY4" fmla="*/ 236366 h 904013"/>
              <a:gd name="connsiteX5" fmla="*/ 2667978 w 3143856"/>
              <a:gd name="connsiteY5" fmla="*/ 632069 h 904013"/>
              <a:gd name="connsiteX6" fmla="*/ 681235 w 3143856"/>
              <a:gd name="connsiteY6" fmla="*/ 356332 h 904013"/>
              <a:gd name="connsiteX7" fmla="*/ 378742 w 3143856"/>
              <a:gd name="connsiteY7" fmla="*/ 901803 h 904013"/>
              <a:gd name="connsiteX8" fmla="*/ 15933 w 3143856"/>
              <a:gd name="connsiteY8" fmla="*/ 352004 h 904013"/>
              <a:gd name="connsiteX0" fmla="*/ 15933 w 3143856"/>
              <a:gd name="connsiteY0" fmla="*/ 357603 h 909612"/>
              <a:gd name="connsiteX1" fmla="*/ 834958 w 3143856"/>
              <a:gd name="connsiteY1" fmla="*/ 6232 h 909612"/>
              <a:gd name="connsiteX2" fmla="*/ 1692389 w 3143856"/>
              <a:gd name="connsiteY2" fmla="*/ 45615 h 909612"/>
              <a:gd name="connsiteX3" fmla="*/ 2000108 w 3143856"/>
              <a:gd name="connsiteY3" fmla="*/ 389189 h 909612"/>
              <a:gd name="connsiteX4" fmla="*/ 3117436 w 3143856"/>
              <a:gd name="connsiteY4" fmla="*/ 241965 h 909612"/>
              <a:gd name="connsiteX5" fmla="*/ 2667978 w 3143856"/>
              <a:gd name="connsiteY5" fmla="*/ 637668 h 909612"/>
              <a:gd name="connsiteX6" fmla="*/ 681235 w 3143856"/>
              <a:gd name="connsiteY6" fmla="*/ 361931 h 909612"/>
              <a:gd name="connsiteX7" fmla="*/ 378742 w 3143856"/>
              <a:gd name="connsiteY7" fmla="*/ 907402 h 909612"/>
              <a:gd name="connsiteX8" fmla="*/ 15933 w 3143856"/>
              <a:gd name="connsiteY8" fmla="*/ 357603 h 909612"/>
              <a:gd name="connsiteX0" fmla="*/ 16745 w 3144668"/>
              <a:gd name="connsiteY0" fmla="*/ 320553 h 872562"/>
              <a:gd name="connsiteX1" fmla="*/ 851131 w 3144668"/>
              <a:gd name="connsiteY1" fmla="*/ 98213 h 872562"/>
              <a:gd name="connsiteX2" fmla="*/ 1693201 w 3144668"/>
              <a:gd name="connsiteY2" fmla="*/ 8565 h 872562"/>
              <a:gd name="connsiteX3" fmla="*/ 2000920 w 3144668"/>
              <a:gd name="connsiteY3" fmla="*/ 352139 h 872562"/>
              <a:gd name="connsiteX4" fmla="*/ 3118248 w 3144668"/>
              <a:gd name="connsiteY4" fmla="*/ 204915 h 872562"/>
              <a:gd name="connsiteX5" fmla="*/ 2668790 w 3144668"/>
              <a:gd name="connsiteY5" fmla="*/ 600618 h 872562"/>
              <a:gd name="connsiteX6" fmla="*/ 682047 w 3144668"/>
              <a:gd name="connsiteY6" fmla="*/ 324881 h 872562"/>
              <a:gd name="connsiteX7" fmla="*/ 379554 w 3144668"/>
              <a:gd name="connsiteY7" fmla="*/ 870352 h 872562"/>
              <a:gd name="connsiteX8" fmla="*/ 16745 w 3144668"/>
              <a:gd name="connsiteY8" fmla="*/ 320553 h 872562"/>
              <a:gd name="connsiteX0" fmla="*/ 16745 w 3144668"/>
              <a:gd name="connsiteY0" fmla="*/ 339881 h 891890"/>
              <a:gd name="connsiteX1" fmla="*/ 851131 w 3144668"/>
              <a:gd name="connsiteY1" fmla="*/ 117541 h 891890"/>
              <a:gd name="connsiteX2" fmla="*/ 1693201 w 3144668"/>
              <a:gd name="connsiteY2" fmla="*/ 27893 h 891890"/>
              <a:gd name="connsiteX3" fmla="*/ 2102537 w 3144668"/>
              <a:gd name="connsiteY3" fmla="*/ 8046 h 891890"/>
              <a:gd name="connsiteX4" fmla="*/ 3118248 w 3144668"/>
              <a:gd name="connsiteY4" fmla="*/ 224243 h 891890"/>
              <a:gd name="connsiteX5" fmla="*/ 2668790 w 3144668"/>
              <a:gd name="connsiteY5" fmla="*/ 619946 h 891890"/>
              <a:gd name="connsiteX6" fmla="*/ 682047 w 3144668"/>
              <a:gd name="connsiteY6" fmla="*/ 344209 h 891890"/>
              <a:gd name="connsiteX7" fmla="*/ 379554 w 3144668"/>
              <a:gd name="connsiteY7" fmla="*/ 889680 h 891890"/>
              <a:gd name="connsiteX8" fmla="*/ 16745 w 3144668"/>
              <a:gd name="connsiteY8" fmla="*/ 339881 h 891890"/>
              <a:gd name="connsiteX0" fmla="*/ 16745 w 3144668"/>
              <a:gd name="connsiteY0" fmla="*/ 496597 h 1048606"/>
              <a:gd name="connsiteX1" fmla="*/ 851131 w 3144668"/>
              <a:gd name="connsiteY1" fmla="*/ 274257 h 1048606"/>
              <a:gd name="connsiteX2" fmla="*/ 1461502 w 3144668"/>
              <a:gd name="connsiteY2" fmla="*/ 1434 h 1048606"/>
              <a:gd name="connsiteX3" fmla="*/ 2102537 w 3144668"/>
              <a:gd name="connsiteY3" fmla="*/ 164762 h 1048606"/>
              <a:gd name="connsiteX4" fmla="*/ 3118248 w 3144668"/>
              <a:gd name="connsiteY4" fmla="*/ 380959 h 1048606"/>
              <a:gd name="connsiteX5" fmla="*/ 2668790 w 3144668"/>
              <a:gd name="connsiteY5" fmla="*/ 776662 h 1048606"/>
              <a:gd name="connsiteX6" fmla="*/ 682047 w 3144668"/>
              <a:gd name="connsiteY6" fmla="*/ 500925 h 1048606"/>
              <a:gd name="connsiteX7" fmla="*/ 379554 w 3144668"/>
              <a:gd name="connsiteY7" fmla="*/ 1046396 h 1048606"/>
              <a:gd name="connsiteX8" fmla="*/ 16745 w 3144668"/>
              <a:gd name="connsiteY8" fmla="*/ 496597 h 1048606"/>
              <a:gd name="connsiteX0" fmla="*/ 16745 w 3233093"/>
              <a:gd name="connsiteY0" fmla="*/ 496597 h 1048591"/>
              <a:gd name="connsiteX1" fmla="*/ 851131 w 3233093"/>
              <a:gd name="connsiteY1" fmla="*/ 274257 h 1048591"/>
              <a:gd name="connsiteX2" fmla="*/ 1461502 w 3233093"/>
              <a:gd name="connsiteY2" fmla="*/ 1434 h 1048591"/>
              <a:gd name="connsiteX3" fmla="*/ 2102537 w 3233093"/>
              <a:gd name="connsiteY3" fmla="*/ 164762 h 1048591"/>
              <a:gd name="connsiteX4" fmla="*/ 3118248 w 3233093"/>
              <a:gd name="connsiteY4" fmla="*/ 380959 h 1048591"/>
              <a:gd name="connsiteX5" fmla="*/ 3060770 w 3233093"/>
              <a:gd name="connsiteY5" fmla="*/ 800540 h 1048591"/>
              <a:gd name="connsiteX6" fmla="*/ 682047 w 3233093"/>
              <a:gd name="connsiteY6" fmla="*/ 500925 h 1048591"/>
              <a:gd name="connsiteX7" fmla="*/ 379554 w 3233093"/>
              <a:gd name="connsiteY7" fmla="*/ 1046396 h 1048591"/>
              <a:gd name="connsiteX8" fmla="*/ 16745 w 3233093"/>
              <a:gd name="connsiteY8" fmla="*/ 496597 h 1048591"/>
              <a:gd name="connsiteX0" fmla="*/ 16745 w 3217691"/>
              <a:gd name="connsiteY0" fmla="*/ 496597 h 1048623"/>
              <a:gd name="connsiteX1" fmla="*/ 851131 w 3217691"/>
              <a:gd name="connsiteY1" fmla="*/ 274257 h 1048623"/>
              <a:gd name="connsiteX2" fmla="*/ 1461502 w 3217691"/>
              <a:gd name="connsiteY2" fmla="*/ 1434 h 1048623"/>
              <a:gd name="connsiteX3" fmla="*/ 2102537 w 3217691"/>
              <a:gd name="connsiteY3" fmla="*/ 164762 h 1048623"/>
              <a:gd name="connsiteX4" fmla="*/ 3118248 w 3217691"/>
              <a:gd name="connsiteY4" fmla="*/ 380959 h 1048623"/>
              <a:gd name="connsiteX5" fmla="*/ 3060770 w 3217691"/>
              <a:gd name="connsiteY5" fmla="*/ 800540 h 1048623"/>
              <a:gd name="connsiteX6" fmla="*/ 2293607 w 3217691"/>
              <a:gd name="connsiteY6" fmla="*/ 750633 h 1048623"/>
              <a:gd name="connsiteX7" fmla="*/ 682047 w 3217691"/>
              <a:gd name="connsiteY7" fmla="*/ 500925 h 1048623"/>
              <a:gd name="connsiteX8" fmla="*/ 379554 w 3217691"/>
              <a:gd name="connsiteY8" fmla="*/ 1046396 h 1048623"/>
              <a:gd name="connsiteX9" fmla="*/ 16745 w 3217691"/>
              <a:gd name="connsiteY9" fmla="*/ 496597 h 1048623"/>
              <a:gd name="connsiteX0" fmla="*/ 16745 w 3217690"/>
              <a:gd name="connsiteY0" fmla="*/ 496597 h 1048886"/>
              <a:gd name="connsiteX1" fmla="*/ 851131 w 3217690"/>
              <a:gd name="connsiteY1" fmla="*/ 274257 h 1048886"/>
              <a:gd name="connsiteX2" fmla="*/ 1461502 w 3217690"/>
              <a:gd name="connsiteY2" fmla="*/ 1434 h 1048886"/>
              <a:gd name="connsiteX3" fmla="*/ 2102537 w 3217690"/>
              <a:gd name="connsiteY3" fmla="*/ 164762 h 1048886"/>
              <a:gd name="connsiteX4" fmla="*/ 3118248 w 3217690"/>
              <a:gd name="connsiteY4" fmla="*/ 380959 h 1048886"/>
              <a:gd name="connsiteX5" fmla="*/ 3060770 w 3217690"/>
              <a:gd name="connsiteY5" fmla="*/ 800540 h 1048886"/>
              <a:gd name="connsiteX6" fmla="*/ 2293607 w 3217690"/>
              <a:gd name="connsiteY6" fmla="*/ 750633 h 1048886"/>
              <a:gd name="connsiteX7" fmla="*/ 1418104 w 3217690"/>
              <a:gd name="connsiteY7" fmla="*/ 386387 h 1048886"/>
              <a:gd name="connsiteX8" fmla="*/ 682047 w 3217690"/>
              <a:gd name="connsiteY8" fmla="*/ 500925 h 1048886"/>
              <a:gd name="connsiteX9" fmla="*/ 379554 w 3217690"/>
              <a:gd name="connsiteY9" fmla="*/ 1046396 h 1048886"/>
              <a:gd name="connsiteX10" fmla="*/ 16745 w 3217690"/>
              <a:gd name="connsiteY10" fmla="*/ 496597 h 104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17690" h="1048886">
                <a:moveTo>
                  <a:pt x="16745" y="496597"/>
                </a:moveTo>
                <a:cubicBezTo>
                  <a:pt x="95341" y="367907"/>
                  <a:pt x="625897" y="278144"/>
                  <a:pt x="851131" y="274257"/>
                </a:cubicBezTo>
                <a:cubicBezTo>
                  <a:pt x="1076365" y="270370"/>
                  <a:pt x="1252934" y="19683"/>
                  <a:pt x="1461502" y="1434"/>
                </a:cubicBezTo>
                <a:cubicBezTo>
                  <a:pt x="1670070" y="-16815"/>
                  <a:pt x="1817444" y="144665"/>
                  <a:pt x="2102537" y="164762"/>
                </a:cubicBezTo>
                <a:cubicBezTo>
                  <a:pt x="2387630" y="184859"/>
                  <a:pt x="2999556" y="359079"/>
                  <a:pt x="3118248" y="380959"/>
                </a:cubicBezTo>
                <a:cubicBezTo>
                  <a:pt x="3236940" y="402839"/>
                  <a:pt x="3283814" y="762384"/>
                  <a:pt x="3060770" y="800540"/>
                </a:cubicBezTo>
                <a:cubicBezTo>
                  <a:pt x="2837726" y="838697"/>
                  <a:pt x="2560093" y="784414"/>
                  <a:pt x="2293607" y="750633"/>
                </a:cubicBezTo>
                <a:cubicBezTo>
                  <a:pt x="2027121" y="716852"/>
                  <a:pt x="1686697" y="428005"/>
                  <a:pt x="1418104" y="386387"/>
                </a:cubicBezTo>
                <a:cubicBezTo>
                  <a:pt x="1149511" y="344769"/>
                  <a:pt x="855139" y="390924"/>
                  <a:pt x="682047" y="500925"/>
                </a:cubicBezTo>
                <a:cubicBezTo>
                  <a:pt x="508955" y="610926"/>
                  <a:pt x="609926" y="1087362"/>
                  <a:pt x="379554" y="1046396"/>
                </a:cubicBezTo>
                <a:cubicBezTo>
                  <a:pt x="149182" y="1005430"/>
                  <a:pt x="-61851" y="625287"/>
                  <a:pt x="16745" y="496597"/>
                </a:cubicBezTo>
                <a:close/>
              </a:path>
            </a:pathLst>
          </a:custGeom>
          <a:solidFill>
            <a:srgbClr val="CC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/>
          <p:cNvSpPr txBox="1"/>
          <p:nvPr/>
        </p:nvSpPr>
        <p:spPr>
          <a:xfrm>
            <a:off x="3889665" y="4283043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Arverni</a:t>
            </a:r>
            <a:endParaRPr lang="cs-CZ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4262907" y="3430166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Haedui</a:t>
            </a:r>
            <a:endParaRPr lang="cs-CZ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9497900" y="4544485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Ocra</a:t>
            </a:r>
            <a:r>
              <a:rPr lang="cs-CZ" b="1" dirty="0" smtClean="0"/>
              <a:t> </a:t>
            </a:r>
            <a:r>
              <a:rPr lang="cs-CZ" b="1" dirty="0" err="1" smtClean="0"/>
              <a:t>Pass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8686888" y="4740526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Aquileia</a:t>
            </a:r>
            <a:endParaRPr lang="cs-CZ" b="1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9744776" y="4337055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Nauportus</a:t>
            </a:r>
            <a:endParaRPr lang="cs-CZ" b="1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9497900" y="4019929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Magdalensberg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3"/>
          <p:cNvCxnSpPr/>
          <p:nvPr/>
        </p:nvCxnSpPr>
        <p:spPr>
          <a:xfrm>
            <a:off x="5519936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683206" y="0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Roman </a:t>
            </a:r>
            <a:r>
              <a:rPr lang="cs-CZ" dirty="0" err="1">
                <a:solidFill>
                  <a:schemeClr val="bg1"/>
                </a:solidFill>
              </a:rPr>
              <a:t>occupation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Po </a:t>
            </a:r>
            <a:r>
              <a:rPr lang="cs-CZ" dirty="0" err="1">
                <a:solidFill>
                  <a:schemeClr val="bg1"/>
                </a:solidFill>
              </a:rPr>
              <a:t>valley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605168" y="293050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foundation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Aquileia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64017" y="2924944"/>
            <a:ext cx="347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Cimbri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Teutons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campaign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43596" y="5157192"/>
            <a:ext cx="419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Norican</a:t>
            </a:r>
            <a:r>
              <a:rPr lang="cs-CZ" dirty="0">
                <a:solidFill>
                  <a:schemeClr val="bg1"/>
                </a:solidFill>
              </a:rPr>
              <a:t> king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Caesar </a:t>
            </a:r>
            <a:r>
              <a:rPr lang="cs-CZ" dirty="0" err="1">
                <a:solidFill>
                  <a:schemeClr val="bg1"/>
                </a:solidFill>
              </a:rPr>
              <a:t>against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Pompey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101792" y="6369948"/>
            <a:ext cx="294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>
                <a:solidFill>
                  <a:schemeClr val="bg1"/>
                </a:solidFill>
              </a:rPr>
              <a:t>Roman </a:t>
            </a:r>
            <a:r>
              <a:rPr lang="cs-CZ" dirty="0" err="1">
                <a:solidFill>
                  <a:schemeClr val="bg1"/>
                </a:solidFill>
              </a:rPr>
              <a:t>conquest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Alps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51384" y="2564904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conquest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southern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2711624" y="486916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 err="1">
                <a:solidFill>
                  <a:schemeClr val="bg1"/>
                </a:solidFill>
              </a:rPr>
              <a:t>Gallic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01259" y="4294837"/>
            <a:ext cx="3435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>
                <a:solidFill>
                  <a:schemeClr val="bg1"/>
                </a:solidFill>
              </a:rPr>
              <a:t>Boii </a:t>
            </a:r>
            <a:r>
              <a:rPr lang="cs-CZ" dirty="0" err="1">
                <a:solidFill>
                  <a:schemeClr val="bg1"/>
                </a:solidFill>
              </a:rPr>
              <a:t>attack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Noreia</a:t>
            </a:r>
            <a:endParaRPr lang="cs-CZ" dirty="0">
              <a:solidFill>
                <a:schemeClr val="bg1"/>
              </a:solidFill>
            </a:endParaRPr>
          </a:p>
          <a:p>
            <a:pPr marL="342900" indent="-342900" algn="r"/>
            <a:r>
              <a:rPr lang="cs-CZ" dirty="0" err="1">
                <a:solidFill>
                  <a:schemeClr val="bg1"/>
                </a:solidFill>
              </a:rPr>
              <a:t>Suebi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Ariovist</a:t>
            </a:r>
            <a:r>
              <a:rPr lang="cs-CZ" dirty="0">
                <a:solidFill>
                  <a:schemeClr val="bg1"/>
                </a:solidFill>
              </a:rPr>
              <a:t>) </a:t>
            </a:r>
            <a:r>
              <a:rPr lang="cs-CZ" dirty="0" err="1">
                <a:solidFill>
                  <a:schemeClr val="bg1"/>
                </a:solidFill>
              </a:rPr>
              <a:t>invasion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E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918041" y="5517232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Boii </a:t>
            </a:r>
            <a:r>
              <a:rPr lang="cs-CZ" dirty="0" err="1">
                <a:solidFill>
                  <a:schemeClr val="bg1"/>
                </a:solidFill>
              </a:rPr>
              <a:t>decimated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Dacians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8" name="Obdélník 77"/>
          <p:cNvSpPr/>
          <p:nvPr/>
        </p:nvSpPr>
        <p:spPr>
          <a:xfrm>
            <a:off x="4690863" y="-14610"/>
            <a:ext cx="829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190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181 BC</a:t>
            </a:r>
            <a:endParaRPr lang="cs-CZ" dirty="0"/>
          </a:p>
        </p:txBody>
      </p:sp>
      <p:sp>
        <p:nvSpPr>
          <p:cNvPr id="79" name="Obdélník 78"/>
          <p:cNvSpPr/>
          <p:nvPr/>
        </p:nvSpPr>
        <p:spPr>
          <a:xfrm>
            <a:off x="4080055" y="2699629"/>
            <a:ext cx="1439881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122-118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113-102 BC</a:t>
            </a: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 err="1">
                <a:solidFill>
                  <a:schemeClr val="bg1"/>
                </a:solidFill>
              </a:rPr>
              <a:t>before</a:t>
            </a:r>
            <a:r>
              <a:rPr lang="cs-CZ" dirty="0">
                <a:solidFill>
                  <a:schemeClr val="bg1"/>
                </a:solidFill>
              </a:rPr>
              <a:t> 58 BC</a:t>
            </a:r>
          </a:p>
          <a:p>
            <a:pPr algn="r"/>
            <a:r>
              <a:rPr lang="cs-CZ" dirty="0" err="1">
                <a:solidFill>
                  <a:schemeClr val="bg1"/>
                </a:solidFill>
              </a:rPr>
              <a:t>before</a:t>
            </a:r>
            <a:r>
              <a:rPr lang="cs-CZ" dirty="0">
                <a:solidFill>
                  <a:schemeClr val="bg1"/>
                </a:solidFill>
              </a:rPr>
              <a:t> 58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58–50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49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40‘s BC</a:t>
            </a: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>
                <a:solidFill>
                  <a:schemeClr val="bg1"/>
                </a:solidFill>
              </a:rPr>
              <a:t>35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15 BC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245410" y="1054824"/>
            <a:ext cx="81003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FACTS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5040907-EDD8-403E-89EF-680210FF30E7}"/>
              </a:ext>
            </a:extLst>
          </p:cNvPr>
          <p:cNvSpPr txBox="1"/>
          <p:nvPr/>
        </p:nvSpPr>
        <p:spPr>
          <a:xfrm>
            <a:off x="-168696" y="6021288"/>
            <a:ext cx="484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 err="1">
                <a:solidFill>
                  <a:schemeClr val="bg1"/>
                </a:solidFill>
              </a:rPr>
              <a:t>conquest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Illyricum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Pannonia</a:t>
            </a:r>
            <a:r>
              <a:rPr lang="cs-CZ" dirty="0">
                <a:solidFill>
                  <a:schemeClr val="bg1"/>
                </a:solidFill>
              </a:rPr>
              <a:t> by Octavian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967B9F-B798-4922-8884-8C4C201766AA}"/>
              </a:ext>
            </a:extLst>
          </p:cNvPr>
          <p:cNvSpPr txBox="1"/>
          <p:nvPr/>
        </p:nvSpPr>
        <p:spPr>
          <a:xfrm>
            <a:off x="6070492" y="46365"/>
            <a:ext cx="16241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RELEVANT </a:t>
            </a:r>
          </a:p>
          <a:p>
            <a:r>
              <a:rPr lang="cs-CZ" b="1" dirty="0">
                <a:solidFill>
                  <a:schemeClr val="bg1"/>
                </a:solidFill>
              </a:rPr>
              <a:t>CONJECTURES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EE9B83-9071-48C1-9E8F-93DBC5E8003F}"/>
              </a:ext>
            </a:extLst>
          </p:cNvPr>
          <p:cNvSpPr txBox="1"/>
          <p:nvPr/>
        </p:nvSpPr>
        <p:spPr>
          <a:xfrm>
            <a:off x="5591944" y="1059701"/>
            <a:ext cx="2914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err="1">
                <a:solidFill>
                  <a:schemeClr val="bg1"/>
                </a:solidFill>
              </a:rPr>
              <a:t>establishing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contacts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Rome and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eastern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Alps</a:t>
            </a:r>
            <a:r>
              <a:rPr lang="cs-CZ" dirty="0">
                <a:solidFill>
                  <a:schemeClr val="bg1"/>
                </a:solidFill>
              </a:rPr>
              <a:t> and NE </a:t>
            </a:r>
            <a:r>
              <a:rPr lang="cs-CZ" dirty="0" err="1">
                <a:solidFill>
                  <a:schemeClr val="bg1"/>
                </a:solidFill>
              </a:rPr>
              <a:t>Balkans</a:t>
            </a: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establishment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political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links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Rome and </a:t>
            </a:r>
            <a:r>
              <a:rPr lang="cs-CZ" dirty="0" err="1">
                <a:solidFill>
                  <a:schemeClr val="bg1"/>
                </a:solidFill>
              </a:rPr>
              <a:t>Haedui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D2FE213-A759-400E-A8C4-4D65156AD9BF}"/>
              </a:ext>
            </a:extLst>
          </p:cNvPr>
          <p:cNvSpPr txBox="1"/>
          <p:nvPr/>
        </p:nvSpPr>
        <p:spPr>
          <a:xfrm>
            <a:off x="9120336" y="46365"/>
            <a:ext cx="16241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IRELEVANT </a:t>
            </a:r>
          </a:p>
          <a:p>
            <a:r>
              <a:rPr lang="cs-CZ" b="1" dirty="0">
                <a:solidFill>
                  <a:schemeClr val="bg1"/>
                </a:solidFill>
              </a:rPr>
              <a:t>CONJECTURES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0FFF82E-AC2D-437C-B065-D3A03DEBE45D}"/>
              </a:ext>
            </a:extLst>
          </p:cNvPr>
          <p:cNvSpPr txBox="1"/>
          <p:nvPr/>
        </p:nvSpPr>
        <p:spPr>
          <a:xfrm>
            <a:off x="8760296" y="836712"/>
            <a:ext cx="31862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err="1">
                <a:solidFill>
                  <a:schemeClr val="bg1"/>
                </a:solidFill>
              </a:rPr>
              <a:t>resettlement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Boii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Italy to Bohemia (</a:t>
            </a:r>
            <a:r>
              <a:rPr lang="cs-CZ" dirty="0" err="1">
                <a:solidFill>
                  <a:schemeClr val="bg1"/>
                </a:solidFill>
              </a:rPr>
              <a:t>we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have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discussed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sufficiently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Any </a:t>
            </a:r>
            <a:r>
              <a:rPr lang="cs-CZ" dirty="0" err="1">
                <a:solidFill>
                  <a:schemeClr val="bg1"/>
                </a:solidFill>
              </a:rPr>
              <a:t>details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whence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where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when</a:t>
            </a:r>
            <a:r>
              <a:rPr lang="cs-CZ" dirty="0">
                <a:solidFill>
                  <a:schemeClr val="bg1"/>
                </a:solidFill>
              </a:rPr>
              <a:t>, and </a:t>
            </a:r>
            <a:r>
              <a:rPr lang="cs-CZ" dirty="0" err="1">
                <a:solidFill>
                  <a:schemeClr val="bg1"/>
                </a:solidFill>
              </a:rPr>
              <a:t>why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whoever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moving</a:t>
            </a:r>
            <a:r>
              <a:rPr lang="cs-CZ" dirty="0">
                <a:solidFill>
                  <a:schemeClr val="bg1"/>
                </a:solidFill>
              </a:rPr>
              <a:t>. </a:t>
            </a:r>
          </a:p>
        </p:txBody>
      </p:sp>
      <p:cxnSp>
        <p:nvCxnSpPr>
          <p:cNvPr id="37" name="Přímá spojovací čára 3">
            <a:extLst>
              <a:ext uri="{FF2B5EF4-FFF2-40B4-BE49-F238E27FC236}">
                <a16:creationId xmlns:a16="http://schemas.microsoft.com/office/drawing/2014/main" id="{707DF425-5E3A-4BE8-B7F8-8AC3C9504443}"/>
              </a:ext>
            </a:extLst>
          </p:cNvPr>
          <p:cNvCxnSpPr/>
          <p:nvPr/>
        </p:nvCxnSpPr>
        <p:spPr>
          <a:xfrm>
            <a:off x="8544272" y="44624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97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7" b="-1"/>
          <a:stretch/>
        </p:blipFill>
        <p:spPr bwMode="auto">
          <a:xfrm>
            <a:off x="3070693" y="-27384"/>
            <a:ext cx="9145987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ásobení 3"/>
          <p:cNvSpPr/>
          <p:nvPr/>
        </p:nvSpPr>
        <p:spPr>
          <a:xfrm>
            <a:off x="10524999" y="3573016"/>
            <a:ext cx="720080" cy="720080"/>
          </a:xfrm>
          <a:prstGeom prst="mathMultiply">
            <a:avLst>
              <a:gd name="adj1" fmla="val 859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7327" y="0"/>
            <a:ext cx="29486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algn="just"/>
            <a:r>
              <a:rPr lang="cs-CZ" b="1" dirty="0" err="1">
                <a:solidFill>
                  <a:schemeClr val="bg1"/>
                </a:solidFill>
              </a:rPr>
              <a:t>the</a:t>
            </a:r>
            <a:r>
              <a:rPr lang="cs-CZ" b="1" dirty="0">
                <a:solidFill>
                  <a:schemeClr val="bg1"/>
                </a:solidFill>
              </a:rPr>
              <a:t> Cimbri and </a:t>
            </a:r>
            <a:r>
              <a:rPr lang="cs-CZ" b="1" dirty="0" err="1">
                <a:solidFill>
                  <a:schemeClr val="bg1"/>
                </a:solidFill>
              </a:rPr>
              <a:t>Teutones</a:t>
            </a:r>
            <a:endParaRPr lang="cs-CZ" b="1" dirty="0">
              <a:solidFill>
                <a:schemeClr val="bg1"/>
              </a:solidFill>
            </a:endParaRPr>
          </a:p>
          <a:p>
            <a:pPr marL="357188" indent="-357188" algn="just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 marL="357188" indent="-357188" algn="just"/>
            <a:r>
              <a:rPr lang="cs-CZ" dirty="0" err="1">
                <a:solidFill>
                  <a:schemeClr val="bg1"/>
                </a:solidFill>
              </a:rPr>
              <a:t>Germanic</a:t>
            </a:r>
            <a:r>
              <a:rPr lang="cs-CZ" dirty="0">
                <a:solidFill>
                  <a:schemeClr val="bg1"/>
                </a:solidFill>
              </a:rPr>
              <a:t> (?) </a:t>
            </a:r>
            <a:r>
              <a:rPr lang="cs-CZ" dirty="0" err="1">
                <a:solidFill>
                  <a:schemeClr val="bg1"/>
                </a:solidFill>
              </a:rPr>
              <a:t>peoples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Danemark</a:t>
            </a:r>
            <a:r>
              <a:rPr lang="cs-CZ" dirty="0">
                <a:solidFill>
                  <a:schemeClr val="bg1"/>
                </a:solidFill>
              </a:rPr>
              <a:t> / N Germany/?</a:t>
            </a:r>
          </a:p>
          <a:p>
            <a:pPr marL="357188" indent="-357188" algn="just"/>
            <a:r>
              <a:rPr lang="cs-CZ" dirty="0" err="1">
                <a:solidFill>
                  <a:schemeClr val="bg1"/>
                </a:solidFill>
              </a:rPr>
              <a:t>defeated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Boii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„</a:t>
            </a:r>
            <a:r>
              <a:rPr lang="cs-CZ" dirty="0" err="1">
                <a:solidFill>
                  <a:schemeClr val="bg1"/>
                </a:solidFill>
              </a:rPr>
              <a:t>Hercynian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forest</a:t>
            </a:r>
            <a:r>
              <a:rPr lang="cs-CZ" dirty="0">
                <a:solidFill>
                  <a:schemeClr val="bg1"/>
                </a:solidFill>
              </a:rPr>
              <a:t>“ and </a:t>
            </a:r>
            <a:r>
              <a:rPr lang="cs-CZ" dirty="0" err="1">
                <a:solidFill>
                  <a:schemeClr val="bg1"/>
                </a:solidFill>
              </a:rPr>
              <a:t>driven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Balkans</a:t>
            </a:r>
            <a:endParaRPr lang="cs-CZ" dirty="0">
              <a:solidFill>
                <a:schemeClr val="bg1"/>
              </a:solidFill>
            </a:endParaRPr>
          </a:p>
          <a:p>
            <a:pPr marL="357188" indent="-357188" algn="just"/>
            <a:r>
              <a:rPr lang="cs-CZ" dirty="0">
                <a:solidFill>
                  <a:schemeClr val="bg1"/>
                </a:solidFill>
              </a:rPr>
              <a:t>113 BC </a:t>
            </a:r>
            <a:r>
              <a:rPr lang="cs-CZ" dirty="0" err="1">
                <a:solidFill>
                  <a:schemeClr val="bg1"/>
                </a:solidFill>
              </a:rPr>
              <a:t>defeating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Romans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Noreia</a:t>
            </a:r>
            <a:endParaRPr lang="cs-CZ" dirty="0">
              <a:solidFill>
                <a:schemeClr val="bg1"/>
              </a:solidFill>
            </a:endParaRPr>
          </a:p>
          <a:p>
            <a:pPr marL="357188" indent="-357188" algn="just">
              <a:buFont typeface="Wingdings"/>
              <a:buChar char="à"/>
            </a:pP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towards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the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Helveti and to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Gaul</a:t>
            </a:r>
            <a:endParaRPr lang="cs-CZ" dirty="0">
              <a:solidFill>
                <a:schemeClr val="bg1"/>
              </a:solidFill>
              <a:sym typeface="Wingdings" pitchFamily="2" charset="2"/>
            </a:endParaRPr>
          </a:p>
          <a:p>
            <a:pPr marL="357188" indent="-357188" algn="just"/>
            <a:r>
              <a:rPr lang="cs-CZ" dirty="0">
                <a:solidFill>
                  <a:schemeClr val="bg1"/>
                </a:solidFill>
              </a:rPr>
              <a:t>109, 107, 105 BC – </a:t>
            </a:r>
            <a:r>
              <a:rPr lang="cs-CZ" dirty="0" err="1">
                <a:solidFill>
                  <a:schemeClr val="bg1"/>
                </a:solidFill>
              </a:rPr>
              <a:t>defeating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Romans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  <a:p>
            <a:pPr marL="357188" indent="-357188" algn="just">
              <a:buFont typeface="Wingdings"/>
              <a:buChar char="à"/>
            </a:pP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campaign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to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Spain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and  Italy</a:t>
            </a:r>
          </a:p>
          <a:p>
            <a:pPr marL="357188" indent="-357188" algn="just">
              <a:buFont typeface="Wingdings"/>
              <a:buChar char="à"/>
            </a:pPr>
            <a:endParaRPr lang="cs-CZ" dirty="0">
              <a:solidFill>
                <a:schemeClr val="bg1"/>
              </a:solidFill>
              <a:sym typeface="Wingdings" pitchFamily="2" charset="2"/>
            </a:endParaRPr>
          </a:p>
          <a:p>
            <a:pPr marL="357188" indent="-357188" algn="just"/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102, 102 BC –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finally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defeated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by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Gaius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Marius in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battles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of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Aquae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Sextiae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and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Vercelli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Násobení 5"/>
          <p:cNvSpPr/>
          <p:nvPr/>
        </p:nvSpPr>
        <p:spPr>
          <a:xfrm>
            <a:off x="4332311" y="5157192"/>
            <a:ext cx="720080" cy="720080"/>
          </a:xfrm>
          <a:prstGeom prst="mathMultiply">
            <a:avLst>
              <a:gd name="adj1" fmla="val 859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ásobení 6"/>
          <p:cNvSpPr/>
          <p:nvPr/>
        </p:nvSpPr>
        <p:spPr>
          <a:xfrm>
            <a:off x="2748135" y="5373216"/>
            <a:ext cx="720080" cy="720080"/>
          </a:xfrm>
          <a:prstGeom prst="mathMultiply">
            <a:avLst>
              <a:gd name="adj1" fmla="val 859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louk 7"/>
          <p:cNvSpPr/>
          <p:nvPr/>
        </p:nvSpPr>
        <p:spPr>
          <a:xfrm rot="9025546" flipH="1">
            <a:off x="9304202" y="722763"/>
            <a:ext cx="2252759" cy="2698047"/>
          </a:xfrm>
          <a:prstGeom prst="arc">
            <a:avLst>
              <a:gd name="adj1" fmla="val 16366745"/>
              <a:gd name="adj2" fmla="val 5449341"/>
            </a:avLst>
          </a:prstGeom>
          <a:ln w="38100">
            <a:solidFill>
              <a:srgbClr val="C000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louk 8"/>
          <p:cNvSpPr/>
          <p:nvPr/>
        </p:nvSpPr>
        <p:spPr>
          <a:xfrm rot="7822721">
            <a:off x="8617577" y="645589"/>
            <a:ext cx="1536711" cy="3240360"/>
          </a:xfrm>
          <a:prstGeom prst="arc">
            <a:avLst>
              <a:gd name="adj1" fmla="val 17120644"/>
              <a:gd name="adj2" fmla="val 6045752"/>
            </a:avLst>
          </a:prstGeom>
          <a:ln w="38100">
            <a:solidFill>
              <a:srgbClr val="C0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907272" y="2479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Boii</a:t>
            </a:r>
            <a:r>
              <a:rPr lang="cs-CZ" dirty="0"/>
              <a:t>? </a:t>
            </a:r>
          </a:p>
        </p:txBody>
      </p:sp>
      <p:sp>
        <p:nvSpPr>
          <p:cNvPr id="12" name="Oblouk 11"/>
          <p:cNvSpPr/>
          <p:nvPr/>
        </p:nvSpPr>
        <p:spPr>
          <a:xfrm rot="16200000">
            <a:off x="7966383" y="2103179"/>
            <a:ext cx="1536711" cy="4340354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louk 12"/>
          <p:cNvSpPr/>
          <p:nvPr/>
        </p:nvSpPr>
        <p:spPr>
          <a:xfrm rot="17195864" flipH="1">
            <a:off x="5316477" y="1967943"/>
            <a:ext cx="1152128" cy="2612161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louk 13"/>
          <p:cNvSpPr/>
          <p:nvPr/>
        </p:nvSpPr>
        <p:spPr>
          <a:xfrm rot="17195864">
            <a:off x="3370064" y="2348002"/>
            <a:ext cx="1627213" cy="1983841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louk 14"/>
          <p:cNvSpPr/>
          <p:nvPr/>
        </p:nvSpPr>
        <p:spPr>
          <a:xfrm rot="6622281">
            <a:off x="3259981" y="2687285"/>
            <a:ext cx="1627213" cy="1301788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louk 15"/>
          <p:cNvSpPr/>
          <p:nvPr/>
        </p:nvSpPr>
        <p:spPr>
          <a:xfrm rot="16584560">
            <a:off x="2780015" y="3212578"/>
            <a:ext cx="1627213" cy="1010568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louk 17"/>
          <p:cNvSpPr/>
          <p:nvPr/>
        </p:nvSpPr>
        <p:spPr>
          <a:xfrm rot="13961463">
            <a:off x="3836248" y="5799797"/>
            <a:ext cx="796021" cy="1269549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louk 18"/>
          <p:cNvSpPr/>
          <p:nvPr/>
        </p:nvSpPr>
        <p:spPr>
          <a:xfrm rot="12423065">
            <a:off x="4935639" y="3808960"/>
            <a:ext cx="796021" cy="1578053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louk 19"/>
          <p:cNvSpPr/>
          <p:nvPr/>
        </p:nvSpPr>
        <p:spPr>
          <a:xfrm rot="8472296" flipH="1">
            <a:off x="5952810" y="3605241"/>
            <a:ext cx="888370" cy="1578053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Násobení 20"/>
          <p:cNvSpPr/>
          <p:nvPr/>
        </p:nvSpPr>
        <p:spPr>
          <a:xfrm>
            <a:off x="6636567" y="4653136"/>
            <a:ext cx="720080" cy="720080"/>
          </a:xfrm>
          <a:prstGeom prst="mathMultiply">
            <a:avLst>
              <a:gd name="adj1" fmla="val 859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louk 21">
            <a:extLst>
              <a:ext uri="{FF2B5EF4-FFF2-40B4-BE49-F238E27FC236}">
                <a16:creationId xmlns:a16="http://schemas.microsoft.com/office/drawing/2014/main" id="{833D13C3-D4C8-428B-9AAB-AD07FC6772C0}"/>
              </a:ext>
            </a:extLst>
          </p:cNvPr>
          <p:cNvSpPr/>
          <p:nvPr/>
        </p:nvSpPr>
        <p:spPr>
          <a:xfrm rot="9508554" flipH="1">
            <a:off x="10924428" y="3288064"/>
            <a:ext cx="941248" cy="2180971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louk 22">
            <a:extLst>
              <a:ext uri="{FF2B5EF4-FFF2-40B4-BE49-F238E27FC236}">
                <a16:creationId xmlns:a16="http://schemas.microsoft.com/office/drawing/2014/main" id="{D99909B1-CDCD-4A97-A2CD-E10F502A8385}"/>
              </a:ext>
            </a:extLst>
          </p:cNvPr>
          <p:cNvSpPr/>
          <p:nvPr/>
        </p:nvSpPr>
        <p:spPr>
          <a:xfrm rot="18916660" flipH="1">
            <a:off x="11211959" y="3565791"/>
            <a:ext cx="941248" cy="2180971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8CE9156-101F-4188-B065-A69A08E7E865}"/>
              </a:ext>
            </a:extLst>
          </p:cNvPr>
          <p:cNvSpPr txBox="1"/>
          <p:nvPr/>
        </p:nvSpPr>
        <p:spPr>
          <a:xfrm rot="2302010">
            <a:off x="11219319" y="491223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Scordisci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7C4A3BD-8850-4C4B-BA54-837382C7B958}"/>
              </a:ext>
            </a:extLst>
          </p:cNvPr>
          <p:cNvSpPr txBox="1"/>
          <p:nvPr/>
        </p:nvSpPr>
        <p:spPr>
          <a:xfrm>
            <a:off x="10128293" y="4004312"/>
            <a:ext cx="89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Noreia</a:t>
            </a:r>
            <a:r>
              <a:rPr lang="cs-CZ" dirty="0"/>
              <a:t> 113 BC</a:t>
            </a:r>
          </a:p>
        </p:txBody>
      </p:sp>
      <p:sp>
        <p:nvSpPr>
          <p:cNvPr id="25" name="Oblouk 24">
            <a:extLst>
              <a:ext uri="{FF2B5EF4-FFF2-40B4-BE49-F238E27FC236}">
                <a16:creationId xmlns:a16="http://schemas.microsoft.com/office/drawing/2014/main" id="{8ECC2FB8-AE74-4385-BCF6-B814FFEA3305}"/>
              </a:ext>
            </a:extLst>
          </p:cNvPr>
          <p:cNvSpPr/>
          <p:nvPr/>
        </p:nvSpPr>
        <p:spPr>
          <a:xfrm rot="9116465">
            <a:off x="9584532" y="186840"/>
            <a:ext cx="1536711" cy="3240360"/>
          </a:xfrm>
          <a:prstGeom prst="arc">
            <a:avLst>
              <a:gd name="adj1" fmla="val 17120644"/>
              <a:gd name="adj2" fmla="val 2657198"/>
            </a:avLst>
          </a:prstGeom>
          <a:ln w="38100">
            <a:solidFill>
              <a:srgbClr val="C000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85A0B4F-10F7-4E45-9221-9B10251A1B8C}"/>
              </a:ext>
            </a:extLst>
          </p:cNvPr>
          <p:cNvSpPr txBox="1"/>
          <p:nvPr/>
        </p:nvSpPr>
        <p:spPr>
          <a:xfrm>
            <a:off x="9592336" y="20486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Boii</a:t>
            </a:r>
            <a:r>
              <a:rPr lang="cs-CZ" dirty="0"/>
              <a:t>? 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03AAEFB-DBC0-4EE3-9396-C0422C5CE695}"/>
              </a:ext>
            </a:extLst>
          </p:cNvPr>
          <p:cNvSpPr txBox="1"/>
          <p:nvPr/>
        </p:nvSpPr>
        <p:spPr>
          <a:xfrm>
            <a:off x="10791855" y="276096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Boii</a:t>
            </a:r>
            <a:r>
              <a:rPr lang="cs-CZ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88818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3"/>
          <p:cNvCxnSpPr/>
          <p:nvPr/>
        </p:nvCxnSpPr>
        <p:spPr>
          <a:xfrm>
            <a:off x="5519936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683206" y="0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Roman </a:t>
            </a:r>
            <a:r>
              <a:rPr lang="cs-CZ" dirty="0" err="1">
                <a:solidFill>
                  <a:schemeClr val="bg1"/>
                </a:solidFill>
              </a:rPr>
              <a:t>occupation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Po </a:t>
            </a:r>
            <a:r>
              <a:rPr lang="cs-CZ" dirty="0" err="1">
                <a:solidFill>
                  <a:schemeClr val="bg1"/>
                </a:solidFill>
              </a:rPr>
              <a:t>valley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605168" y="293050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foundation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Aquileia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64017" y="2924944"/>
            <a:ext cx="347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Cimbri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Teutons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campaign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43596" y="5157192"/>
            <a:ext cx="419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Norican</a:t>
            </a:r>
            <a:r>
              <a:rPr lang="cs-CZ" dirty="0">
                <a:solidFill>
                  <a:schemeClr val="bg1"/>
                </a:solidFill>
              </a:rPr>
              <a:t> king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Caesar </a:t>
            </a:r>
            <a:r>
              <a:rPr lang="cs-CZ" dirty="0" err="1">
                <a:solidFill>
                  <a:schemeClr val="bg1"/>
                </a:solidFill>
              </a:rPr>
              <a:t>against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Pompey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101792" y="6369948"/>
            <a:ext cx="294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>
                <a:solidFill>
                  <a:schemeClr val="bg1"/>
                </a:solidFill>
              </a:rPr>
              <a:t>Roman </a:t>
            </a:r>
            <a:r>
              <a:rPr lang="cs-CZ" dirty="0" err="1">
                <a:solidFill>
                  <a:schemeClr val="bg1"/>
                </a:solidFill>
              </a:rPr>
              <a:t>conquest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Alps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51384" y="2564904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conquest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southern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2711624" y="486916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 err="1">
                <a:solidFill>
                  <a:schemeClr val="bg1"/>
                </a:solidFill>
              </a:rPr>
              <a:t>Gallic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01259" y="4294837"/>
            <a:ext cx="3435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>
                <a:solidFill>
                  <a:schemeClr val="bg1"/>
                </a:solidFill>
              </a:rPr>
              <a:t>Boii </a:t>
            </a:r>
            <a:r>
              <a:rPr lang="cs-CZ" dirty="0" err="1">
                <a:solidFill>
                  <a:schemeClr val="bg1"/>
                </a:solidFill>
              </a:rPr>
              <a:t>attack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Noreia</a:t>
            </a:r>
            <a:endParaRPr lang="cs-CZ" dirty="0">
              <a:solidFill>
                <a:schemeClr val="bg1"/>
              </a:solidFill>
            </a:endParaRPr>
          </a:p>
          <a:p>
            <a:pPr marL="342900" indent="-342900" algn="r"/>
            <a:r>
              <a:rPr lang="cs-CZ" dirty="0" err="1">
                <a:solidFill>
                  <a:schemeClr val="bg1"/>
                </a:solidFill>
              </a:rPr>
              <a:t>Suebi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Ariovist</a:t>
            </a:r>
            <a:r>
              <a:rPr lang="cs-CZ" dirty="0">
                <a:solidFill>
                  <a:schemeClr val="bg1"/>
                </a:solidFill>
              </a:rPr>
              <a:t>) </a:t>
            </a:r>
            <a:r>
              <a:rPr lang="cs-CZ" dirty="0" err="1">
                <a:solidFill>
                  <a:schemeClr val="bg1"/>
                </a:solidFill>
              </a:rPr>
              <a:t>invasion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E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918041" y="5517232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Boii </a:t>
            </a:r>
            <a:r>
              <a:rPr lang="cs-CZ" dirty="0" err="1">
                <a:solidFill>
                  <a:schemeClr val="bg1"/>
                </a:solidFill>
              </a:rPr>
              <a:t>decimated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Dacians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8" name="Obdélník 77"/>
          <p:cNvSpPr/>
          <p:nvPr/>
        </p:nvSpPr>
        <p:spPr>
          <a:xfrm>
            <a:off x="4690863" y="-14610"/>
            <a:ext cx="829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190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181 BC</a:t>
            </a:r>
            <a:endParaRPr lang="cs-CZ" dirty="0"/>
          </a:p>
        </p:txBody>
      </p:sp>
      <p:sp>
        <p:nvSpPr>
          <p:cNvPr id="79" name="Obdélník 78"/>
          <p:cNvSpPr/>
          <p:nvPr/>
        </p:nvSpPr>
        <p:spPr>
          <a:xfrm>
            <a:off x="4080055" y="2699629"/>
            <a:ext cx="1439881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122-118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113-102 BC</a:t>
            </a: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 err="1">
                <a:solidFill>
                  <a:schemeClr val="bg1"/>
                </a:solidFill>
              </a:rPr>
              <a:t>before</a:t>
            </a:r>
            <a:r>
              <a:rPr lang="cs-CZ" dirty="0">
                <a:solidFill>
                  <a:schemeClr val="bg1"/>
                </a:solidFill>
              </a:rPr>
              <a:t> 58 BC</a:t>
            </a:r>
          </a:p>
          <a:p>
            <a:pPr algn="r"/>
            <a:r>
              <a:rPr lang="cs-CZ" dirty="0" err="1">
                <a:solidFill>
                  <a:schemeClr val="bg1"/>
                </a:solidFill>
              </a:rPr>
              <a:t>before</a:t>
            </a:r>
            <a:r>
              <a:rPr lang="cs-CZ" dirty="0">
                <a:solidFill>
                  <a:schemeClr val="bg1"/>
                </a:solidFill>
              </a:rPr>
              <a:t> 58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58–50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49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40‘s BC</a:t>
            </a: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>
                <a:solidFill>
                  <a:schemeClr val="bg1"/>
                </a:solidFill>
              </a:rPr>
              <a:t>35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15 BC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245410" y="1054824"/>
            <a:ext cx="81003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FACTS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5040907-EDD8-403E-89EF-680210FF30E7}"/>
              </a:ext>
            </a:extLst>
          </p:cNvPr>
          <p:cNvSpPr txBox="1"/>
          <p:nvPr/>
        </p:nvSpPr>
        <p:spPr>
          <a:xfrm>
            <a:off x="-168696" y="6021288"/>
            <a:ext cx="484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 err="1">
                <a:solidFill>
                  <a:schemeClr val="bg1"/>
                </a:solidFill>
              </a:rPr>
              <a:t>conquest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Illyricum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Pannonia</a:t>
            </a:r>
            <a:r>
              <a:rPr lang="cs-CZ" dirty="0">
                <a:solidFill>
                  <a:schemeClr val="bg1"/>
                </a:solidFill>
              </a:rPr>
              <a:t> by Octavian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967B9F-B798-4922-8884-8C4C201766AA}"/>
              </a:ext>
            </a:extLst>
          </p:cNvPr>
          <p:cNvSpPr txBox="1"/>
          <p:nvPr/>
        </p:nvSpPr>
        <p:spPr>
          <a:xfrm>
            <a:off x="6070492" y="46365"/>
            <a:ext cx="16241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RELEVANT </a:t>
            </a:r>
          </a:p>
          <a:p>
            <a:r>
              <a:rPr lang="cs-CZ" b="1" dirty="0">
                <a:solidFill>
                  <a:schemeClr val="bg1"/>
                </a:solidFill>
              </a:rPr>
              <a:t>CONJECTURES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EE9B83-9071-48C1-9E8F-93DBC5E8003F}"/>
              </a:ext>
            </a:extLst>
          </p:cNvPr>
          <p:cNvSpPr txBox="1"/>
          <p:nvPr/>
        </p:nvSpPr>
        <p:spPr>
          <a:xfrm>
            <a:off x="5591944" y="1059701"/>
            <a:ext cx="2914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err="1">
                <a:solidFill>
                  <a:schemeClr val="bg1"/>
                </a:solidFill>
              </a:rPr>
              <a:t>establishing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contacts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Rome and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eastern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Alps</a:t>
            </a:r>
            <a:r>
              <a:rPr lang="cs-CZ" dirty="0">
                <a:solidFill>
                  <a:schemeClr val="bg1"/>
                </a:solidFill>
              </a:rPr>
              <a:t> and NE </a:t>
            </a:r>
            <a:r>
              <a:rPr lang="cs-CZ" dirty="0" err="1">
                <a:solidFill>
                  <a:schemeClr val="bg1"/>
                </a:solidFill>
              </a:rPr>
              <a:t>Balkans</a:t>
            </a: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establishment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political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links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Rome and </a:t>
            </a:r>
            <a:r>
              <a:rPr lang="cs-CZ" dirty="0" err="1">
                <a:solidFill>
                  <a:schemeClr val="bg1"/>
                </a:solidFill>
              </a:rPr>
              <a:t>Haedui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D2FE213-A759-400E-A8C4-4D65156AD9BF}"/>
              </a:ext>
            </a:extLst>
          </p:cNvPr>
          <p:cNvSpPr txBox="1"/>
          <p:nvPr/>
        </p:nvSpPr>
        <p:spPr>
          <a:xfrm>
            <a:off x="9120336" y="46365"/>
            <a:ext cx="16241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IRELEVANT </a:t>
            </a:r>
          </a:p>
          <a:p>
            <a:r>
              <a:rPr lang="cs-CZ" b="1" dirty="0">
                <a:solidFill>
                  <a:schemeClr val="bg1"/>
                </a:solidFill>
              </a:rPr>
              <a:t>CONJECTURES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0FFF82E-AC2D-437C-B065-D3A03DEBE45D}"/>
              </a:ext>
            </a:extLst>
          </p:cNvPr>
          <p:cNvSpPr txBox="1"/>
          <p:nvPr/>
        </p:nvSpPr>
        <p:spPr>
          <a:xfrm>
            <a:off x="8760296" y="836712"/>
            <a:ext cx="31862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err="1">
                <a:solidFill>
                  <a:schemeClr val="bg1"/>
                </a:solidFill>
              </a:rPr>
              <a:t>resettlement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Boii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Italy to Bohemia (</a:t>
            </a:r>
            <a:r>
              <a:rPr lang="cs-CZ" dirty="0" err="1">
                <a:solidFill>
                  <a:schemeClr val="bg1"/>
                </a:solidFill>
              </a:rPr>
              <a:t>we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have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discussed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sufficiently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Any </a:t>
            </a:r>
            <a:r>
              <a:rPr lang="cs-CZ" dirty="0" err="1">
                <a:solidFill>
                  <a:schemeClr val="bg1"/>
                </a:solidFill>
              </a:rPr>
              <a:t>details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whence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where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when</a:t>
            </a:r>
            <a:r>
              <a:rPr lang="cs-CZ" dirty="0">
                <a:solidFill>
                  <a:schemeClr val="bg1"/>
                </a:solidFill>
              </a:rPr>
              <a:t>, and </a:t>
            </a:r>
            <a:r>
              <a:rPr lang="cs-CZ" dirty="0" err="1">
                <a:solidFill>
                  <a:schemeClr val="bg1"/>
                </a:solidFill>
              </a:rPr>
              <a:t>why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whoever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moving</a:t>
            </a:r>
            <a:r>
              <a:rPr lang="cs-CZ" dirty="0">
                <a:solidFill>
                  <a:schemeClr val="bg1"/>
                </a:solidFill>
              </a:rPr>
              <a:t>. </a:t>
            </a:r>
          </a:p>
        </p:txBody>
      </p:sp>
      <p:cxnSp>
        <p:nvCxnSpPr>
          <p:cNvPr id="37" name="Přímá spojovací čára 3">
            <a:extLst>
              <a:ext uri="{FF2B5EF4-FFF2-40B4-BE49-F238E27FC236}">
                <a16:creationId xmlns:a16="http://schemas.microsoft.com/office/drawing/2014/main" id="{707DF425-5E3A-4BE8-B7F8-8AC3C9504443}"/>
              </a:ext>
            </a:extLst>
          </p:cNvPr>
          <p:cNvCxnSpPr/>
          <p:nvPr/>
        </p:nvCxnSpPr>
        <p:spPr>
          <a:xfrm>
            <a:off x="8544272" y="44624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1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5CD520A-BAD3-4F6F-9C3C-6D9F28BE39AF}"/>
              </a:ext>
            </a:extLst>
          </p:cNvPr>
          <p:cNvSpPr txBox="1"/>
          <p:nvPr/>
        </p:nvSpPr>
        <p:spPr>
          <a:xfrm>
            <a:off x="9336360" y="0"/>
            <a:ext cx="2571736" cy="7017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450		450</a:t>
            </a: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400		400</a:t>
            </a: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350		350</a:t>
            </a: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300		300</a:t>
            </a: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250		250</a:t>
            </a: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200		200</a:t>
            </a: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150		150</a:t>
            </a: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100		100</a:t>
            </a: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50		50</a:t>
            </a:r>
          </a:p>
        </p:txBody>
      </p:sp>
      <p:cxnSp>
        <p:nvCxnSpPr>
          <p:cNvPr id="5" name="Přímá spojovací čára 2">
            <a:extLst>
              <a:ext uri="{FF2B5EF4-FFF2-40B4-BE49-F238E27FC236}">
                <a16:creationId xmlns:a16="http://schemas.microsoft.com/office/drawing/2014/main" id="{C6808444-04F7-41B2-8CC5-EB9C4D1841EF}"/>
              </a:ext>
            </a:extLst>
          </p:cNvPr>
          <p:cNvCxnSpPr/>
          <p:nvPr/>
        </p:nvCxnSpPr>
        <p:spPr>
          <a:xfrm>
            <a:off x="9811714" y="785794"/>
            <a:ext cx="1500198" cy="57150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čára 3">
            <a:extLst>
              <a:ext uri="{FF2B5EF4-FFF2-40B4-BE49-F238E27FC236}">
                <a16:creationId xmlns:a16="http://schemas.microsoft.com/office/drawing/2014/main" id="{E7F84816-5CFF-421D-9FAA-6A040D7F6ABC}"/>
              </a:ext>
            </a:extLst>
          </p:cNvPr>
          <p:cNvCxnSpPr/>
          <p:nvPr/>
        </p:nvCxnSpPr>
        <p:spPr>
          <a:xfrm>
            <a:off x="9811714" y="2143116"/>
            <a:ext cx="1428760" cy="21431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BAEDE9-F268-4678-A027-BA7363D6D21C}"/>
              </a:ext>
            </a:extLst>
          </p:cNvPr>
          <p:cNvSpPr txBox="1"/>
          <p:nvPr/>
        </p:nvSpPr>
        <p:spPr>
          <a:xfrm>
            <a:off x="10097466" y="357166"/>
            <a:ext cx="937180" cy="59016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sz="2400" b="1" dirty="0">
                <a:solidFill>
                  <a:schemeClr val="bg1"/>
                </a:solidFill>
                <a:latin typeface="Candara" pitchFamily="34" charset="0"/>
              </a:rPr>
              <a:t> A</a:t>
            </a:r>
          </a:p>
          <a:p>
            <a:endParaRPr lang="cs-CZ" sz="2400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sz="2400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sz="2400" b="1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sz="2400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andara" pitchFamily="34" charset="0"/>
              </a:rPr>
              <a:t>B1</a:t>
            </a:r>
            <a:endParaRPr lang="cs-CZ" sz="2400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sz="2400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sz="2400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sz="2400" b="1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sz="2400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andara" pitchFamily="34" charset="0"/>
              </a:rPr>
              <a:t>B2</a:t>
            </a:r>
            <a:endParaRPr lang="cs-CZ" sz="2400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sz="2400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sz="2400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sz="2400" b="1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sz="2400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andara" pitchFamily="34" charset="0"/>
              </a:rPr>
              <a:t>C1</a:t>
            </a:r>
            <a:endParaRPr lang="cs-CZ" sz="2400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sz="1050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sz="1050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sz="1050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sz="1000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sz="2400" b="1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sz="2400" b="1" dirty="0">
                <a:solidFill>
                  <a:schemeClr val="bg1"/>
                </a:solidFill>
                <a:latin typeface="Candara" pitchFamily="34" charset="0"/>
              </a:rPr>
              <a:t> C 2</a:t>
            </a:r>
          </a:p>
          <a:p>
            <a:endParaRPr lang="cs-CZ" sz="2400" b="1" dirty="0">
              <a:solidFill>
                <a:schemeClr val="bg1"/>
              </a:solidFill>
              <a:latin typeface="Candara" pitchFamily="34" charset="0"/>
            </a:endParaRPr>
          </a:p>
          <a:p>
            <a:endParaRPr lang="cs-CZ" sz="2400" b="1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cs-CZ" sz="2400" b="1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sz="2400" b="1" dirty="0">
                <a:solidFill>
                  <a:schemeClr val="bg1"/>
                </a:solidFill>
                <a:latin typeface="Candara" pitchFamily="34" charset="0"/>
              </a:rPr>
              <a:t> D</a:t>
            </a:r>
            <a:endParaRPr lang="cs-CZ" b="1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8" name="Přímá spojovací čára 5">
            <a:extLst>
              <a:ext uri="{FF2B5EF4-FFF2-40B4-BE49-F238E27FC236}">
                <a16:creationId xmlns:a16="http://schemas.microsoft.com/office/drawing/2014/main" id="{3D99B0FF-DA1C-4A02-BBBA-C4CF4EE8A249}"/>
              </a:ext>
            </a:extLst>
          </p:cNvPr>
          <p:cNvCxnSpPr/>
          <p:nvPr/>
        </p:nvCxnSpPr>
        <p:spPr>
          <a:xfrm>
            <a:off x="9811714" y="3286124"/>
            <a:ext cx="1357322" cy="21431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6">
            <a:extLst>
              <a:ext uri="{FF2B5EF4-FFF2-40B4-BE49-F238E27FC236}">
                <a16:creationId xmlns:a16="http://schemas.microsoft.com/office/drawing/2014/main" id="{6C040A79-A287-4492-88AF-C099F47DF7AF}"/>
              </a:ext>
            </a:extLst>
          </p:cNvPr>
          <p:cNvCxnSpPr/>
          <p:nvPr/>
        </p:nvCxnSpPr>
        <p:spPr>
          <a:xfrm>
            <a:off x="9811714" y="4286256"/>
            <a:ext cx="1428760" cy="4286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7">
            <a:extLst>
              <a:ext uri="{FF2B5EF4-FFF2-40B4-BE49-F238E27FC236}">
                <a16:creationId xmlns:a16="http://schemas.microsoft.com/office/drawing/2014/main" id="{1BF0651E-EB7D-4478-AB63-B2961D12C40B}"/>
              </a:ext>
            </a:extLst>
          </p:cNvPr>
          <p:cNvCxnSpPr/>
          <p:nvPr/>
        </p:nvCxnSpPr>
        <p:spPr>
          <a:xfrm>
            <a:off x="9740276" y="5429264"/>
            <a:ext cx="1500198" cy="21431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361EA77-2204-45C1-B9AA-52C4649F631D}"/>
              </a:ext>
            </a:extLst>
          </p:cNvPr>
          <p:cNvSpPr txBox="1"/>
          <p:nvPr/>
        </p:nvSpPr>
        <p:spPr>
          <a:xfrm>
            <a:off x="11699557" y="5881952"/>
            <a:ext cx="492443" cy="969722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pPr algn="r"/>
            <a:r>
              <a:rPr lang="cs-CZ" sz="2000" b="1" dirty="0">
                <a:solidFill>
                  <a:schemeClr val="bg1"/>
                </a:solidFill>
                <a:latin typeface="Candara" pitchFamily="34" charset="0"/>
              </a:rPr>
              <a:t>OPPIDA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93F211A-B6BD-4FE2-8EC7-4051653F4C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22" t="10875" b="-626"/>
          <a:stretch/>
        </p:blipFill>
        <p:spPr>
          <a:xfrm>
            <a:off x="3952327" y="2276871"/>
            <a:ext cx="4968545" cy="229680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38C8767-AA83-45A0-AF81-78870322A5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43"/>
          <a:stretch/>
        </p:blipFill>
        <p:spPr>
          <a:xfrm>
            <a:off x="29750" y="2564904"/>
            <a:ext cx="4235446" cy="261020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1F55723-0E5C-4A05-88CC-FE31EB9689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032" y="4012940"/>
            <a:ext cx="2605821" cy="2838734"/>
          </a:xfrm>
          <a:prstGeom prst="rect">
            <a:avLst/>
          </a:prstGeom>
          <a:ln>
            <a:noFill/>
          </a:ln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7F8EB1B-9D2D-4C86-BE7D-D78BA6EE3933}"/>
              </a:ext>
            </a:extLst>
          </p:cNvPr>
          <p:cNvSpPr txBox="1"/>
          <p:nvPr/>
        </p:nvSpPr>
        <p:spPr>
          <a:xfrm>
            <a:off x="-9284" y="50682"/>
            <a:ext cx="938924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Moreover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…</a:t>
            </a:r>
          </a:p>
          <a:p>
            <a:r>
              <a:rPr lang="cs-CZ" dirty="0" smtClean="0">
                <a:solidFill>
                  <a:schemeClr val="bg1"/>
                </a:solidFill>
                <a:latin typeface="Candara" panose="020E0502030303020204" pitchFamily="34" charset="0"/>
              </a:rPr>
              <a:t>1) </a:t>
            </a:r>
            <a:r>
              <a:rPr lang="cs-CZ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written</a:t>
            </a:r>
            <a:r>
              <a:rPr lang="cs-CZ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sources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clearly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talk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about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massive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presence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Celts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in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Mediterranean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in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III </a:t>
            </a:r>
            <a:r>
              <a:rPr lang="cs-CZ" dirty="0" smtClean="0">
                <a:solidFill>
                  <a:schemeClr val="bg1"/>
                </a:solidFill>
                <a:latin typeface="Candara" panose="020E0502030303020204" pitchFamily="34" charset="0"/>
              </a:rPr>
              <a:t>BC</a:t>
            </a:r>
          </a:p>
          <a:p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Candara" panose="020E0502030303020204" pitchFamily="34" charset="0"/>
              </a:rPr>
              <a:t>2) </a:t>
            </a:r>
            <a:r>
              <a:rPr lang="cs-CZ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some</a:t>
            </a:r>
            <a:r>
              <a:rPr lang="cs-CZ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III BC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innovations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period are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clearly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Mediterranean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origin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(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coinage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),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other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were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declared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Mediterranean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origin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through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circular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argument… in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some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cases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it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was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confirmed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by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later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research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(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two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-chambre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pottery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kiln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certainly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came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from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Greece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… but not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necessarily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re-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introduction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potter‘s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wheel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),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other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are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only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unconfirmed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proposals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(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e.g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.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change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in bronze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smelting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technology)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C3940B5-63FE-400B-AB16-E2D21E6A61E1}"/>
              </a:ext>
            </a:extLst>
          </p:cNvPr>
          <p:cNvSpPr txBox="1"/>
          <p:nvPr/>
        </p:nvSpPr>
        <p:spPr>
          <a:xfrm>
            <a:off x="11669807" y="1484784"/>
            <a:ext cx="492443" cy="2453133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pPr algn="ctr"/>
            <a:r>
              <a:rPr lang="cs-CZ" sz="2000" b="1" dirty="0" err="1">
                <a:solidFill>
                  <a:schemeClr val="bg1"/>
                </a:solidFill>
                <a:latin typeface="Candara" pitchFamily="34" charset="0"/>
              </a:rPr>
              <a:t>FLAT</a:t>
            </a:r>
            <a:r>
              <a:rPr lang="cs-CZ" sz="2000" b="1" dirty="0">
                <a:solidFill>
                  <a:schemeClr val="bg1"/>
                </a:solidFill>
                <a:latin typeface="Candara" pitchFamily="34" charset="0"/>
              </a:rPr>
              <a:t> GRAVES</a:t>
            </a: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DF2E7D54-8155-47D4-AB14-605735B10C08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920872" y="2588786"/>
            <a:ext cx="1042204" cy="4224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7544DBD-C5DE-4C3B-8392-AEFE84766AF4}"/>
              </a:ext>
            </a:extLst>
          </p:cNvPr>
          <p:cNvSpPr txBox="1"/>
          <p:nvPr/>
        </p:nvSpPr>
        <p:spPr>
          <a:xfrm>
            <a:off x="7384517" y="2296398"/>
            <a:ext cx="1536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 err="1">
                <a:solidFill>
                  <a:schemeClr val="bg1"/>
                </a:solidFill>
              </a:rPr>
              <a:t>Celtic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invasion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of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Greece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51E5A60-F61B-46FC-BECE-B8A5579E4B68}"/>
              </a:ext>
            </a:extLst>
          </p:cNvPr>
          <p:cNvSpPr txBox="1"/>
          <p:nvPr/>
        </p:nvSpPr>
        <p:spPr>
          <a:xfrm>
            <a:off x="29750" y="5301208"/>
            <a:ext cx="628227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discoveries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early 21st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century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showed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that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it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was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all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a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little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more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complicated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: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there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was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a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key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transitional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phase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‚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pre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-oppida period‘ in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mid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-III–II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century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BC and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role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Mediterranean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on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transformations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was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not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inexistent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but not as direct as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originally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imagined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1A472EB-2BEC-4605-9FB7-A997DF2F4748}"/>
              </a:ext>
            </a:extLst>
          </p:cNvPr>
          <p:cNvSpPr txBox="1"/>
          <p:nvPr/>
        </p:nvSpPr>
        <p:spPr>
          <a:xfrm>
            <a:off x="11466405" y="3212976"/>
            <a:ext cx="738664" cy="1872778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pPr algn="r"/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PRE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-OPPIDA period</a:t>
            </a:r>
          </a:p>
        </p:txBody>
      </p:sp>
    </p:spTree>
    <p:extLst>
      <p:ext uri="{BB962C8B-B14F-4D97-AF65-F5344CB8AC3E}">
        <p14:creationId xmlns:p14="http://schemas.microsoft.com/office/powerpoint/2010/main" val="1252435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7" b="-1"/>
          <a:stretch/>
        </p:blipFill>
        <p:spPr bwMode="auto">
          <a:xfrm>
            <a:off x="3070693" y="-27384"/>
            <a:ext cx="9145987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ásobení 3"/>
          <p:cNvSpPr/>
          <p:nvPr/>
        </p:nvSpPr>
        <p:spPr>
          <a:xfrm>
            <a:off x="10524999" y="3573016"/>
            <a:ext cx="720080" cy="720080"/>
          </a:xfrm>
          <a:prstGeom prst="mathMultiply">
            <a:avLst>
              <a:gd name="adj1" fmla="val 859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7327" y="0"/>
            <a:ext cx="29486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algn="just"/>
            <a:r>
              <a:rPr lang="cs-CZ" b="1" dirty="0" err="1">
                <a:solidFill>
                  <a:schemeClr val="bg1"/>
                </a:solidFill>
              </a:rPr>
              <a:t>the</a:t>
            </a:r>
            <a:r>
              <a:rPr lang="cs-CZ" b="1" dirty="0">
                <a:solidFill>
                  <a:schemeClr val="bg1"/>
                </a:solidFill>
              </a:rPr>
              <a:t> Cimbri and </a:t>
            </a:r>
            <a:r>
              <a:rPr lang="cs-CZ" b="1" dirty="0" err="1">
                <a:solidFill>
                  <a:schemeClr val="bg1"/>
                </a:solidFill>
              </a:rPr>
              <a:t>Teutones</a:t>
            </a:r>
            <a:endParaRPr lang="cs-CZ" b="1" dirty="0">
              <a:solidFill>
                <a:schemeClr val="bg1"/>
              </a:solidFill>
            </a:endParaRPr>
          </a:p>
          <a:p>
            <a:pPr marL="357188" indent="-357188" algn="just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 marL="357188" indent="-357188" algn="just"/>
            <a:r>
              <a:rPr lang="cs-CZ" dirty="0" err="1">
                <a:solidFill>
                  <a:schemeClr val="bg1"/>
                </a:solidFill>
              </a:rPr>
              <a:t>Germanic</a:t>
            </a:r>
            <a:r>
              <a:rPr lang="cs-CZ" dirty="0">
                <a:solidFill>
                  <a:schemeClr val="bg1"/>
                </a:solidFill>
              </a:rPr>
              <a:t> (?) </a:t>
            </a:r>
            <a:r>
              <a:rPr lang="cs-CZ" dirty="0" err="1">
                <a:solidFill>
                  <a:schemeClr val="bg1"/>
                </a:solidFill>
              </a:rPr>
              <a:t>peoples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Danemark</a:t>
            </a:r>
            <a:r>
              <a:rPr lang="cs-CZ" dirty="0">
                <a:solidFill>
                  <a:schemeClr val="bg1"/>
                </a:solidFill>
              </a:rPr>
              <a:t> / N Germany/?</a:t>
            </a:r>
          </a:p>
          <a:p>
            <a:pPr marL="357188" indent="-357188" algn="just"/>
            <a:r>
              <a:rPr lang="cs-CZ" dirty="0" err="1">
                <a:solidFill>
                  <a:schemeClr val="bg1"/>
                </a:solidFill>
              </a:rPr>
              <a:t>defeated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Boii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„</a:t>
            </a:r>
            <a:r>
              <a:rPr lang="cs-CZ" dirty="0" err="1">
                <a:solidFill>
                  <a:schemeClr val="bg1"/>
                </a:solidFill>
              </a:rPr>
              <a:t>Hercynian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forest</a:t>
            </a:r>
            <a:r>
              <a:rPr lang="cs-CZ" dirty="0">
                <a:solidFill>
                  <a:schemeClr val="bg1"/>
                </a:solidFill>
              </a:rPr>
              <a:t>“ and </a:t>
            </a:r>
            <a:r>
              <a:rPr lang="cs-CZ" dirty="0" err="1">
                <a:solidFill>
                  <a:schemeClr val="bg1"/>
                </a:solidFill>
              </a:rPr>
              <a:t>driven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Balkans</a:t>
            </a:r>
            <a:endParaRPr lang="cs-CZ" dirty="0">
              <a:solidFill>
                <a:schemeClr val="bg1"/>
              </a:solidFill>
            </a:endParaRPr>
          </a:p>
          <a:p>
            <a:pPr marL="357188" indent="-357188" algn="just"/>
            <a:r>
              <a:rPr lang="cs-CZ" dirty="0">
                <a:solidFill>
                  <a:schemeClr val="bg1"/>
                </a:solidFill>
              </a:rPr>
              <a:t>113 BC </a:t>
            </a:r>
            <a:r>
              <a:rPr lang="cs-CZ" dirty="0" err="1">
                <a:solidFill>
                  <a:schemeClr val="bg1"/>
                </a:solidFill>
              </a:rPr>
              <a:t>defeating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Romans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Noreia</a:t>
            </a:r>
            <a:endParaRPr lang="cs-CZ" dirty="0">
              <a:solidFill>
                <a:schemeClr val="bg1"/>
              </a:solidFill>
            </a:endParaRPr>
          </a:p>
          <a:p>
            <a:pPr marL="357188" indent="-357188" algn="just">
              <a:buFont typeface="Wingdings"/>
              <a:buChar char="à"/>
            </a:pP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towards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the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Helveti and to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Gaul</a:t>
            </a:r>
            <a:endParaRPr lang="cs-CZ" dirty="0">
              <a:solidFill>
                <a:schemeClr val="bg1"/>
              </a:solidFill>
              <a:sym typeface="Wingdings" pitchFamily="2" charset="2"/>
            </a:endParaRPr>
          </a:p>
          <a:p>
            <a:pPr marL="357188" indent="-357188" algn="just"/>
            <a:r>
              <a:rPr lang="cs-CZ" dirty="0">
                <a:solidFill>
                  <a:schemeClr val="bg1"/>
                </a:solidFill>
              </a:rPr>
              <a:t>109, 107, 105 BC – </a:t>
            </a:r>
            <a:r>
              <a:rPr lang="cs-CZ" dirty="0" err="1">
                <a:solidFill>
                  <a:schemeClr val="bg1"/>
                </a:solidFill>
              </a:rPr>
              <a:t>defeating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Romans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  <a:p>
            <a:pPr marL="357188" indent="-357188" algn="just">
              <a:buFont typeface="Wingdings"/>
              <a:buChar char="à"/>
            </a:pP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campaign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to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Spain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and  Italy</a:t>
            </a:r>
          </a:p>
          <a:p>
            <a:pPr marL="357188" indent="-357188" algn="just">
              <a:buFont typeface="Wingdings"/>
              <a:buChar char="à"/>
            </a:pPr>
            <a:endParaRPr lang="cs-CZ" dirty="0">
              <a:solidFill>
                <a:schemeClr val="bg1"/>
              </a:solidFill>
              <a:sym typeface="Wingdings" pitchFamily="2" charset="2"/>
            </a:endParaRPr>
          </a:p>
          <a:p>
            <a:pPr marL="357188" indent="-357188" algn="just"/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102, 102 BC –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finally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defeated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by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Gaius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Marius in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battles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of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Aquae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Sextiae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and </a:t>
            </a:r>
            <a:r>
              <a:rPr lang="cs-CZ" dirty="0" err="1">
                <a:solidFill>
                  <a:schemeClr val="bg1"/>
                </a:solidFill>
                <a:sym typeface="Wingdings" pitchFamily="2" charset="2"/>
              </a:rPr>
              <a:t>Vercelli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Násobení 5"/>
          <p:cNvSpPr/>
          <p:nvPr/>
        </p:nvSpPr>
        <p:spPr>
          <a:xfrm>
            <a:off x="4332311" y="5157192"/>
            <a:ext cx="720080" cy="720080"/>
          </a:xfrm>
          <a:prstGeom prst="mathMultiply">
            <a:avLst>
              <a:gd name="adj1" fmla="val 859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ásobení 6"/>
          <p:cNvSpPr/>
          <p:nvPr/>
        </p:nvSpPr>
        <p:spPr>
          <a:xfrm>
            <a:off x="2748135" y="5373216"/>
            <a:ext cx="720080" cy="720080"/>
          </a:xfrm>
          <a:prstGeom prst="mathMultiply">
            <a:avLst>
              <a:gd name="adj1" fmla="val 859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louk 7"/>
          <p:cNvSpPr/>
          <p:nvPr/>
        </p:nvSpPr>
        <p:spPr>
          <a:xfrm rot="9025546" flipH="1">
            <a:off x="9304202" y="722763"/>
            <a:ext cx="2252759" cy="2698047"/>
          </a:xfrm>
          <a:prstGeom prst="arc">
            <a:avLst>
              <a:gd name="adj1" fmla="val 16366745"/>
              <a:gd name="adj2" fmla="val 5449341"/>
            </a:avLst>
          </a:prstGeom>
          <a:ln w="38100">
            <a:solidFill>
              <a:srgbClr val="C000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louk 8"/>
          <p:cNvSpPr/>
          <p:nvPr/>
        </p:nvSpPr>
        <p:spPr>
          <a:xfrm rot="7822721">
            <a:off x="8617577" y="645589"/>
            <a:ext cx="1536711" cy="3240360"/>
          </a:xfrm>
          <a:prstGeom prst="arc">
            <a:avLst>
              <a:gd name="adj1" fmla="val 17120644"/>
              <a:gd name="adj2" fmla="val 6045752"/>
            </a:avLst>
          </a:prstGeom>
          <a:ln w="38100">
            <a:solidFill>
              <a:srgbClr val="C0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907272" y="2479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Boii</a:t>
            </a:r>
            <a:r>
              <a:rPr lang="cs-CZ" dirty="0"/>
              <a:t>? </a:t>
            </a:r>
          </a:p>
        </p:txBody>
      </p:sp>
      <p:sp>
        <p:nvSpPr>
          <p:cNvPr id="12" name="Oblouk 11"/>
          <p:cNvSpPr/>
          <p:nvPr/>
        </p:nvSpPr>
        <p:spPr>
          <a:xfrm rot="16200000">
            <a:off x="7966383" y="2103179"/>
            <a:ext cx="1536711" cy="4340354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louk 12"/>
          <p:cNvSpPr/>
          <p:nvPr/>
        </p:nvSpPr>
        <p:spPr>
          <a:xfrm rot="17195864" flipH="1">
            <a:off x="5316477" y="1967943"/>
            <a:ext cx="1152128" cy="2612161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louk 13"/>
          <p:cNvSpPr/>
          <p:nvPr/>
        </p:nvSpPr>
        <p:spPr>
          <a:xfrm rot="17195864">
            <a:off x="3370064" y="2348002"/>
            <a:ext cx="1627213" cy="1983841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louk 14"/>
          <p:cNvSpPr/>
          <p:nvPr/>
        </p:nvSpPr>
        <p:spPr>
          <a:xfrm rot="6622281">
            <a:off x="3259981" y="2687285"/>
            <a:ext cx="1627213" cy="1301788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louk 15"/>
          <p:cNvSpPr/>
          <p:nvPr/>
        </p:nvSpPr>
        <p:spPr>
          <a:xfrm rot="16584560">
            <a:off x="2780015" y="3212578"/>
            <a:ext cx="1627213" cy="1010568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louk 17"/>
          <p:cNvSpPr/>
          <p:nvPr/>
        </p:nvSpPr>
        <p:spPr>
          <a:xfrm rot="13961463">
            <a:off x="3836248" y="5799797"/>
            <a:ext cx="796021" cy="1269549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louk 18"/>
          <p:cNvSpPr/>
          <p:nvPr/>
        </p:nvSpPr>
        <p:spPr>
          <a:xfrm rot="12423065">
            <a:off x="4935639" y="3808960"/>
            <a:ext cx="796021" cy="1578053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louk 19"/>
          <p:cNvSpPr/>
          <p:nvPr/>
        </p:nvSpPr>
        <p:spPr>
          <a:xfrm rot="8472296" flipH="1">
            <a:off x="5952810" y="3605241"/>
            <a:ext cx="888370" cy="1578053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Násobení 20"/>
          <p:cNvSpPr/>
          <p:nvPr/>
        </p:nvSpPr>
        <p:spPr>
          <a:xfrm>
            <a:off x="6636567" y="4653136"/>
            <a:ext cx="720080" cy="720080"/>
          </a:xfrm>
          <a:prstGeom prst="mathMultiply">
            <a:avLst>
              <a:gd name="adj1" fmla="val 859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louk 21">
            <a:extLst>
              <a:ext uri="{FF2B5EF4-FFF2-40B4-BE49-F238E27FC236}">
                <a16:creationId xmlns:a16="http://schemas.microsoft.com/office/drawing/2014/main" id="{833D13C3-D4C8-428B-9AAB-AD07FC6772C0}"/>
              </a:ext>
            </a:extLst>
          </p:cNvPr>
          <p:cNvSpPr/>
          <p:nvPr/>
        </p:nvSpPr>
        <p:spPr>
          <a:xfrm rot="9508554" flipH="1">
            <a:off x="10924428" y="3288064"/>
            <a:ext cx="941248" cy="2180971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louk 22">
            <a:extLst>
              <a:ext uri="{FF2B5EF4-FFF2-40B4-BE49-F238E27FC236}">
                <a16:creationId xmlns:a16="http://schemas.microsoft.com/office/drawing/2014/main" id="{D99909B1-CDCD-4A97-A2CD-E10F502A8385}"/>
              </a:ext>
            </a:extLst>
          </p:cNvPr>
          <p:cNvSpPr/>
          <p:nvPr/>
        </p:nvSpPr>
        <p:spPr>
          <a:xfrm rot="18916660" flipH="1">
            <a:off x="11211959" y="3565791"/>
            <a:ext cx="941248" cy="2180971"/>
          </a:xfrm>
          <a:prstGeom prst="arc">
            <a:avLst>
              <a:gd name="adj1" fmla="val 17120644"/>
              <a:gd name="adj2" fmla="val 4522432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8CE9156-101F-4188-B065-A69A08E7E865}"/>
              </a:ext>
            </a:extLst>
          </p:cNvPr>
          <p:cNvSpPr txBox="1"/>
          <p:nvPr/>
        </p:nvSpPr>
        <p:spPr>
          <a:xfrm rot="2302010">
            <a:off x="11219319" y="491223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Scordisci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7C4A3BD-8850-4C4B-BA54-837382C7B958}"/>
              </a:ext>
            </a:extLst>
          </p:cNvPr>
          <p:cNvSpPr txBox="1"/>
          <p:nvPr/>
        </p:nvSpPr>
        <p:spPr>
          <a:xfrm>
            <a:off x="10128293" y="4004312"/>
            <a:ext cx="89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Noreia</a:t>
            </a:r>
            <a:r>
              <a:rPr lang="cs-CZ" dirty="0"/>
              <a:t> 113 BC</a:t>
            </a:r>
          </a:p>
        </p:txBody>
      </p:sp>
      <p:sp>
        <p:nvSpPr>
          <p:cNvPr id="25" name="Oblouk 24">
            <a:extLst>
              <a:ext uri="{FF2B5EF4-FFF2-40B4-BE49-F238E27FC236}">
                <a16:creationId xmlns:a16="http://schemas.microsoft.com/office/drawing/2014/main" id="{8ECC2FB8-AE74-4385-BCF6-B814FFEA3305}"/>
              </a:ext>
            </a:extLst>
          </p:cNvPr>
          <p:cNvSpPr/>
          <p:nvPr/>
        </p:nvSpPr>
        <p:spPr>
          <a:xfrm rot="9116465">
            <a:off x="9584532" y="186840"/>
            <a:ext cx="1536711" cy="3240360"/>
          </a:xfrm>
          <a:prstGeom prst="arc">
            <a:avLst>
              <a:gd name="adj1" fmla="val 17120644"/>
              <a:gd name="adj2" fmla="val 2657198"/>
            </a:avLst>
          </a:prstGeom>
          <a:ln w="38100">
            <a:solidFill>
              <a:srgbClr val="C000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85A0B4F-10F7-4E45-9221-9B10251A1B8C}"/>
              </a:ext>
            </a:extLst>
          </p:cNvPr>
          <p:cNvSpPr txBox="1"/>
          <p:nvPr/>
        </p:nvSpPr>
        <p:spPr>
          <a:xfrm>
            <a:off x="9592336" y="20486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Boii</a:t>
            </a:r>
            <a:r>
              <a:rPr lang="cs-CZ" dirty="0"/>
              <a:t>? 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03AAEFB-DBC0-4EE3-9396-C0422C5CE695}"/>
              </a:ext>
            </a:extLst>
          </p:cNvPr>
          <p:cNvSpPr txBox="1"/>
          <p:nvPr/>
        </p:nvSpPr>
        <p:spPr>
          <a:xfrm>
            <a:off x="10791855" y="276096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Boii</a:t>
            </a:r>
            <a:r>
              <a:rPr lang="cs-CZ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1959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3"/>
          <p:cNvCxnSpPr/>
          <p:nvPr/>
        </p:nvCxnSpPr>
        <p:spPr>
          <a:xfrm>
            <a:off x="5519936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683206" y="0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Roman </a:t>
            </a:r>
            <a:r>
              <a:rPr lang="cs-CZ" dirty="0" err="1">
                <a:solidFill>
                  <a:schemeClr val="bg1"/>
                </a:solidFill>
              </a:rPr>
              <a:t>occupation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Po </a:t>
            </a:r>
            <a:r>
              <a:rPr lang="cs-CZ" dirty="0" err="1">
                <a:solidFill>
                  <a:schemeClr val="bg1"/>
                </a:solidFill>
              </a:rPr>
              <a:t>valley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605168" y="293050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foundation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Aquileia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64017" y="2924944"/>
            <a:ext cx="347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Cimbri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Teutons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campaign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43596" y="5157192"/>
            <a:ext cx="419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Norican</a:t>
            </a:r>
            <a:r>
              <a:rPr lang="cs-CZ" dirty="0">
                <a:solidFill>
                  <a:schemeClr val="bg1"/>
                </a:solidFill>
              </a:rPr>
              <a:t> king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Caesar </a:t>
            </a:r>
            <a:r>
              <a:rPr lang="cs-CZ" dirty="0" err="1">
                <a:solidFill>
                  <a:schemeClr val="bg1"/>
                </a:solidFill>
              </a:rPr>
              <a:t>against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Pompey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101792" y="6369948"/>
            <a:ext cx="294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>
                <a:solidFill>
                  <a:schemeClr val="bg1"/>
                </a:solidFill>
              </a:rPr>
              <a:t>Roman </a:t>
            </a:r>
            <a:r>
              <a:rPr lang="cs-CZ" dirty="0" err="1">
                <a:solidFill>
                  <a:schemeClr val="bg1"/>
                </a:solidFill>
              </a:rPr>
              <a:t>conquest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Alps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51384" y="2564904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conquest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southern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2711624" y="486916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 err="1">
                <a:solidFill>
                  <a:schemeClr val="bg1"/>
                </a:solidFill>
              </a:rPr>
              <a:t>Gallic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01259" y="4294837"/>
            <a:ext cx="3435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>
                <a:solidFill>
                  <a:schemeClr val="bg1"/>
                </a:solidFill>
              </a:rPr>
              <a:t>Boii </a:t>
            </a:r>
            <a:r>
              <a:rPr lang="cs-CZ" dirty="0" err="1">
                <a:solidFill>
                  <a:schemeClr val="bg1"/>
                </a:solidFill>
              </a:rPr>
              <a:t>attack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Noreia</a:t>
            </a:r>
            <a:endParaRPr lang="cs-CZ" dirty="0">
              <a:solidFill>
                <a:schemeClr val="bg1"/>
              </a:solidFill>
            </a:endParaRPr>
          </a:p>
          <a:p>
            <a:pPr marL="342900" indent="-342900" algn="r"/>
            <a:r>
              <a:rPr lang="cs-CZ" dirty="0" err="1">
                <a:solidFill>
                  <a:schemeClr val="bg1"/>
                </a:solidFill>
              </a:rPr>
              <a:t>Suebi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Ariovist</a:t>
            </a:r>
            <a:r>
              <a:rPr lang="cs-CZ" dirty="0">
                <a:solidFill>
                  <a:schemeClr val="bg1"/>
                </a:solidFill>
              </a:rPr>
              <a:t>) </a:t>
            </a:r>
            <a:r>
              <a:rPr lang="cs-CZ" dirty="0" err="1">
                <a:solidFill>
                  <a:schemeClr val="bg1"/>
                </a:solidFill>
              </a:rPr>
              <a:t>invasion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E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918041" y="5517232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Boii </a:t>
            </a:r>
            <a:r>
              <a:rPr lang="cs-CZ" dirty="0" err="1">
                <a:solidFill>
                  <a:schemeClr val="bg1"/>
                </a:solidFill>
              </a:rPr>
              <a:t>decimated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Dacians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8" name="Obdélník 77"/>
          <p:cNvSpPr/>
          <p:nvPr/>
        </p:nvSpPr>
        <p:spPr>
          <a:xfrm>
            <a:off x="4690863" y="-14610"/>
            <a:ext cx="829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190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181 BC</a:t>
            </a:r>
            <a:endParaRPr lang="cs-CZ" dirty="0"/>
          </a:p>
        </p:txBody>
      </p:sp>
      <p:sp>
        <p:nvSpPr>
          <p:cNvPr id="79" name="Obdélník 78"/>
          <p:cNvSpPr/>
          <p:nvPr/>
        </p:nvSpPr>
        <p:spPr>
          <a:xfrm>
            <a:off x="4080055" y="2699629"/>
            <a:ext cx="1439881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122-118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113-102 BC</a:t>
            </a: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 err="1">
                <a:solidFill>
                  <a:schemeClr val="bg1"/>
                </a:solidFill>
              </a:rPr>
              <a:t>before</a:t>
            </a:r>
            <a:r>
              <a:rPr lang="cs-CZ" dirty="0">
                <a:solidFill>
                  <a:schemeClr val="bg1"/>
                </a:solidFill>
              </a:rPr>
              <a:t> 58 BC</a:t>
            </a:r>
          </a:p>
          <a:p>
            <a:pPr algn="r"/>
            <a:r>
              <a:rPr lang="cs-CZ" dirty="0" err="1">
                <a:solidFill>
                  <a:schemeClr val="bg1"/>
                </a:solidFill>
              </a:rPr>
              <a:t>before</a:t>
            </a:r>
            <a:r>
              <a:rPr lang="cs-CZ" dirty="0">
                <a:solidFill>
                  <a:schemeClr val="bg1"/>
                </a:solidFill>
              </a:rPr>
              <a:t> 58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58–50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49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40‘s BC</a:t>
            </a: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>
                <a:solidFill>
                  <a:schemeClr val="bg1"/>
                </a:solidFill>
              </a:rPr>
              <a:t>35 BC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15 BC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245410" y="1054824"/>
            <a:ext cx="81003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FACTS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5040907-EDD8-403E-89EF-680210FF30E7}"/>
              </a:ext>
            </a:extLst>
          </p:cNvPr>
          <p:cNvSpPr txBox="1"/>
          <p:nvPr/>
        </p:nvSpPr>
        <p:spPr>
          <a:xfrm>
            <a:off x="-168696" y="6021288"/>
            <a:ext cx="484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cs-CZ" dirty="0" err="1">
                <a:solidFill>
                  <a:schemeClr val="bg1"/>
                </a:solidFill>
              </a:rPr>
              <a:t>conquest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Illyricum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Pannonia</a:t>
            </a:r>
            <a:r>
              <a:rPr lang="cs-CZ" dirty="0">
                <a:solidFill>
                  <a:schemeClr val="bg1"/>
                </a:solidFill>
              </a:rPr>
              <a:t> by Octavian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967B9F-B798-4922-8884-8C4C201766AA}"/>
              </a:ext>
            </a:extLst>
          </p:cNvPr>
          <p:cNvSpPr txBox="1"/>
          <p:nvPr/>
        </p:nvSpPr>
        <p:spPr>
          <a:xfrm>
            <a:off x="6070492" y="46365"/>
            <a:ext cx="16241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RELEVANT </a:t>
            </a:r>
          </a:p>
          <a:p>
            <a:r>
              <a:rPr lang="cs-CZ" b="1" dirty="0">
                <a:solidFill>
                  <a:schemeClr val="bg1"/>
                </a:solidFill>
              </a:rPr>
              <a:t>CONJECTURES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EE9B83-9071-48C1-9E8F-93DBC5E8003F}"/>
              </a:ext>
            </a:extLst>
          </p:cNvPr>
          <p:cNvSpPr txBox="1"/>
          <p:nvPr/>
        </p:nvSpPr>
        <p:spPr>
          <a:xfrm>
            <a:off x="5591944" y="1059701"/>
            <a:ext cx="2914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err="1">
                <a:solidFill>
                  <a:schemeClr val="bg1"/>
                </a:solidFill>
              </a:rPr>
              <a:t>establishing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contacts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Rome and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eastern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Alps</a:t>
            </a:r>
            <a:r>
              <a:rPr lang="cs-CZ" dirty="0">
                <a:solidFill>
                  <a:schemeClr val="bg1"/>
                </a:solidFill>
              </a:rPr>
              <a:t> and NE </a:t>
            </a:r>
            <a:r>
              <a:rPr lang="cs-CZ" dirty="0" err="1">
                <a:solidFill>
                  <a:schemeClr val="bg1"/>
                </a:solidFill>
              </a:rPr>
              <a:t>Balkans</a:t>
            </a: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establishment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political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links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Rome and </a:t>
            </a:r>
            <a:r>
              <a:rPr lang="cs-CZ" dirty="0" err="1">
                <a:solidFill>
                  <a:schemeClr val="bg1"/>
                </a:solidFill>
              </a:rPr>
              <a:t>Haedui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D2FE213-A759-400E-A8C4-4D65156AD9BF}"/>
              </a:ext>
            </a:extLst>
          </p:cNvPr>
          <p:cNvSpPr txBox="1"/>
          <p:nvPr/>
        </p:nvSpPr>
        <p:spPr>
          <a:xfrm>
            <a:off x="9120336" y="46365"/>
            <a:ext cx="16241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IRELEVANT </a:t>
            </a:r>
          </a:p>
          <a:p>
            <a:r>
              <a:rPr lang="cs-CZ" b="1" dirty="0">
                <a:solidFill>
                  <a:schemeClr val="bg1"/>
                </a:solidFill>
              </a:rPr>
              <a:t>CONJECTURES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0FFF82E-AC2D-437C-B065-D3A03DEBE45D}"/>
              </a:ext>
            </a:extLst>
          </p:cNvPr>
          <p:cNvSpPr txBox="1"/>
          <p:nvPr/>
        </p:nvSpPr>
        <p:spPr>
          <a:xfrm>
            <a:off x="8760296" y="836712"/>
            <a:ext cx="31862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err="1">
                <a:solidFill>
                  <a:schemeClr val="bg1"/>
                </a:solidFill>
              </a:rPr>
              <a:t>resettlement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Boii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Italy to Bohemia (</a:t>
            </a:r>
            <a:r>
              <a:rPr lang="cs-CZ" dirty="0" err="1">
                <a:solidFill>
                  <a:schemeClr val="bg1"/>
                </a:solidFill>
              </a:rPr>
              <a:t>we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have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discussed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sufficiently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Any </a:t>
            </a:r>
            <a:r>
              <a:rPr lang="cs-CZ" dirty="0" err="1">
                <a:solidFill>
                  <a:schemeClr val="bg1"/>
                </a:solidFill>
              </a:rPr>
              <a:t>details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whence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where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when</a:t>
            </a:r>
            <a:r>
              <a:rPr lang="cs-CZ" dirty="0">
                <a:solidFill>
                  <a:schemeClr val="bg1"/>
                </a:solidFill>
              </a:rPr>
              <a:t>, and </a:t>
            </a:r>
            <a:r>
              <a:rPr lang="cs-CZ" dirty="0" err="1">
                <a:solidFill>
                  <a:schemeClr val="bg1"/>
                </a:solidFill>
              </a:rPr>
              <a:t>why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whoever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moving</a:t>
            </a:r>
            <a:r>
              <a:rPr lang="cs-CZ" dirty="0">
                <a:solidFill>
                  <a:schemeClr val="bg1"/>
                </a:solidFill>
              </a:rPr>
              <a:t>. </a:t>
            </a:r>
          </a:p>
        </p:txBody>
      </p:sp>
      <p:cxnSp>
        <p:nvCxnSpPr>
          <p:cNvPr id="37" name="Přímá spojovací čára 3">
            <a:extLst>
              <a:ext uri="{FF2B5EF4-FFF2-40B4-BE49-F238E27FC236}">
                <a16:creationId xmlns:a16="http://schemas.microsoft.com/office/drawing/2014/main" id="{707DF425-5E3A-4BE8-B7F8-8AC3C9504443}"/>
              </a:ext>
            </a:extLst>
          </p:cNvPr>
          <p:cNvCxnSpPr/>
          <p:nvPr/>
        </p:nvCxnSpPr>
        <p:spPr>
          <a:xfrm>
            <a:off x="8544272" y="44624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0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4376" y="0"/>
            <a:ext cx="883230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ásobení 3"/>
          <p:cNvSpPr/>
          <p:nvPr/>
        </p:nvSpPr>
        <p:spPr>
          <a:xfrm>
            <a:off x="10374334" y="4120448"/>
            <a:ext cx="406680" cy="406680"/>
          </a:xfrm>
          <a:prstGeom prst="mathMultiply">
            <a:avLst>
              <a:gd name="adj1" fmla="val 8595"/>
            </a:avLst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752184" y="81530"/>
            <a:ext cx="4346830" cy="2031325"/>
          </a:xfrm>
          <a:prstGeom prst="rect">
            <a:avLst/>
          </a:prstGeom>
          <a:solidFill>
            <a:srgbClr val="FFFFFF">
              <a:alpha val="45882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Candara" pitchFamily="34" charset="0"/>
              </a:rPr>
              <a:t>„</a:t>
            </a:r>
            <a:r>
              <a:rPr lang="cs-CZ" dirty="0" err="1" smtClean="0">
                <a:latin typeface="Candara" pitchFamily="34" charset="0"/>
              </a:rPr>
              <a:t>the</a:t>
            </a:r>
            <a:r>
              <a:rPr lang="cs-CZ" dirty="0" smtClean="0">
                <a:latin typeface="Candara" pitchFamily="34" charset="0"/>
              </a:rPr>
              <a:t> </a:t>
            </a:r>
            <a:r>
              <a:rPr lang="cs-CZ" dirty="0">
                <a:latin typeface="Candara" pitchFamily="34" charset="0"/>
              </a:rPr>
              <a:t>Boii </a:t>
            </a:r>
            <a:r>
              <a:rPr lang="cs-CZ" dirty="0" err="1">
                <a:latin typeface="Candara" pitchFamily="34" charset="0"/>
              </a:rPr>
              <a:t>who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dwell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beyond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the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Rhine</a:t>
            </a:r>
            <a:r>
              <a:rPr lang="cs-CZ" dirty="0">
                <a:latin typeface="Candara" pitchFamily="34" charset="0"/>
              </a:rPr>
              <a:t>, </a:t>
            </a:r>
            <a:r>
              <a:rPr lang="cs-CZ" dirty="0" err="1">
                <a:latin typeface="Candara" pitchFamily="34" charset="0"/>
              </a:rPr>
              <a:t>were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crossing</a:t>
            </a:r>
            <a:r>
              <a:rPr lang="cs-CZ" dirty="0">
                <a:latin typeface="Candara" pitchFamily="34" charset="0"/>
              </a:rPr>
              <a:t> (</a:t>
            </a:r>
            <a:r>
              <a:rPr lang="cs-CZ" dirty="0" err="1">
                <a:latin typeface="Candara" pitchFamily="34" charset="0"/>
              </a:rPr>
              <a:t>the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Danube</a:t>
            </a:r>
            <a:r>
              <a:rPr lang="cs-CZ" dirty="0">
                <a:latin typeface="Candara" pitchFamily="34" charset="0"/>
              </a:rPr>
              <a:t>?) to </a:t>
            </a:r>
            <a:r>
              <a:rPr lang="cs-CZ" dirty="0" err="1">
                <a:latin typeface="Candara" pitchFamily="34" charset="0"/>
              </a:rPr>
              <a:t>Noricum</a:t>
            </a:r>
            <a:r>
              <a:rPr lang="cs-CZ" dirty="0">
                <a:latin typeface="Candara" pitchFamily="34" charset="0"/>
              </a:rPr>
              <a:t> and </a:t>
            </a:r>
            <a:r>
              <a:rPr lang="cs-CZ" dirty="0" err="1">
                <a:latin typeface="Candara" pitchFamily="34" charset="0"/>
              </a:rPr>
              <a:t>who</a:t>
            </a:r>
            <a:r>
              <a:rPr lang="cs-CZ" dirty="0">
                <a:latin typeface="Candara" pitchFamily="34" charset="0"/>
              </a:rPr>
              <a:t> (had?) </a:t>
            </a:r>
            <a:r>
              <a:rPr lang="cs-CZ" dirty="0" err="1">
                <a:latin typeface="Candara" pitchFamily="34" charset="0"/>
              </a:rPr>
              <a:t>beseiged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 smtClean="0">
                <a:latin typeface="Candara" pitchFamily="34" charset="0"/>
              </a:rPr>
              <a:t>Noreia</a:t>
            </a:r>
            <a:r>
              <a:rPr lang="cs-CZ" dirty="0" smtClean="0">
                <a:latin typeface="Candara" pitchFamily="34" charset="0"/>
              </a:rPr>
              <a:t>“ </a:t>
            </a:r>
            <a:r>
              <a:rPr lang="cs-CZ" dirty="0" err="1">
                <a:latin typeface="Candara" pitchFamily="34" charset="0"/>
              </a:rPr>
              <a:t>joined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the</a:t>
            </a:r>
            <a:r>
              <a:rPr lang="cs-CZ" dirty="0">
                <a:latin typeface="Candara" pitchFamily="34" charset="0"/>
              </a:rPr>
              <a:t> Helvetii </a:t>
            </a:r>
            <a:r>
              <a:rPr lang="cs-CZ" dirty="0" err="1">
                <a:latin typeface="Candara" pitchFamily="34" charset="0"/>
              </a:rPr>
              <a:t>who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tried</a:t>
            </a:r>
            <a:r>
              <a:rPr lang="cs-CZ" dirty="0">
                <a:latin typeface="Candara" pitchFamily="34" charset="0"/>
              </a:rPr>
              <a:t> to </a:t>
            </a:r>
            <a:r>
              <a:rPr lang="cs-CZ" dirty="0" err="1">
                <a:latin typeface="Candara" pitchFamily="34" charset="0"/>
              </a:rPr>
              <a:t>migrate</a:t>
            </a:r>
            <a:r>
              <a:rPr lang="cs-CZ" dirty="0">
                <a:latin typeface="Candara" pitchFamily="34" charset="0"/>
              </a:rPr>
              <a:t> to western </a:t>
            </a:r>
            <a:r>
              <a:rPr lang="cs-CZ" dirty="0" err="1">
                <a:latin typeface="Candara" pitchFamily="34" charset="0"/>
              </a:rPr>
              <a:t>Gaul</a:t>
            </a:r>
            <a:r>
              <a:rPr lang="cs-CZ" dirty="0">
                <a:latin typeface="Candara" pitchFamily="34" charset="0"/>
              </a:rPr>
              <a:t> in </a:t>
            </a:r>
            <a:r>
              <a:rPr lang="cs-CZ" dirty="0" err="1">
                <a:latin typeface="Candara" pitchFamily="34" charset="0"/>
              </a:rPr>
              <a:t>order</a:t>
            </a:r>
            <a:r>
              <a:rPr lang="cs-CZ" dirty="0">
                <a:latin typeface="Candara" pitchFamily="34" charset="0"/>
              </a:rPr>
              <a:t> to </a:t>
            </a:r>
            <a:r>
              <a:rPr lang="cs-CZ" dirty="0" err="1">
                <a:latin typeface="Candara" pitchFamily="34" charset="0"/>
              </a:rPr>
              <a:t>avoid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the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Germans</a:t>
            </a:r>
            <a:r>
              <a:rPr lang="cs-CZ" dirty="0">
                <a:latin typeface="Candara" pitchFamily="34" charset="0"/>
              </a:rPr>
              <a:t> (</a:t>
            </a:r>
            <a:r>
              <a:rPr lang="cs-CZ" dirty="0" err="1">
                <a:latin typeface="Candara" pitchFamily="34" charset="0"/>
              </a:rPr>
              <a:t>threatening</a:t>
            </a:r>
            <a:r>
              <a:rPr lang="cs-CZ" dirty="0">
                <a:latin typeface="Candara" pitchFamily="34" charset="0"/>
              </a:rPr>
              <a:t> Roman </a:t>
            </a:r>
            <a:r>
              <a:rPr lang="cs-CZ" dirty="0" err="1">
                <a:latin typeface="Candara" pitchFamily="34" charset="0"/>
              </a:rPr>
              <a:t>allies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the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Haedui</a:t>
            </a:r>
            <a:r>
              <a:rPr lang="cs-CZ" dirty="0">
                <a:latin typeface="Candara" pitchFamily="34" charset="0"/>
              </a:rPr>
              <a:t>).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156848" y="220486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Boii</a:t>
            </a:r>
            <a:r>
              <a:rPr lang="cs-CZ" dirty="0"/>
              <a:t>? </a:t>
            </a:r>
          </a:p>
        </p:txBody>
      </p:sp>
      <p:sp>
        <p:nvSpPr>
          <p:cNvPr id="11" name="TextovéPole 10"/>
          <p:cNvSpPr txBox="1"/>
          <p:nvPr/>
        </p:nvSpPr>
        <p:spPr>
          <a:xfrm rot="1534260">
            <a:off x="10895680" y="268307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Boii</a:t>
            </a:r>
            <a:r>
              <a:rPr lang="cs-CZ" dirty="0"/>
              <a:t>? 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0940946" y="321297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Boii</a:t>
            </a:r>
            <a:r>
              <a:rPr lang="cs-CZ" dirty="0"/>
              <a:t>? 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8229677" y="280533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Boii</a:t>
            </a:r>
            <a:r>
              <a:rPr lang="cs-CZ" dirty="0"/>
              <a:t>? </a:t>
            </a:r>
          </a:p>
        </p:txBody>
      </p:sp>
      <p:sp>
        <p:nvSpPr>
          <p:cNvPr id="29" name="Oblouk 28"/>
          <p:cNvSpPr/>
          <p:nvPr/>
        </p:nvSpPr>
        <p:spPr>
          <a:xfrm rot="15765381">
            <a:off x="7506557" y="2051979"/>
            <a:ext cx="1536711" cy="3993872"/>
          </a:xfrm>
          <a:prstGeom prst="arc">
            <a:avLst>
              <a:gd name="adj1" fmla="val 16870052"/>
              <a:gd name="adj2" fmla="val 3344706"/>
            </a:avLst>
          </a:prstGeom>
          <a:ln w="38100">
            <a:solidFill>
              <a:schemeClr val="accent6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louk 30"/>
          <p:cNvSpPr/>
          <p:nvPr/>
        </p:nvSpPr>
        <p:spPr>
          <a:xfrm rot="12206729" flipH="1">
            <a:off x="10073934" y="2684447"/>
            <a:ext cx="767801" cy="2096735"/>
          </a:xfrm>
          <a:prstGeom prst="arc">
            <a:avLst>
              <a:gd name="adj1" fmla="val 19564211"/>
              <a:gd name="adj2" fmla="val 3608033"/>
            </a:avLst>
          </a:prstGeom>
          <a:ln w="38100">
            <a:solidFill>
              <a:schemeClr val="accent6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Elipsa 33"/>
          <p:cNvSpPr/>
          <p:nvPr/>
        </p:nvSpPr>
        <p:spPr>
          <a:xfrm rot="19694358">
            <a:off x="5146647" y="3131522"/>
            <a:ext cx="1392647" cy="854122"/>
          </a:xfrm>
          <a:prstGeom prst="ellipse">
            <a:avLst/>
          </a:prstGeom>
          <a:solidFill>
            <a:srgbClr val="666633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>
            <a:off x="3444792" y="1988840"/>
            <a:ext cx="1943546" cy="120032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cs-CZ" dirty="0" err="1">
                <a:latin typeface="Candara" pitchFamily="34" charset="0"/>
              </a:rPr>
              <a:t>the</a:t>
            </a:r>
            <a:r>
              <a:rPr lang="cs-CZ" dirty="0">
                <a:latin typeface="Candara" pitchFamily="34" charset="0"/>
              </a:rPr>
              <a:t> German </a:t>
            </a:r>
            <a:r>
              <a:rPr lang="cs-CZ" dirty="0" err="1">
                <a:latin typeface="Candara" pitchFamily="34" charset="0"/>
              </a:rPr>
              <a:t>Suebi</a:t>
            </a:r>
            <a:r>
              <a:rPr lang="cs-CZ" dirty="0">
                <a:latin typeface="Candara" pitchFamily="34" charset="0"/>
              </a:rPr>
              <a:t> lead by </a:t>
            </a:r>
            <a:r>
              <a:rPr lang="cs-CZ" dirty="0" err="1">
                <a:latin typeface="Candara" pitchFamily="34" charset="0"/>
              </a:rPr>
              <a:t>Ariovistus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occupied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eastern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Gaul</a:t>
            </a:r>
            <a:endParaRPr lang="cs-CZ" dirty="0">
              <a:latin typeface="Candara" pitchFamily="34" charset="0"/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5921820" y="1771974"/>
            <a:ext cx="1774375" cy="1200329"/>
          </a:xfrm>
          <a:prstGeom prst="rect">
            <a:avLst/>
          </a:prstGeom>
          <a:solidFill>
            <a:srgbClr val="FFFFFF">
              <a:alpha val="45882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Candara" pitchFamily="34" charset="0"/>
              </a:rPr>
              <a:t>Germans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push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the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Celts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out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beyond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the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Rhine</a:t>
            </a:r>
            <a:r>
              <a:rPr lang="cs-CZ" dirty="0">
                <a:latin typeface="Candara" pitchFamily="34" charset="0"/>
              </a:rPr>
              <a:t> </a:t>
            </a:r>
          </a:p>
        </p:txBody>
      </p:sp>
      <p:sp>
        <p:nvSpPr>
          <p:cNvPr id="20" name="Oblouk 19">
            <a:extLst>
              <a:ext uri="{FF2B5EF4-FFF2-40B4-BE49-F238E27FC236}">
                <a16:creationId xmlns:a16="http://schemas.microsoft.com/office/drawing/2014/main" id="{B5237948-CA19-4F01-A7D7-6E295AECA00F}"/>
              </a:ext>
            </a:extLst>
          </p:cNvPr>
          <p:cNvSpPr/>
          <p:nvPr/>
        </p:nvSpPr>
        <p:spPr>
          <a:xfrm rot="15508372" flipH="1">
            <a:off x="4810284" y="2925041"/>
            <a:ext cx="767801" cy="2096735"/>
          </a:xfrm>
          <a:prstGeom prst="arc">
            <a:avLst>
              <a:gd name="adj1" fmla="val 19564211"/>
              <a:gd name="adj2" fmla="val 3608033"/>
            </a:avLst>
          </a:prstGeom>
          <a:ln w="3810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louk 20">
            <a:extLst>
              <a:ext uri="{FF2B5EF4-FFF2-40B4-BE49-F238E27FC236}">
                <a16:creationId xmlns:a16="http://schemas.microsoft.com/office/drawing/2014/main" id="{8FA1669C-821D-4A0E-8199-772A0CCCD5AD}"/>
              </a:ext>
            </a:extLst>
          </p:cNvPr>
          <p:cNvSpPr/>
          <p:nvPr/>
        </p:nvSpPr>
        <p:spPr>
          <a:xfrm rot="15400306" flipH="1">
            <a:off x="4850368" y="2760035"/>
            <a:ext cx="767801" cy="2096735"/>
          </a:xfrm>
          <a:prstGeom prst="arc">
            <a:avLst>
              <a:gd name="adj1" fmla="val 19564211"/>
              <a:gd name="adj2" fmla="val 3608033"/>
            </a:avLst>
          </a:prstGeom>
          <a:ln w="38100">
            <a:solidFill>
              <a:schemeClr val="accent6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louk 23">
            <a:extLst>
              <a:ext uri="{FF2B5EF4-FFF2-40B4-BE49-F238E27FC236}">
                <a16:creationId xmlns:a16="http://schemas.microsoft.com/office/drawing/2014/main" id="{732CDDAC-190C-44A5-97D5-0F35369D5EA0}"/>
              </a:ext>
            </a:extLst>
          </p:cNvPr>
          <p:cNvSpPr/>
          <p:nvPr/>
        </p:nvSpPr>
        <p:spPr>
          <a:xfrm rot="269689" flipH="1">
            <a:off x="4931873" y="3743716"/>
            <a:ext cx="767801" cy="2096735"/>
          </a:xfrm>
          <a:prstGeom prst="arc">
            <a:avLst>
              <a:gd name="adj1" fmla="val 18189556"/>
              <a:gd name="adj2" fmla="val 5212071"/>
            </a:avLst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louk 24">
            <a:extLst>
              <a:ext uri="{FF2B5EF4-FFF2-40B4-BE49-F238E27FC236}">
                <a16:creationId xmlns:a16="http://schemas.microsoft.com/office/drawing/2014/main" id="{48661E1F-6FF8-4F7A-8CDF-05262456DA0F}"/>
              </a:ext>
            </a:extLst>
          </p:cNvPr>
          <p:cNvSpPr/>
          <p:nvPr/>
        </p:nvSpPr>
        <p:spPr>
          <a:xfrm rot="2832347" flipH="1">
            <a:off x="5058083" y="3212568"/>
            <a:ext cx="767801" cy="2096735"/>
          </a:xfrm>
          <a:prstGeom prst="arc">
            <a:avLst>
              <a:gd name="adj1" fmla="val 17856007"/>
              <a:gd name="adj2" fmla="val 155367"/>
            </a:avLst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nak násobení 1">
            <a:extLst>
              <a:ext uri="{FF2B5EF4-FFF2-40B4-BE49-F238E27FC236}">
                <a16:creationId xmlns:a16="http://schemas.microsoft.com/office/drawing/2014/main" id="{B21F87ED-FB5E-4143-B2D7-72C4280C2AC9}"/>
              </a:ext>
            </a:extLst>
          </p:cNvPr>
          <p:cNvSpPr/>
          <p:nvPr/>
        </p:nvSpPr>
        <p:spPr>
          <a:xfrm>
            <a:off x="5652681" y="3391315"/>
            <a:ext cx="356619" cy="356619"/>
          </a:xfrm>
          <a:prstGeom prst="mathMultiply">
            <a:avLst>
              <a:gd name="adj1" fmla="val 23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nak násobení 25">
            <a:extLst>
              <a:ext uri="{FF2B5EF4-FFF2-40B4-BE49-F238E27FC236}">
                <a16:creationId xmlns:a16="http://schemas.microsoft.com/office/drawing/2014/main" id="{6ABDC6AC-A152-4FB6-AE9D-DC1FC1AE7A08}"/>
              </a:ext>
            </a:extLst>
          </p:cNvPr>
          <p:cNvSpPr/>
          <p:nvPr/>
        </p:nvSpPr>
        <p:spPr>
          <a:xfrm>
            <a:off x="4847970" y="3970134"/>
            <a:ext cx="356619" cy="356619"/>
          </a:xfrm>
          <a:prstGeom prst="mathMultiply">
            <a:avLst>
              <a:gd name="adj1" fmla="val 23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5A5BAEF-A866-4281-935A-E414AD94AF81}"/>
              </a:ext>
            </a:extLst>
          </p:cNvPr>
          <p:cNvSpPr txBox="1"/>
          <p:nvPr/>
        </p:nvSpPr>
        <p:spPr>
          <a:xfrm>
            <a:off x="0" y="44624"/>
            <a:ext cx="33979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We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learn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about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events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58 BC (and </a:t>
            </a:r>
            <a:r>
              <a:rPr lang="cs-CZ" dirty="0" err="1">
                <a:solidFill>
                  <a:schemeClr val="bg1"/>
                </a:solidFill>
              </a:rPr>
              <a:t>slightly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before</a:t>
            </a:r>
            <a:r>
              <a:rPr lang="cs-CZ" dirty="0">
                <a:solidFill>
                  <a:schemeClr val="bg1"/>
                </a:solidFill>
              </a:rPr>
              <a:t>) </a:t>
            </a:r>
            <a:r>
              <a:rPr lang="cs-CZ" dirty="0" err="1">
                <a:solidFill>
                  <a:schemeClr val="bg1"/>
                </a:solidFill>
              </a:rPr>
              <a:t>thanks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first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book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Caesar‘s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Gallic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Wars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(</a:t>
            </a:r>
            <a:r>
              <a:rPr lang="cs-CZ" sz="1600" dirty="0">
                <a:solidFill>
                  <a:schemeClr val="bg1"/>
                </a:solidFill>
              </a:rPr>
              <a:t>but </a:t>
            </a:r>
            <a:r>
              <a:rPr lang="cs-CZ" sz="1600" dirty="0" err="1">
                <a:solidFill>
                  <a:schemeClr val="bg1"/>
                </a:solidFill>
              </a:rPr>
              <a:t>read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it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aware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of</a:t>
            </a:r>
            <a:r>
              <a:rPr lang="cs-CZ" sz="1600" dirty="0">
                <a:solidFill>
                  <a:schemeClr val="bg1"/>
                </a:solidFill>
              </a:rPr>
              <a:t> his </a:t>
            </a:r>
            <a:r>
              <a:rPr lang="cs-CZ" sz="1600" dirty="0" err="1">
                <a:solidFill>
                  <a:schemeClr val="bg1"/>
                </a:solidFill>
              </a:rPr>
              <a:t>propagandistic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interests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 algn="r"/>
            <a:r>
              <a:rPr lang="cs-CZ" sz="1400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cs-CZ" sz="1400" dirty="0" err="1">
                <a:solidFill>
                  <a:schemeClr val="bg1"/>
                </a:solidFill>
                <a:hlinkClick r:id="rId3"/>
              </a:rPr>
              <a:t>www.perseus.tufts.edu</a:t>
            </a:r>
            <a:r>
              <a:rPr lang="cs-CZ" sz="1400" dirty="0">
                <a:solidFill>
                  <a:schemeClr val="bg1"/>
                </a:solidFill>
                <a:hlinkClick r:id="rId3"/>
              </a:rPr>
              <a:t>/</a:t>
            </a:r>
            <a:r>
              <a:rPr lang="cs-CZ" sz="1400" dirty="0" err="1">
                <a:solidFill>
                  <a:schemeClr val="bg1"/>
                </a:solidFill>
                <a:hlinkClick r:id="rId3"/>
              </a:rPr>
              <a:t>hopper</a:t>
            </a:r>
            <a:r>
              <a:rPr lang="cs-CZ" sz="1400" dirty="0">
                <a:solidFill>
                  <a:schemeClr val="bg1"/>
                </a:solidFill>
                <a:hlinkClick r:id="rId3"/>
              </a:rPr>
              <a:t>/</a:t>
            </a:r>
            <a:r>
              <a:rPr lang="cs-CZ" sz="1400" dirty="0" err="1">
                <a:solidFill>
                  <a:schemeClr val="bg1"/>
                </a:solidFill>
                <a:hlinkClick r:id="rId3"/>
              </a:rPr>
              <a:t>text?doc</a:t>
            </a:r>
            <a:r>
              <a:rPr lang="cs-CZ" sz="1400" dirty="0">
                <a:solidFill>
                  <a:schemeClr val="bg1"/>
                </a:solidFill>
                <a:hlinkClick r:id="rId3"/>
              </a:rPr>
              <a:t>=Perseus:text:1999.02.0001</a:t>
            </a:r>
            <a:endParaRPr lang="cs-CZ" sz="1400" dirty="0">
              <a:solidFill>
                <a:schemeClr val="bg1"/>
              </a:solidFill>
            </a:endParaRPr>
          </a:p>
          <a:p>
            <a:pPr algn="r"/>
            <a:r>
              <a:rPr lang="cs-CZ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35D877A-A30A-4A6E-9F2D-02988EEAF8E9}"/>
              </a:ext>
            </a:extLst>
          </p:cNvPr>
          <p:cNvSpPr txBox="1"/>
          <p:nvPr/>
        </p:nvSpPr>
        <p:spPr>
          <a:xfrm>
            <a:off x="4045470" y="392952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Haedui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46AE1F7-2948-4DFA-A237-10AD1FFC85F3}"/>
              </a:ext>
            </a:extLst>
          </p:cNvPr>
          <p:cNvSpPr txBox="1"/>
          <p:nvPr/>
        </p:nvSpPr>
        <p:spPr>
          <a:xfrm rot="19983770">
            <a:off x="5697763" y="380768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Helvetii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D62AEB97-4F77-4EBB-B0EE-7A825BB359B7}"/>
              </a:ext>
            </a:extLst>
          </p:cNvPr>
          <p:cNvSpPr txBox="1"/>
          <p:nvPr/>
        </p:nvSpPr>
        <p:spPr>
          <a:xfrm rot="19983770">
            <a:off x="5390446" y="3626892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Sequani</a:t>
            </a:r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B9F6D1F-7E14-45E0-A635-7CBA105C3AD5}"/>
              </a:ext>
            </a:extLst>
          </p:cNvPr>
          <p:cNvSpPr txBox="1"/>
          <p:nvPr/>
        </p:nvSpPr>
        <p:spPr>
          <a:xfrm rot="19983770">
            <a:off x="5420340" y="306873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Suebi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BAED296-9CF2-4286-B7BA-8E82904934AF}"/>
              </a:ext>
            </a:extLst>
          </p:cNvPr>
          <p:cNvSpPr txBox="1"/>
          <p:nvPr/>
        </p:nvSpPr>
        <p:spPr>
          <a:xfrm>
            <a:off x="479376" y="188640"/>
            <a:ext cx="1171262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725" indent="-720725"/>
            <a:r>
              <a:rPr lang="cs-CZ" dirty="0">
                <a:solidFill>
                  <a:schemeClr val="bg1"/>
                </a:solidFill>
              </a:rPr>
              <a:t>-Rome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politically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fully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involved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close</a:t>
            </a:r>
            <a:r>
              <a:rPr lang="cs-CZ" dirty="0">
                <a:solidFill>
                  <a:schemeClr val="bg1"/>
                </a:solidFill>
              </a:rPr>
              <a:t> relations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Haedui</a:t>
            </a:r>
            <a:r>
              <a:rPr lang="cs-CZ" dirty="0">
                <a:solidFill>
                  <a:schemeClr val="bg1"/>
                </a:solidFill>
              </a:rPr>
              <a:t> but </a:t>
            </a:r>
            <a:r>
              <a:rPr lang="cs-CZ" dirty="0" err="1">
                <a:solidFill>
                  <a:schemeClr val="bg1"/>
                </a:solidFill>
              </a:rPr>
              <a:t>also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Ariovistus</a:t>
            </a:r>
            <a:r>
              <a:rPr lang="cs-CZ" dirty="0">
                <a:solidFill>
                  <a:schemeClr val="bg1"/>
                </a:solidFill>
              </a:rPr>
              <a:t>!)</a:t>
            </a:r>
          </a:p>
          <a:p>
            <a:pPr marL="720725" indent="-720725"/>
            <a:endParaRPr lang="cs-CZ" dirty="0">
              <a:solidFill>
                <a:schemeClr val="bg1"/>
              </a:solidFill>
            </a:endParaRPr>
          </a:p>
          <a:p>
            <a:pPr marL="720725" indent="-720725"/>
            <a:r>
              <a:rPr lang="cs-CZ" dirty="0">
                <a:solidFill>
                  <a:schemeClr val="bg1"/>
                </a:solidFill>
              </a:rPr>
              <a:t>-Caesar </a:t>
            </a:r>
            <a:r>
              <a:rPr lang="cs-CZ" dirty="0" err="1">
                <a:solidFill>
                  <a:schemeClr val="bg1"/>
                </a:solidFill>
              </a:rPr>
              <a:t>needed</a:t>
            </a:r>
            <a:r>
              <a:rPr lang="cs-CZ" dirty="0">
                <a:solidFill>
                  <a:schemeClr val="bg1"/>
                </a:solidFill>
              </a:rPr>
              <a:t> to :</a:t>
            </a:r>
          </a:p>
          <a:p>
            <a:pPr marL="720725" indent="-720725"/>
            <a:r>
              <a:rPr lang="cs-CZ" dirty="0">
                <a:solidFill>
                  <a:schemeClr val="bg1"/>
                </a:solidFill>
              </a:rPr>
              <a:t>1) </a:t>
            </a:r>
            <a:r>
              <a:rPr lang="cs-CZ" dirty="0" err="1">
                <a:solidFill>
                  <a:schemeClr val="bg1"/>
                </a:solidFill>
              </a:rPr>
              <a:t>justify</a:t>
            </a:r>
            <a:r>
              <a:rPr lang="cs-CZ" dirty="0">
                <a:solidFill>
                  <a:schemeClr val="bg1"/>
                </a:solidFill>
              </a:rPr>
              <a:t> his </a:t>
            </a:r>
            <a:r>
              <a:rPr lang="cs-CZ" dirty="0" err="1">
                <a:solidFill>
                  <a:schemeClr val="bg1"/>
                </a:solidFill>
              </a:rPr>
              <a:t>deeds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protection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interests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Rome</a:t>
            </a:r>
          </a:p>
          <a:p>
            <a:pPr marL="720725" indent="-720725"/>
            <a:r>
              <a:rPr lang="cs-CZ" dirty="0">
                <a:solidFill>
                  <a:schemeClr val="bg1"/>
                </a:solidFill>
              </a:rPr>
              <a:t>	- </a:t>
            </a:r>
            <a:r>
              <a:rPr lang="cs-CZ" dirty="0" err="1">
                <a:solidFill>
                  <a:schemeClr val="bg1"/>
                </a:solidFill>
              </a:rPr>
              <a:t>protecting</a:t>
            </a:r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allies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Haedui</a:t>
            </a:r>
            <a:r>
              <a:rPr lang="cs-CZ" dirty="0">
                <a:solidFill>
                  <a:schemeClr val="bg1"/>
                </a:solidFill>
              </a:rPr>
              <a:t>, Norici) </a:t>
            </a:r>
          </a:p>
          <a:p>
            <a:pPr marL="720725" indent="-720725"/>
            <a:r>
              <a:rPr lang="cs-CZ" dirty="0">
                <a:solidFill>
                  <a:schemeClr val="bg1"/>
                </a:solidFill>
              </a:rPr>
              <a:t>	- </a:t>
            </a:r>
            <a:r>
              <a:rPr lang="cs-CZ" dirty="0" err="1">
                <a:solidFill>
                  <a:schemeClr val="bg1"/>
                </a:solidFill>
              </a:rPr>
              <a:t>preventing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problems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sphere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interest</a:t>
            </a:r>
            <a:r>
              <a:rPr lang="cs-CZ" dirty="0">
                <a:solidFill>
                  <a:schemeClr val="bg1"/>
                </a:solidFill>
              </a:rPr>
              <a:t> (and </a:t>
            </a:r>
            <a:r>
              <a:rPr lang="cs-CZ" dirty="0" err="1">
                <a:solidFill>
                  <a:schemeClr val="bg1"/>
                </a:solidFill>
              </a:rPr>
              <a:t>why</a:t>
            </a:r>
            <a:r>
              <a:rPr lang="cs-CZ" dirty="0">
                <a:solidFill>
                  <a:schemeClr val="bg1"/>
                </a:solidFill>
              </a:rPr>
              <a:t> not </a:t>
            </a:r>
            <a:r>
              <a:rPr lang="cs-CZ" dirty="0" err="1">
                <a:solidFill>
                  <a:schemeClr val="bg1"/>
                </a:solidFill>
              </a:rPr>
              <a:t>also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enlarging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?) </a:t>
            </a:r>
          </a:p>
          <a:p>
            <a:pPr marL="720725" indent="-720725"/>
            <a:r>
              <a:rPr lang="cs-CZ" dirty="0">
                <a:solidFill>
                  <a:schemeClr val="bg1"/>
                </a:solidFill>
              </a:rPr>
              <a:t>2) </a:t>
            </a:r>
            <a:r>
              <a:rPr lang="cs-CZ" dirty="0" err="1">
                <a:solidFill>
                  <a:schemeClr val="bg1"/>
                </a:solidFill>
              </a:rPr>
              <a:t>Glorify</a:t>
            </a:r>
            <a:r>
              <a:rPr lang="cs-CZ" dirty="0">
                <a:solidFill>
                  <a:schemeClr val="bg1"/>
                </a:solidFill>
              </a:rPr>
              <a:t> his </a:t>
            </a:r>
            <a:r>
              <a:rPr lang="cs-CZ" dirty="0" err="1">
                <a:solidFill>
                  <a:schemeClr val="bg1"/>
                </a:solidFill>
              </a:rPr>
              <a:t>exploits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>
                <a:solidFill>
                  <a:schemeClr val="bg1"/>
                </a:solidFill>
              </a:rPr>
              <a:t>conquering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entire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endParaRPr lang="cs-CZ" dirty="0">
              <a:solidFill>
                <a:schemeClr val="bg1"/>
              </a:solidFill>
            </a:endParaRPr>
          </a:p>
          <a:p>
            <a:pPr marL="720725" indent="-720725"/>
            <a:endParaRPr lang="cs-CZ" dirty="0">
              <a:solidFill>
                <a:schemeClr val="bg1"/>
              </a:solidFill>
            </a:endParaRPr>
          </a:p>
          <a:p>
            <a:pPr marL="720725" indent="-720725"/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marL="720725" indent="-720725"/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constant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mentions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tense relations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Celts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Germans</a:t>
            </a:r>
            <a:r>
              <a:rPr lang="cs-CZ" dirty="0">
                <a:solidFill>
                  <a:schemeClr val="bg1"/>
                </a:solidFill>
              </a:rPr>
              <a:t> = </a:t>
            </a:r>
            <a:r>
              <a:rPr lang="cs-CZ" dirty="0" err="1">
                <a:solidFill>
                  <a:schemeClr val="bg1"/>
                </a:solidFill>
              </a:rPr>
              <a:t>fearmongering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recalling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only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Germans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Romans</a:t>
            </a:r>
            <a:r>
              <a:rPr lang="cs-CZ" dirty="0">
                <a:solidFill>
                  <a:schemeClr val="bg1"/>
                </a:solidFill>
              </a:rPr>
              <a:t> had </a:t>
            </a:r>
            <a:r>
              <a:rPr lang="cs-CZ" dirty="0" err="1">
                <a:solidFill>
                  <a:schemeClr val="bg1"/>
                </a:solidFill>
              </a:rPr>
              <a:t>encountered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Cimbri. By </a:t>
            </a:r>
            <a:r>
              <a:rPr lang="cs-CZ" dirty="0" err="1">
                <a:solidFill>
                  <a:schemeClr val="bg1"/>
                </a:solidFill>
              </a:rPr>
              <a:t>driving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germanic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threat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he made </a:t>
            </a:r>
            <a:r>
              <a:rPr lang="cs-CZ" dirty="0" err="1">
                <a:solidFill>
                  <a:schemeClr val="bg1"/>
                </a:solidFill>
              </a:rPr>
              <a:t>himself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new</a:t>
            </a:r>
            <a:r>
              <a:rPr lang="cs-CZ" dirty="0">
                <a:solidFill>
                  <a:schemeClr val="bg1"/>
                </a:solidFill>
              </a:rPr>
              <a:t> Marius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marL="720725" indent="-720725"/>
            <a:endParaRPr lang="cs-CZ" dirty="0">
              <a:solidFill>
                <a:schemeClr val="bg1"/>
              </a:solidFill>
            </a:endParaRPr>
          </a:p>
          <a:p>
            <a:pPr marL="720725" indent="-720725"/>
            <a:r>
              <a:rPr lang="cs-CZ" dirty="0">
                <a:solidFill>
                  <a:schemeClr val="bg1"/>
                </a:solidFill>
              </a:rPr>
              <a:t>-by </a:t>
            </a:r>
            <a:r>
              <a:rPr lang="cs-CZ" dirty="0" err="1">
                <a:solidFill>
                  <a:schemeClr val="bg1"/>
                </a:solidFill>
              </a:rPr>
              <a:t>contrasting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(„</a:t>
            </a:r>
            <a:r>
              <a:rPr lang="cs-CZ" dirty="0" err="1">
                <a:solidFill>
                  <a:schemeClr val="bg1"/>
                </a:solidFill>
              </a:rPr>
              <a:t>Germanic</a:t>
            </a:r>
            <a:r>
              <a:rPr lang="cs-CZ" dirty="0">
                <a:solidFill>
                  <a:schemeClr val="bg1"/>
                </a:solidFill>
              </a:rPr>
              <a:t>“) </a:t>
            </a:r>
            <a:r>
              <a:rPr lang="cs-CZ" dirty="0" err="1">
                <a:solidFill>
                  <a:schemeClr val="bg1"/>
                </a:solidFill>
              </a:rPr>
              <a:t>territories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beyond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Rhine</a:t>
            </a:r>
            <a:r>
              <a:rPr lang="cs-CZ" dirty="0">
                <a:solidFill>
                  <a:schemeClr val="bg1"/>
                </a:solidFill>
              </a:rPr>
              <a:t> he </a:t>
            </a:r>
            <a:r>
              <a:rPr lang="cs-CZ" dirty="0" err="1">
                <a:solidFill>
                  <a:schemeClr val="bg1"/>
                </a:solidFill>
              </a:rPr>
              <a:t>himself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defined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conquer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did</a:t>
            </a:r>
            <a:r>
              <a:rPr lang="cs-CZ" dirty="0">
                <a:solidFill>
                  <a:schemeClr val="bg1"/>
                </a:solidFill>
              </a:rPr>
              <a:t> not </a:t>
            </a:r>
            <a:r>
              <a:rPr lang="cs-CZ" dirty="0" err="1">
                <a:solidFill>
                  <a:schemeClr val="bg1"/>
                </a:solidFill>
              </a:rPr>
              <a:t>need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worry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about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rest (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not </a:t>
            </a:r>
            <a:r>
              <a:rPr lang="cs-CZ" dirty="0" err="1">
                <a:solidFill>
                  <a:schemeClr val="bg1"/>
                </a:solidFill>
              </a:rPr>
              <a:t>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sure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even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unlikely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that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distinction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and „Germany“ </a:t>
            </a:r>
            <a:r>
              <a:rPr lang="cs-CZ" dirty="0" err="1">
                <a:solidFill>
                  <a:schemeClr val="bg1"/>
                </a:solidFill>
              </a:rPr>
              <a:t>existed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beforehand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themselves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 marL="720725" indent="-720725"/>
            <a:endParaRPr lang="cs-CZ" dirty="0" smtClean="0">
              <a:solidFill>
                <a:schemeClr val="bg1"/>
              </a:solidFill>
            </a:endParaRPr>
          </a:p>
          <a:p>
            <a:pPr marL="720725" indent="-720725"/>
            <a:r>
              <a:rPr lang="cs-CZ" dirty="0" smtClean="0">
                <a:solidFill>
                  <a:schemeClr val="bg1"/>
                </a:solidFill>
              </a:rPr>
              <a:t>-</a:t>
            </a:r>
            <a:r>
              <a:rPr lang="cs-CZ" dirty="0">
                <a:solidFill>
                  <a:schemeClr val="bg1"/>
                </a:solidFill>
              </a:rPr>
              <a:t>Boii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represented</a:t>
            </a:r>
            <a:r>
              <a:rPr lang="cs-CZ" dirty="0">
                <a:solidFill>
                  <a:schemeClr val="bg1"/>
                </a:solidFill>
              </a:rPr>
              <a:t> as </a:t>
            </a:r>
            <a:r>
              <a:rPr lang="cs-CZ" dirty="0" err="1">
                <a:solidFill>
                  <a:schemeClr val="bg1"/>
                </a:solidFill>
              </a:rPr>
              <a:t>threat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because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they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incidentally</a:t>
            </a:r>
            <a:r>
              <a:rPr lang="cs-CZ" dirty="0">
                <a:solidFill>
                  <a:schemeClr val="bg1"/>
                </a:solidFill>
              </a:rPr>
              <a:t>) </a:t>
            </a:r>
            <a:r>
              <a:rPr lang="cs-CZ" dirty="0" err="1">
                <a:solidFill>
                  <a:schemeClr val="bg1"/>
                </a:solidFill>
              </a:rPr>
              <a:t>endanger</a:t>
            </a:r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interests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Noricum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otherwise</a:t>
            </a:r>
            <a:r>
              <a:rPr lang="cs-CZ" dirty="0">
                <a:solidFill>
                  <a:schemeClr val="bg1"/>
                </a:solidFill>
              </a:rPr>
              <a:t> Caesar </a:t>
            </a:r>
            <a:r>
              <a:rPr lang="cs-CZ" dirty="0" err="1">
                <a:solidFill>
                  <a:schemeClr val="bg1"/>
                </a:solidFill>
              </a:rPr>
              <a:t>doesn‘t</a:t>
            </a:r>
            <a:r>
              <a:rPr lang="cs-CZ" dirty="0">
                <a:solidFill>
                  <a:schemeClr val="bg1"/>
                </a:solidFill>
              </a:rPr>
              <a:t> care much </a:t>
            </a:r>
            <a:r>
              <a:rPr lang="cs-CZ" dirty="0" err="1">
                <a:solidFill>
                  <a:schemeClr val="bg1"/>
                </a:solidFill>
              </a:rPr>
              <a:t>about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them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marL="720725" indent="-720725"/>
            <a:endParaRPr lang="cs-CZ" dirty="0" smtClean="0">
              <a:solidFill>
                <a:schemeClr val="bg1"/>
              </a:solidFill>
            </a:endParaRPr>
          </a:p>
          <a:p>
            <a:pPr marL="720725" indent="-720725"/>
            <a:endParaRPr lang="cs-CZ" dirty="0" smtClean="0">
              <a:solidFill>
                <a:schemeClr val="bg1"/>
              </a:solidFill>
            </a:endParaRPr>
          </a:p>
          <a:p>
            <a:pPr marL="720725" indent="-720725"/>
            <a:endParaRPr lang="cs-CZ" dirty="0">
              <a:solidFill>
                <a:schemeClr val="bg1"/>
              </a:solidFill>
            </a:endParaRPr>
          </a:p>
          <a:p>
            <a:pPr marL="720725" indent="-720725"/>
            <a:r>
              <a:rPr lang="cs-CZ" dirty="0">
                <a:solidFill>
                  <a:schemeClr val="bg1"/>
                </a:solidFill>
              </a:rPr>
              <a:t>=&gt;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sphere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interests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involved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eastern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Alps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Romans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somewhat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aware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 but </a:t>
            </a:r>
            <a:r>
              <a:rPr lang="cs-CZ" dirty="0" err="1">
                <a:solidFill>
                  <a:schemeClr val="bg1"/>
                </a:solidFill>
              </a:rPr>
              <a:t>did</a:t>
            </a:r>
            <a:r>
              <a:rPr lang="cs-CZ" dirty="0">
                <a:solidFill>
                  <a:schemeClr val="bg1"/>
                </a:solidFill>
              </a:rPr>
              <a:t> not care much (</a:t>
            </a:r>
            <a:r>
              <a:rPr lang="cs-CZ" dirty="0" err="1">
                <a:solidFill>
                  <a:schemeClr val="bg1"/>
                </a:solidFill>
              </a:rPr>
              <a:t>yet</a:t>
            </a:r>
            <a:r>
              <a:rPr lang="cs-CZ" dirty="0" smtClean="0">
                <a:solidFill>
                  <a:schemeClr val="bg1"/>
                </a:solidFill>
              </a:rPr>
              <a:t>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646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"/>
          <a:stretch>
            <a:fillRect/>
          </a:stretch>
        </p:blipFill>
        <p:spPr bwMode="auto">
          <a:xfrm>
            <a:off x="3072679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6"/>
          <p:cNvSpPr/>
          <p:nvPr/>
        </p:nvSpPr>
        <p:spPr>
          <a:xfrm>
            <a:off x="11173071" y="24928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11101063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10308975" y="2852936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9372871" y="2564904"/>
            <a:ext cx="144016" cy="144016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9228855" y="2276872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9660903" y="2564904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11605119" y="213285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10957047" y="2852936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7860703" y="3068960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7932711" y="2780928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8076727" y="2420888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6708575" y="3501008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4692351" y="422108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5628455" y="24928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6860975" y="3356992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636567" y="3645024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6412159" y="3933056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6060503" y="3861048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5268415" y="3429000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3756247" y="2996952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Elipsa 26"/>
          <p:cNvSpPr/>
          <p:nvPr/>
        </p:nvSpPr>
        <p:spPr>
          <a:xfrm>
            <a:off x="5412431" y="2420888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Elipsa 27"/>
          <p:cNvSpPr/>
          <p:nvPr/>
        </p:nvSpPr>
        <p:spPr>
          <a:xfrm>
            <a:off x="9525271" y="2492896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33002" y="0"/>
            <a:ext cx="305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III–I c. BC LT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agglomerations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in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Europe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(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some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of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them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BA6F06-C54B-43F7-970F-1CE98D8DB35D}"/>
              </a:ext>
            </a:extLst>
          </p:cNvPr>
          <p:cNvSpPr txBox="1"/>
          <p:nvPr/>
        </p:nvSpPr>
        <p:spPr>
          <a:xfrm>
            <a:off x="8616280" y="2627620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Manching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275EF7B0-0806-4CFA-BEBB-CEF736091933}"/>
              </a:ext>
            </a:extLst>
          </p:cNvPr>
          <p:cNvSpPr txBox="1"/>
          <p:nvPr/>
        </p:nvSpPr>
        <p:spPr>
          <a:xfrm>
            <a:off x="10293646" y="219557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Němčice </a:t>
            </a:r>
            <a:r>
              <a:rPr lang="cs-CZ" b="1" dirty="0" err="1"/>
              <a:t>n.H</a:t>
            </a:r>
            <a:r>
              <a:rPr lang="cs-CZ" b="1" dirty="0"/>
              <a:t>.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08B173C-065C-486C-9A5B-A48FE51016A7}"/>
              </a:ext>
            </a:extLst>
          </p:cNvPr>
          <p:cNvSpPr txBox="1"/>
          <p:nvPr/>
        </p:nvSpPr>
        <p:spPr>
          <a:xfrm>
            <a:off x="4398985" y="429309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Lacoste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66211C5-5963-4ECF-BD90-E7CC76E92454}"/>
              </a:ext>
            </a:extLst>
          </p:cNvPr>
          <p:cNvSpPr txBox="1"/>
          <p:nvPr/>
        </p:nvSpPr>
        <p:spPr>
          <a:xfrm>
            <a:off x="11181216" y="2636912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Roseldorf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0404E14-735B-4A1F-A049-9C7FC467B698}"/>
              </a:ext>
            </a:extLst>
          </p:cNvPr>
          <p:cNvSpPr txBox="1"/>
          <p:nvPr/>
        </p:nvSpPr>
        <p:spPr>
          <a:xfrm>
            <a:off x="10878461" y="1412776"/>
            <a:ext cx="141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 err="1"/>
              <a:t>Nowa</a:t>
            </a:r>
            <a:r>
              <a:rPr lang="cs-CZ" b="1" dirty="0"/>
              <a:t> </a:t>
            </a:r>
            <a:r>
              <a:rPr lang="cs-CZ" b="1" dirty="0" err="1"/>
              <a:t>Cerekwia</a:t>
            </a:r>
            <a:endParaRPr lang="cs-CZ" b="1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C30735FC-F319-4EF4-BAD4-355A5D0285D6}"/>
              </a:ext>
            </a:extLst>
          </p:cNvPr>
          <p:cNvSpPr txBox="1"/>
          <p:nvPr/>
        </p:nvSpPr>
        <p:spPr>
          <a:xfrm>
            <a:off x="5525851" y="2564904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Bobigny</a:t>
            </a:r>
            <a:endParaRPr lang="cs-CZ" b="1" dirty="0"/>
          </a:p>
        </p:txBody>
      </p:sp>
      <p:sp>
        <p:nvSpPr>
          <p:cNvPr id="36" name="Elipsa 19">
            <a:extLst>
              <a:ext uri="{FF2B5EF4-FFF2-40B4-BE49-F238E27FC236}">
                <a16:creationId xmlns:a16="http://schemas.microsoft.com/office/drawing/2014/main" id="{4E6C24F3-C8EB-445B-BFCE-F1E513539D42}"/>
              </a:ext>
            </a:extLst>
          </p:cNvPr>
          <p:cNvSpPr/>
          <p:nvPr/>
        </p:nvSpPr>
        <p:spPr>
          <a:xfrm>
            <a:off x="279166" y="134076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Elipsa 26">
            <a:extLst>
              <a:ext uri="{FF2B5EF4-FFF2-40B4-BE49-F238E27FC236}">
                <a16:creationId xmlns:a16="http://schemas.microsoft.com/office/drawing/2014/main" id="{3121413E-40FC-41F1-B8F0-92EC3CD3119B}"/>
              </a:ext>
            </a:extLst>
          </p:cNvPr>
          <p:cNvSpPr/>
          <p:nvPr/>
        </p:nvSpPr>
        <p:spPr>
          <a:xfrm>
            <a:off x="256601" y="1663933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05011591-7490-474E-8D5C-7B95A814F440}"/>
              </a:ext>
            </a:extLst>
          </p:cNvPr>
          <p:cNvSpPr txBox="1"/>
          <p:nvPr/>
        </p:nvSpPr>
        <p:spPr>
          <a:xfrm>
            <a:off x="607887" y="1251927"/>
            <a:ext cx="2247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Principally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C–C2</a:t>
            </a:r>
          </a:p>
          <a:p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Principally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C2–D</a:t>
            </a:r>
          </a:p>
        </p:txBody>
      </p:sp>
      <p:sp>
        <p:nvSpPr>
          <p:cNvPr id="39" name="Elipsa 10">
            <a:extLst>
              <a:ext uri="{FF2B5EF4-FFF2-40B4-BE49-F238E27FC236}">
                <a16:creationId xmlns:a16="http://schemas.microsoft.com/office/drawing/2014/main" id="{BAC711D3-7E2E-4DB1-9A03-E523D2D53878}"/>
              </a:ext>
            </a:extLst>
          </p:cNvPr>
          <p:cNvSpPr/>
          <p:nvPr/>
        </p:nvSpPr>
        <p:spPr>
          <a:xfrm>
            <a:off x="10215557" y="1925121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7449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nza\Documents\VĚDOVĚCI\dis_a_spol\Nová složka\pracovní\opp_vš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4" y="1639132"/>
            <a:ext cx="8639944" cy="5114227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6989A85-8195-48B4-8FCC-40561C873A77}"/>
              </a:ext>
            </a:extLst>
          </p:cNvPr>
          <p:cNvSpPr txBox="1"/>
          <p:nvPr/>
        </p:nvSpPr>
        <p:spPr>
          <a:xfrm>
            <a:off x="0" y="1639132"/>
            <a:ext cx="34317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C2 and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D2, oppida </a:t>
            </a:r>
            <a:r>
              <a:rPr lang="cs-CZ" dirty="0" err="1">
                <a:solidFill>
                  <a:schemeClr val="bg1"/>
                </a:solidFill>
              </a:rPr>
              <a:t>appeared</a:t>
            </a:r>
            <a:r>
              <a:rPr lang="cs-CZ" dirty="0">
                <a:solidFill>
                  <a:schemeClr val="bg1"/>
                </a:solidFill>
              </a:rPr>
              <a:t> in most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though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significant</a:t>
            </a:r>
            <a:r>
              <a:rPr lang="cs-CZ" dirty="0">
                <a:solidFill>
                  <a:schemeClr val="bg1"/>
                </a:solidFill>
              </a:rPr>
              <a:t> variability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region to region in </a:t>
            </a:r>
            <a:r>
              <a:rPr lang="cs-CZ" dirty="0" err="1">
                <a:solidFill>
                  <a:schemeClr val="bg1"/>
                </a:solidFill>
              </a:rPr>
              <a:t>terms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typology, chronology, </a:t>
            </a:r>
            <a:r>
              <a:rPr lang="cs-CZ" dirty="0" err="1">
                <a:solidFill>
                  <a:schemeClr val="bg1"/>
                </a:solidFill>
              </a:rPr>
              <a:t>material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culture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etc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>
                <a:hlinkClick r:id="rId3"/>
              </a:rPr>
              <a:t>http://</a:t>
            </a:r>
            <a:r>
              <a:rPr lang="cs-CZ" dirty="0" err="1">
                <a:hlinkClick r:id="rId3"/>
              </a:rPr>
              <a:t>oppida.org</a:t>
            </a:r>
            <a:r>
              <a:rPr lang="cs-CZ" dirty="0">
                <a:hlinkClick r:id="rId3"/>
              </a:rPr>
              <a:t>/</a:t>
            </a:r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BB035DB-16F6-4F45-8558-C2C8BB248DF4}"/>
              </a:ext>
            </a:extLst>
          </p:cNvPr>
          <p:cNvSpPr txBox="1"/>
          <p:nvPr/>
        </p:nvSpPr>
        <p:spPr>
          <a:xfrm>
            <a:off x="263352" y="116632"/>
            <a:ext cx="11928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Archaeology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Late La Tène period in </a:t>
            </a:r>
            <a:r>
              <a:rPr lang="cs-CZ" b="1" dirty="0" err="1">
                <a:solidFill>
                  <a:schemeClr val="bg1"/>
                </a:solidFill>
              </a:rPr>
              <a:t>Central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Europe</a:t>
            </a:r>
            <a:endParaRPr lang="cs-CZ" b="1" dirty="0">
              <a:solidFill>
                <a:schemeClr val="bg1"/>
              </a:solidFill>
            </a:endParaRPr>
          </a:p>
          <a:p>
            <a:pPr marL="179388" indent="263525"/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over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C2,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occupation</a:t>
            </a:r>
            <a:r>
              <a:rPr lang="cs-CZ" dirty="0">
                <a:solidFill>
                  <a:schemeClr val="bg1"/>
                </a:solidFill>
              </a:rPr>
              <a:t> spread to </a:t>
            </a:r>
            <a:r>
              <a:rPr lang="cs-CZ" dirty="0" err="1">
                <a:solidFill>
                  <a:schemeClr val="bg1"/>
                </a:solidFill>
              </a:rPr>
              <a:t>previously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unoccupied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territories</a:t>
            </a:r>
            <a:endParaRPr lang="cs-CZ" dirty="0">
              <a:solidFill>
                <a:schemeClr val="bg1"/>
              </a:solidFill>
            </a:endParaRPr>
          </a:p>
          <a:p>
            <a:pPr marL="179388" indent="263525"/>
            <a:r>
              <a:rPr lang="cs-CZ" dirty="0">
                <a:solidFill>
                  <a:schemeClr val="bg1"/>
                </a:solidFill>
              </a:rPr>
              <a:t>-a </a:t>
            </a:r>
            <a:r>
              <a:rPr lang="cs-CZ" dirty="0" err="1">
                <a:solidFill>
                  <a:schemeClr val="bg1"/>
                </a:solidFill>
              </a:rPr>
              <a:t>series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fortified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hill</a:t>
            </a:r>
            <a:r>
              <a:rPr lang="cs-CZ" dirty="0">
                <a:solidFill>
                  <a:schemeClr val="bg1"/>
                </a:solidFill>
              </a:rPr>
              <a:t>-top </a:t>
            </a:r>
            <a:r>
              <a:rPr lang="cs-CZ" dirty="0" err="1">
                <a:solidFill>
                  <a:schemeClr val="bg1"/>
                </a:solidFill>
              </a:rPr>
              <a:t>settlements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entirely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new</a:t>
            </a:r>
            <a:r>
              <a:rPr lang="cs-CZ" dirty="0">
                <a:solidFill>
                  <a:schemeClr val="bg1"/>
                </a:solidFill>
              </a:rPr>
              <a:t> type – oppida –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established</a:t>
            </a:r>
            <a:r>
              <a:rPr lang="cs-CZ" dirty="0">
                <a:solidFill>
                  <a:schemeClr val="bg1"/>
                </a:solidFill>
              </a:rPr>
              <a:t> (in Bohemia </a:t>
            </a:r>
            <a:r>
              <a:rPr lang="cs-CZ" dirty="0" err="1">
                <a:solidFill>
                  <a:schemeClr val="bg1"/>
                </a:solidFill>
              </a:rPr>
              <a:t>they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mostly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concentrate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southern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half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country)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2F888D8-F597-42C9-A861-873552DAB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36638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530A8A2-1EA2-48A0-9B9A-8B64D3DD2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015" y="753148"/>
            <a:ext cx="4721985" cy="610485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F5D1D6B-C10C-46D9-88B3-2779170B7A6C}"/>
              </a:ext>
            </a:extLst>
          </p:cNvPr>
          <p:cNvSpPr txBox="1"/>
          <p:nvPr/>
        </p:nvSpPr>
        <p:spPr>
          <a:xfrm>
            <a:off x="4372424" y="760636"/>
            <a:ext cx="30917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In early 1900s Joseph </a:t>
            </a:r>
            <a:r>
              <a:rPr lang="cs-CZ" dirty="0" err="1">
                <a:solidFill>
                  <a:schemeClr val="bg1"/>
                </a:solidFill>
              </a:rPr>
              <a:t>Déchelette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first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realised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striking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similarity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material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culture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several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fortified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sites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defining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thus</a:t>
            </a:r>
            <a:r>
              <a:rPr lang="cs-CZ" dirty="0">
                <a:solidFill>
                  <a:schemeClr val="bg1"/>
                </a:solidFill>
              </a:rPr>
              <a:t> a „</a:t>
            </a:r>
            <a:r>
              <a:rPr lang="cs-CZ" i="1" dirty="0" err="1">
                <a:solidFill>
                  <a:schemeClr val="bg1"/>
                </a:solidFill>
              </a:rPr>
              <a:t>civilisation</a:t>
            </a:r>
            <a:r>
              <a:rPr lang="cs-CZ" i="1" dirty="0">
                <a:solidFill>
                  <a:schemeClr val="bg1"/>
                </a:solidFill>
              </a:rPr>
              <a:t> des oppida</a:t>
            </a:r>
            <a:r>
              <a:rPr lang="cs-CZ" dirty="0">
                <a:solidFill>
                  <a:schemeClr val="bg1"/>
                </a:solidFill>
              </a:rPr>
              <a:t>“.</a:t>
            </a: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 err="1">
                <a:solidFill>
                  <a:schemeClr val="bg1"/>
                </a:solidFill>
              </a:rPr>
              <a:t>Currently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tend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see</a:t>
            </a:r>
            <a:r>
              <a:rPr lang="cs-CZ" dirty="0">
                <a:solidFill>
                  <a:schemeClr val="bg1"/>
                </a:solidFill>
              </a:rPr>
              <a:t> more diversity </a:t>
            </a:r>
            <a:r>
              <a:rPr lang="cs-CZ" dirty="0" err="1">
                <a:solidFill>
                  <a:schemeClr val="bg1"/>
                </a:solidFill>
              </a:rPr>
              <a:t>within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than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Déchelette</a:t>
            </a:r>
            <a:r>
              <a:rPr lang="cs-CZ" dirty="0">
                <a:solidFill>
                  <a:schemeClr val="bg1"/>
                </a:solidFill>
              </a:rPr>
              <a:t> but </a:t>
            </a:r>
            <a:r>
              <a:rPr lang="cs-CZ" dirty="0" err="1">
                <a:solidFill>
                  <a:schemeClr val="bg1"/>
                </a:solidFill>
              </a:rPr>
              <a:t>still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admit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that</a:t>
            </a:r>
            <a:r>
              <a:rPr lang="cs-CZ" dirty="0">
                <a:solidFill>
                  <a:schemeClr val="bg1"/>
                </a:solidFill>
              </a:rPr>
              <a:t> much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phenomenon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very </a:t>
            </a:r>
            <a:r>
              <a:rPr lang="cs-CZ" dirty="0" err="1">
                <a:solidFill>
                  <a:schemeClr val="bg1"/>
                </a:solidFill>
              </a:rPr>
              <a:t>similar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throughout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21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43DC3B-2A5F-4611-85FD-5EBA358ACA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8062" y="2704954"/>
            <a:ext cx="3060139" cy="415304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8665199-49CC-4199-8642-A5A39B67C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011" y="2705323"/>
            <a:ext cx="2743191" cy="4152677"/>
          </a:xfrm>
          <a:prstGeom prst="rect">
            <a:avLst/>
          </a:prstGeom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92CCACB9-A78B-4438-A9E1-B6E62216CF41}"/>
              </a:ext>
            </a:extLst>
          </p:cNvPr>
          <p:cNvGrpSpPr/>
          <p:nvPr/>
        </p:nvGrpSpPr>
        <p:grpSpPr>
          <a:xfrm>
            <a:off x="2798905" y="994913"/>
            <a:ext cx="3649136" cy="1619935"/>
            <a:chOff x="3312817" y="1554211"/>
            <a:chExt cx="3649136" cy="1619935"/>
          </a:xfrm>
        </p:grpSpPr>
        <p:sp>
          <p:nvSpPr>
            <p:cNvPr id="7" name="Řečová bublina: oválný bublinový popisek 6">
              <a:extLst>
                <a:ext uri="{FF2B5EF4-FFF2-40B4-BE49-F238E27FC236}">
                  <a16:creationId xmlns:a16="http://schemas.microsoft.com/office/drawing/2014/main" id="{1BD2163E-6364-4692-BB3E-07C2143C3939}"/>
                </a:ext>
              </a:extLst>
            </p:cNvPr>
            <p:cNvSpPr/>
            <p:nvPr/>
          </p:nvSpPr>
          <p:spPr>
            <a:xfrm>
              <a:off x="3312817" y="1554211"/>
              <a:ext cx="3207032" cy="1619935"/>
            </a:xfrm>
            <a:prstGeom prst="wedgeEllipseCallout">
              <a:avLst>
                <a:gd name="adj1" fmla="val -63660"/>
                <a:gd name="adj2" fmla="val 79147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A55862E9-B52E-4BB2-A087-A78016648B46}"/>
                </a:ext>
              </a:extLst>
            </p:cNvPr>
            <p:cNvSpPr txBox="1"/>
            <p:nvPr/>
          </p:nvSpPr>
          <p:spPr>
            <a:xfrm>
              <a:off x="3590405" y="1929529"/>
              <a:ext cx="33715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  <a:latin typeface="Candara" panose="020E0502030303020204" pitchFamily="34" charset="0"/>
                </a:rPr>
                <a:t>Blah blah blah blah oppida</a:t>
              </a:r>
            </a:p>
            <a:p>
              <a:r>
                <a:rPr lang="cs-CZ" dirty="0">
                  <a:solidFill>
                    <a:schemeClr val="bg1"/>
                  </a:solidFill>
                  <a:latin typeface="Candara" panose="020E0502030303020204" pitchFamily="34" charset="0"/>
                </a:rPr>
                <a:t>Blah </a:t>
              </a:r>
              <a:r>
                <a:rPr lang="cs-CZ" dirty="0" err="1">
                  <a:solidFill>
                    <a:schemeClr val="bg1"/>
                  </a:solidFill>
                  <a:latin typeface="Candara" panose="020E0502030303020204" pitchFamily="34" charset="0"/>
                </a:rPr>
                <a:t>bla</a:t>
              </a:r>
              <a:r>
                <a:rPr lang="cs-CZ" dirty="0">
                  <a:solidFill>
                    <a:schemeClr val="bg1"/>
                  </a:solidFill>
                  <a:latin typeface="Candara" panose="020E0502030303020204" pitchFamily="34" charset="0"/>
                </a:rPr>
                <a:t> oppidum blah </a:t>
              </a:r>
              <a:r>
                <a:rPr lang="cs-CZ" dirty="0" err="1">
                  <a:solidFill>
                    <a:schemeClr val="bg1"/>
                  </a:solidFill>
                  <a:latin typeface="Candara" panose="020E0502030303020204" pitchFamily="34" charset="0"/>
                </a:rPr>
                <a:t>oppidorum</a:t>
              </a:r>
              <a:r>
                <a:rPr lang="cs-CZ" dirty="0">
                  <a:solidFill>
                    <a:schemeClr val="bg1"/>
                  </a:solidFill>
                  <a:latin typeface="Candara" panose="020E0502030303020204" pitchFamily="34" charset="0"/>
                </a:rPr>
                <a:t> blah blah …..</a:t>
              </a:r>
            </a:p>
            <a:p>
              <a:endParaRPr lang="cs-CZ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11" name="Řečová bublina: oválný bublinový popisek 10">
            <a:extLst>
              <a:ext uri="{FF2B5EF4-FFF2-40B4-BE49-F238E27FC236}">
                <a16:creationId xmlns:a16="http://schemas.microsoft.com/office/drawing/2014/main" id="{4D53625D-0B1E-46E5-9B7A-D07A7883CAFC}"/>
              </a:ext>
            </a:extLst>
          </p:cNvPr>
          <p:cNvSpPr/>
          <p:nvPr/>
        </p:nvSpPr>
        <p:spPr>
          <a:xfrm rot="10800000" flipV="1">
            <a:off x="6249809" y="228132"/>
            <a:ext cx="5390805" cy="2386716"/>
          </a:xfrm>
          <a:prstGeom prst="wedgeEllipseCallout">
            <a:avLst>
              <a:gd name="adj1" fmla="val -22104"/>
              <a:gd name="adj2" fmla="val 9114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7FEE66B-8950-4A6B-8C5F-0103D4C3327E}"/>
              </a:ext>
            </a:extLst>
          </p:cNvPr>
          <p:cNvSpPr txBox="1"/>
          <p:nvPr/>
        </p:nvSpPr>
        <p:spPr>
          <a:xfrm>
            <a:off x="6822496" y="594554"/>
            <a:ext cx="2081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hill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-top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site</a:t>
            </a:r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fortified</a:t>
            </a:r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at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least 5/10 /25 /30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hectars</a:t>
            </a:r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dated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to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LT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C2–D</a:t>
            </a:r>
          </a:p>
          <a:p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A766EBB-A2DF-469E-BF7E-17228BB8B91B}"/>
              </a:ext>
            </a:extLst>
          </p:cNvPr>
          <p:cNvSpPr txBox="1"/>
          <p:nvPr/>
        </p:nvSpPr>
        <p:spPr>
          <a:xfrm>
            <a:off x="9048328" y="404664"/>
            <a:ext cx="2336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with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…</a:t>
            </a: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…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centrale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functions</a:t>
            </a:r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…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concentration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inhabitants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cratfs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and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trade</a:t>
            </a:r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…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coin</a:t>
            </a:r>
            <a:r>
              <a:rPr lang="cs-CZ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anose="020E0502030303020204" pitchFamily="34" charset="0"/>
              </a:rPr>
              <a:t>production</a:t>
            </a:r>
            <a:endParaRPr lang="cs-CZ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F0A51B5-93C5-449F-A34E-25E4C4C24B6B}"/>
              </a:ext>
            </a:extLst>
          </p:cNvPr>
          <p:cNvSpPr txBox="1"/>
          <p:nvPr/>
        </p:nvSpPr>
        <p:spPr>
          <a:xfrm>
            <a:off x="3287689" y="3284984"/>
            <a:ext cx="58103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word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taken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Caesar </a:t>
            </a:r>
            <a:r>
              <a:rPr lang="cs-CZ" dirty="0" err="1">
                <a:solidFill>
                  <a:schemeClr val="bg1"/>
                </a:solidFill>
              </a:rPr>
              <a:t>meaning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simply</a:t>
            </a:r>
            <a:r>
              <a:rPr lang="cs-CZ" dirty="0">
                <a:solidFill>
                  <a:schemeClr val="bg1"/>
                </a:solidFill>
              </a:rPr>
              <a:t> „</a:t>
            </a:r>
            <a:r>
              <a:rPr lang="cs-CZ" dirty="0" err="1">
                <a:solidFill>
                  <a:schemeClr val="bg1"/>
                </a:solidFill>
              </a:rPr>
              <a:t>town</a:t>
            </a:r>
            <a:r>
              <a:rPr lang="cs-CZ" dirty="0">
                <a:solidFill>
                  <a:schemeClr val="bg1"/>
                </a:solidFill>
              </a:rPr>
              <a:t>“ </a:t>
            </a:r>
          </a:p>
          <a:p>
            <a:r>
              <a:rPr lang="cs-CZ" dirty="0">
                <a:solidFill>
                  <a:schemeClr val="bg1"/>
                </a:solidFill>
              </a:rPr>
              <a:t>-in </a:t>
            </a:r>
            <a:r>
              <a:rPr lang="cs-CZ" dirty="0" err="1">
                <a:solidFill>
                  <a:schemeClr val="bg1"/>
                </a:solidFill>
              </a:rPr>
              <a:t>archaeological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usage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became</a:t>
            </a:r>
            <a:r>
              <a:rPr lang="cs-CZ" dirty="0">
                <a:solidFill>
                  <a:schemeClr val="bg1"/>
                </a:solidFill>
              </a:rPr>
              <a:t> a very </a:t>
            </a:r>
            <a:r>
              <a:rPr lang="cs-CZ" dirty="0" err="1">
                <a:solidFill>
                  <a:schemeClr val="bg1"/>
                </a:solidFill>
              </a:rPr>
              <a:t>specific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technical</a:t>
            </a:r>
            <a:r>
              <a:rPr lang="cs-CZ" dirty="0">
                <a:solidFill>
                  <a:schemeClr val="bg1"/>
                </a:solidFill>
              </a:rPr>
              <a:t> term </a:t>
            </a:r>
            <a:r>
              <a:rPr lang="cs-CZ" dirty="0" err="1">
                <a:solidFill>
                  <a:schemeClr val="bg1"/>
                </a:solidFill>
              </a:rPr>
              <a:t>whose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criteria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may</a:t>
            </a:r>
            <a:r>
              <a:rPr lang="cs-CZ" dirty="0">
                <a:solidFill>
                  <a:schemeClr val="bg1"/>
                </a:solidFill>
              </a:rPr>
              <a:t> vary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region to region (and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archaeologist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archaeologist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-not </a:t>
            </a:r>
            <a:r>
              <a:rPr lang="cs-CZ" dirty="0" err="1">
                <a:solidFill>
                  <a:schemeClr val="bg1"/>
                </a:solidFill>
              </a:rPr>
              <a:t>all</a:t>
            </a:r>
            <a:r>
              <a:rPr lang="cs-CZ" dirty="0">
                <a:solidFill>
                  <a:schemeClr val="bg1"/>
                </a:solidFill>
              </a:rPr>
              <a:t> „</a:t>
            </a:r>
            <a:r>
              <a:rPr lang="cs-CZ" dirty="0" err="1">
                <a:solidFill>
                  <a:schemeClr val="bg1"/>
                </a:solidFill>
              </a:rPr>
              <a:t>archaelogical</a:t>
            </a:r>
            <a:r>
              <a:rPr lang="cs-CZ" dirty="0">
                <a:solidFill>
                  <a:schemeClr val="bg1"/>
                </a:solidFill>
              </a:rPr>
              <a:t> oppida“ </a:t>
            </a:r>
            <a:r>
              <a:rPr lang="cs-CZ" dirty="0" err="1">
                <a:solidFill>
                  <a:schemeClr val="bg1"/>
                </a:solidFill>
              </a:rPr>
              <a:t>correspond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„</a:t>
            </a:r>
            <a:r>
              <a:rPr lang="cs-CZ" dirty="0" err="1">
                <a:solidFill>
                  <a:schemeClr val="bg1"/>
                </a:solidFill>
              </a:rPr>
              <a:t>Caesar‘s</a:t>
            </a:r>
            <a:r>
              <a:rPr lang="cs-CZ" dirty="0">
                <a:solidFill>
                  <a:schemeClr val="bg1"/>
                </a:solidFill>
              </a:rPr>
              <a:t> oppida“ … many </a:t>
            </a:r>
            <a:r>
              <a:rPr lang="cs-CZ" dirty="0" err="1">
                <a:solidFill>
                  <a:schemeClr val="bg1"/>
                </a:solidFill>
              </a:rPr>
              <a:t>archaeologists</a:t>
            </a:r>
            <a:r>
              <a:rPr lang="cs-CZ" dirty="0">
                <a:solidFill>
                  <a:schemeClr val="bg1"/>
                </a:solidFill>
              </a:rPr>
              <a:t> do not </a:t>
            </a:r>
            <a:r>
              <a:rPr lang="cs-CZ" dirty="0" err="1">
                <a:solidFill>
                  <a:schemeClr val="bg1"/>
                </a:solidFill>
              </a:rPr>
              <a:t>realize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(Caesar </a:t>
            </a:r>
            <a:r>
              <a:rPr lang="cs-CZ" dirty="0" err="1">
                <a:solidFill>
                  <a:schemeClr val="bg1"/>
                </a:solidFill>
              </a:rPr>
              <a:t>doesn‘t</a:t>
            </a:r>
            <a:r>
              <a:rPr lang="cs-CZ" dirty="0">
                <a:solidFill>
                  <a:schemeClr val="bg1"/>
                </a:solidFill>
              </a:rPr>
              <a:t> care)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9DB4501-3B39-4610-9E84-5474D94EA7D9}"/>
              </a:ext>
            </a:extLst>
          </p:cNvPr>
          <p:cNvSpPr txBox="1"/>
          <p:nvPr/>
        </p:nvSpPr>
        <p:spPr>
          <a:xfrm>
            <a:off x="47466" y="116632"/>
            <a:ext cx="246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Oppida –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problems</a:t>
            </a:r>
            <a:r>
              <a:rPr lang="cs-CZ" dirty="0">
                <a:solidFill>
                  <a:schemeClr val="bg1"/>
                </a:solidFill>
              </a:rPr>
              <a:t>:</a:t>
            </a:r>
          </a:p>
          <a:p>
            <a:r>
              <a:rPr lang="cs-CZ" dirty="0">
                <a:solidFill>
                  <a:schemeClr val="bg1"/>
                </a:solidFill>
              </a:rPr>
              <a:t>	1) </a:t>
            </a:r>
            <a:r>
              <a:rPr lang="cs-CZ" dirty="0" err="1">
                <a:solidFill>
                  <a:schemeClr val="bg1"/>
                </a:solidFill>
              </a:rPr>
              <a:t>definition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095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1D50769-9915-454B-82CE-8A9CE3DB3751}"/>
              </a:ext>
            </a:extLst>
          </p:cNvPr>
          <p:cNvGrpSpPr/>
          <p:nvPr/>
        </p:nvGrpSpPr>
        <p:grpSpPr>
          <a:xfrm>
            <a:off x="2511602" y="-4727"/>
            <a:ext cx="9680398" cy="5445224"/>
            <a:chOff x="2138" y="0"/>
            <a:chExt cx="12192000" cy="6858000"/>
          </a:xfrm>
        </p:grpSpPr>
        <p:pic>
          <p:nvPicPr>
            <p:cNvPr id="3" name="Picture 2" descr="C:\Users\honza\Documents\VĚDOVĚCI\dis_a_spol\Nová složka\pracovní\opp_vše.JPG">
              <a:extLst>
                <a:ext uri="{FF2B5EF4-FFF2-40B4-BE49-F238E27FC236}">
                  <a16:creationId xmlns:a16="http://schemas.microsoft.com/office/drawing/2014/main" id="{33628F86-5827-4EE1-A92F-261584E764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1"/>
            <a:stretch/>
          </p:blipFill>
          <p:spPr bwMode="auto">
            <a:xfrm>
              <a:off x="2138" y="0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ADB623EB-C528-4F7C-8FCF-D9EC8FDF13B2}"/>
                </a:ext>
              </a:extLst>
            </p:cNvPr>
            <p:cNvSpPr/>
            <p:nvPr/>
          </p:nvSpPr>
          <p:spPr>
            <a:xfrm>
              <a:off x="5602309" y="3429000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140EE640-C39B-4D5D-8688-8C425EEF4507}"/>
                </a:ext>
              </a:extLst>
            </p:cNvPr>
            <p:cNvSpPr/>
            <p:nvPr/>
          </p:nvSpPr>
          <p:spPr>
            <a:xfrm>
              <a:off x="5686021" y="3261575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CBB89AE7-7197-433E-8BC4-B6C752EE8DD4}"/>
                </a:ext>
              </a:extLst>
            </p:cNvPr>
            <p:cNvSpPr/>
            <p:nvPr/>
          </p:nvSpPr>
          <p:spPr>
            <a:xfrm>
              <a:off x="8435660" y="2836573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941553D2-5F2B-40A2-8DA4-F2A33A4154E6}"/>
                </a:ext>
              </a:extLst>
            </p:cNvPr>
            <p:cNvSpPr/>
            <p:nvPr/>
          </p:nvSpPr>
          <p:spPr>
            <a:xfrm>
              <a:off x="7926944" y="2566118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C287EEE6-37FF-41C6-8225-EDE8D1E8B1B3}"/>
                </a:ext>
              </a:extLst>
            </p:cNvPr>
            <p:cNvSpPr/>
            <p:nvPr/>
          </p:nvSpPr>
          <p:spPr>
            <a:xfrm>
              <a:off x="7759519" y="2975021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DDFA567F-DF36-411D-9D1B-FFC7F4D4C0DA}"/>
                </a:ext>
              </a:extLst>
            </p:cNvPr>
            <p:cNvSpPr/>
            <p:nvPr/>
          </p:nvSpPr>
          <p:spPr>
            <a:xfrm>
              <a:off x="7624289" y="2482405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3160CD9D-BF94-4C56-88C5-0ACC855C3B7E}"/>
                </a:ext>
              </a:extLst>
            </p:cNvPr>
            <p:cNvSpPr/>
            <p:nvPr/>
          </p:nvSpPr>
          <p:spPr>
            <a:xfrm>
              <a:off x="6999661" y="2398692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3EA6E77-3AD4-4FA3-9A8D-760DB22CC824}"/>
                </a:ext>
              </a:extLst>
            </p:cNvPr>
            <p:cNvSpPr/>
            <p:nvPr/>
          </p:nvSpPr>
          <p:spPr>
            <a:xfrm>
              <a:off x="7534128" y="1989789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0687C5B3-A9BD-45E6-8562-6D5A7180FAAF}"/>
                </a:ext>
              </a:extLst>
            </p:cNvPr>
            <p:cNvSpPr/>
            <p:nvPr/>
          </p:nvSpPr>
          <p:spPr>
            <a:xfrm>
              <a:off x="9199804" y="2566118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152A2B5B-D49F-4F5C-A44D-F1F265AC33AD}"/>
                </a:ext>
              </a:extLst>
            </p:cNvPr>
            <p:cNvSpPr/>
            <p:nvPr/>
          </p:nvSpPr>
          <p:spPr>
            <a:xfrm>
              <a:off x="9564714" y="2752860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55D3E101-97F6-48EF-889B-D8DCAECC3ABA}"/>
                </a:ext>
              </a:extLst>
            </p:cNvPr>
            <p:cNvSpPr/>
            <p:nvPr/>
          </p:nvSpPr>
          <p:spPr>
            <a:xfrm>
              <a:off x="9462755" y="3068392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BCEFB771-2B88-4269-B0BF-856E72D3E797}"/>
                </a:ext>
              </a:extLst>
            </p:cNvPr>
            <p:cNvSpPr/>
            <p:nvPr/>
          </p:nvSpPr>
          <p:spPr>
            <a:xfrm>
              <a:off x="8897156" y="1632397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029892E0-34C5-469D-A511-CE217F4EF3F1}"/>
                </a:ext>
              </a:extLst>
            </p:cNvPr>
            <p:cNvSpPr/>
            <p:nvPr/>
          </p:nvSpPr>
          <p:spPr>
            <a:xfrm>
              <a:off x="8358385" y="1464972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8411C5E7-BFE8-482E-B907-7D671DED4855}"/>
                </a:ext>
              </a:extLst>
            </p:cNvPr>
            <p:cNvSpPr/>
            <p:nvPr/>
          </p:nvSpPr>
          <p:spPr>
            <a:xfrm>
              <a:off x="1843816" y="4929389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D678024A-841B-472B-AA27-6FA0FD8E87EA}"/>
                </a:ext>
              </a:extLst>
            </p:cNvPr>
            <p:cNvSpPr/>
            <p:nvPr/>
          </p:nvSpPr>
          <p:spPr>
            <a:xfrm>
              <a:off x="3572294" y="4440371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B7502294-621A-437B-8E06-B306AE03073A}"/>
                </a:ext>
              </a:extLst>
            </p:cNvPr>
            <p:cNvSpPr/>
            <p:nvPr/>
          </p:nvSpPr>
          <p:spPr>
            <a:xfrm>
              <a:off x="3034090" y="3809686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340E6E29-1598-4B96-8476-20C0F1975C95}"/>
                </a:ext>
              </a:extLst>
            </p:cNvPr>
            <p:cNvSpPr/>
            <p:nvPr/>
          </p:nvSpPr>
          <p:spPr>
            <a:xfrm>
              <a:off x="4389080" y="3929574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Ovál 38">
              <a:extLst>
                <a:ext uri="{FF2B5EF4-FFF2-40B4-BE49-F238E27FC236}">
                  <a16:creationId xmlns:a16="http://schemas.microsoft.com/office/drawing/2014/main" id="{78FD8F09-8B00-454E-86D4-072C9C1A905C}"/>
                </a:ext>
              </a:extLst>
            </p:cNvPr>
            <p:cNvSpPr/>
            <p:nvPr/>
          </p:nvSpPr>
          <p:spPr>
            <a:xfrm>
              <a:off x="10981389" y="1461752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Ovál 40">
              <a:extLst>
                <a:ext uri="{FF2B5EF4-FFF2-40B4-BE49-F238E27FC236}">
                  <a16:creationId xmlns:a16="http://schemas.microsoft.com/office/drawing/2014/main" id="{A108CBEA-C9C9-44E8-AA79-E2CE25623D86}"/>
                </a:ext>
              </a:extLst>
            </p:cNvPr>
            <p:cNvSpPr/>
            <p:nvPr/>
          </p:nvSpPr>
          <p:spPr>
            <a:xfrm>
              <a:off x="5024915" y="2231268"/>
              <a:ext cx="167425" cy="1674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D1140EA1-EF28-4F2F-BAE3-20EAA7C950F6}"/>
              </a:ext>
            </a:extLst>
          </p:cNvPr>
          <p:cNvSpPr txBox="1"/>
          <p:nvPr/>
        </p:nvSpPr>
        <p:spPr>
          <a:xfrm>
            <a:off x="47467" y="116632"/>
            <a:ext cx="246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Oppida –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problems</a:t>
            </a:r>
            <a:r>
              <a:rPr lang="cs-CZ" dirty="0">
                <a:solidFill>
                  <a:schemeClr val="bg1"/>
                </a:solidFill>
              </a:rPr>
              <a:t>:</a:t>
            </a:r>
          </a:p>
          <a:p>
            <a:pPr marL="720725" indent="-180975"/>
            <a:r>
              <a:rPr lang="cs-CZ" dirty="0">
                <a:solidFill>
                  <a:schemeClr val="bg1"/>
                </a:solidFill>
              </a:rPr>
              <a:t>2) </a:t>
            </a:r>
            <a:r>
              <a:rPr lang="cs-CZ" dirty="0" err="1">
                <a:solidFill>
                  <a:schemeClr val="bg1"/>
                </a:solidFill>
              </a:rPr>
              <a:t>too</a:t>
            </a:r>
            <a:r>
              <a:rPr lang="cs-CZ" dirty="0">
                <a:solidFill>
                  <a:schemeClr val="bg1"/>
                </a:solidFill>
              </a:rPr>
              <a:t> much </a:t>
            </a:r>
            <a:r>
              <a:rPr lang="cs-CZ" dirty="0" err="1">
                <a:solidFill>
                  <a:schemeClr val="bg1"/>
                </a:solidFill>
              </a:rPr>
              <a:t>focus</a:t>
            </a:r>
            <a:r>
              <a:rPr lang="cs-CZ" dirty="0">
                <a:solidFill>
                  <a:schemeClr val="bg1"/>
                </a:solidFill>
              </a:rPr>
              <a:t> on </a:t>
            </a:r>
            <a:r>
              <a:rPr lang="cs-CZ" dirty="0" err="1">
                <a:solidFill>
                  <a:schemeClr val="bg1"/>
                </a:solidFill>
              </a:rPr>
              <a:t>them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4B14CDC6-3AA8-4A65-82E6-A275AABB9EA2}"/>
              </a:ext>
            </a:extLst>
          </p:cNvPr>
          <p:cNvSpPr txBox="1"/>
          <p:nvPr/>
        </p:nvSpPr>
        <p:spPr>
          <a:xfrm>
            <a:off x="119336" y="5613278"/>
            <a:ext cx="11449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mainly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20th </a:t>
            </a:r>
            <a:r>
              <a:rPr lang="cs-CZ" dirty="0" err="1">
                <a:solidFill>
                  <a:schemeClr val="bg1"/>
                </a:solidFill>
              </a:rPr>
              <a:t>century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research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attention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dedicated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oppida, </a:t>
            </a:r>
            <a:r>
              <a:rPr lang="cs-CZ" dirty="0" err="1">
                <a:solidFill>
                  <a:schemeClr val="bg1"/>
                </a:solidFill>
              </a:rPr>
              <a:t>while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other</a:t>
            </a:r>
            <a:r>
              <a:rPr lang="cs-CZ" dirty="0">
                <a:solidFill>
                  <a:schemeClr val="bg1"/>
                </a:solidFill>
              </a:rPr>
              <a:t> settlement </a:t>
            </a:r>
            <a:r>
              <a:rPr lang="cs-CZ" dirty="0" err="1">
                <a:solidFill>
                  <a:schemeClr val="bg1"/>
                </a:solidFill>
              </a:rPr>
              <a:t>forms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ignored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including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agglomerations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some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which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could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called</a:t>
            </a:r>
            <a:r>
              <a:rPr lang="cs-CZ" dirty="0">
                <a:solidFill>
                  <a:schemeClr val="bg1"/>
                </a:solidFill>
              </a:rPr>
              <a:t> „oppida“ by Caesar) 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onza\Documents\VĚDOVĚCI\dis_a_spol\Nová složka\pracovní\opp_vše.JPG">
            <a:extLst>
              <a:ext uri="{FF2B5EF4-FFF2-40B4-BE49-F238E27FC236}">
                <a16:creationId xmlns:a16="http://schemas.microsoft.com/office/drawing/2014/main" id="{160DAA0E-2F0A-41B6-A113-7C8336FD5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935697"/>
            <a:ext cx="7507067" cy="3924527"/>
          </a:xfrm>
          <a:prstGeom prst="rect">
            <a:avLst/>
          </a:prstGeom>
          <a:noFill/>
        </p:spPr>
      </p:pic>
      <p:sp>
        <p:nvSpPr>
          <p:cNvPr id="7" name="TextovéPole 25">
            <a:extLst>
              <a:ext uri="{FF2B5EF4-FFF2-40B4-BE49-F238E27FC236}">
                <a16:creationId xmlns:a16="http://schemas.microsoft.com/office/drawing/2014/main" id="{49F2A165-13B1-46F3-902D-7D8CB141B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7523" y="6138731"/>
            <a:ext cx="1165704" cy="338554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</a:rPr>
              <a:t>Hill</a:t>
            </a:r>
            <a:r>
              <a:rPr lang="cs-CZ" sz="1600" dirty="0">
                <a:solidFill>
                  <a:schemeClr val="bg1"/>
                </a:solidFill>
              </a:rPr>
              <a:t>-top </a:t>
            </a:r>
            <a:r>
              <a:rPr lang="cs-CZ" sz="1600" dirty="0" err="1">
                <a:solidFill>
                  <a:schemeClr val="bg1"/>
                </a:solidFill>
              </a:rPr>
              <a:t>site</a:t>
            </a:r>
            <a:endParaRPr lang="cs-CZ" sz="1600" dirty="0">
              <a:solidFill>
                <a:schemeClr val="bg1"/>
              </a:solidFill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894C8BFC-5967-4686-990A-FD83BB5A9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372252"/>
              </p:ext>
            </p:extLst>
          </p:nvPr>
        </p:nvGraphicFramePr>
        <p:xfrm>
          <a:off x="7507067" y="151571"/>
          <a:ext cx="4680519" cy="4418768"/>
        </p:xfrm>
        <a:graphic>
          <a:graphicData uri="http://schemas.openxmlformats.org/drawingml/2006/table">
            <a:tbl>
              <a:tblPr/>
              <a:tblGrid>
                <a:gridCol w="1238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3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3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42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4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42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7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LT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C1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LT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C2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LT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D1a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LT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D1b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LT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D2a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LT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D2b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6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Berry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Châteaumeillant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Levroux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les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Arénes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Levroux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Tour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4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24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Auvergne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Varennes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sur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allier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Aulnat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Corent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Gergovie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-Gondole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76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88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4067">
                <a:tc row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Central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Eastern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. France</a:t>
                      </a:r>
                    </a:p>
                  </a:txBody>
                  <a:tcPr marL="12942" marR="1294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-Avallon „Damoiseau“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-Avallon/</a:t>
                      </a:r>
                      <a:r>
                        <a:rPr lang="cs-CZ" sz="1000" i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Aballo</a:t>
                      </a: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Bibracte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Sources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de l‘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Yonne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Chalon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– Lux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Chalon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– St.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Rémy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 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-Verdun – Le Bourg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-Verdun – Petit Chauvrot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64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Mâcon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Varennes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lès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Mâcon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Saint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Symphorien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8758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Besançon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84067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Upper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Rhine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-Breisach Hochstetten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-Breisach Münsterberg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864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Basel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Gasfabrik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Basel</a:t>
                      </a: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Münsterhügel</a:t>
                      </a: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840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 Tarodunum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-Zarten-Rotacker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8758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cs-CZ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942" marR="1294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11" name="TextovéPole 17">
            <a:extLst>
              <a:ext uri="{FF2B5EF4-FFF2-40B4-BE49-F238E27FC236}">
                <a16:creationId xmlns:a16="http://schemas.microsoft.com/office/drawing/2014/main" id="{12085578-FED6-4A6F-88C8-BB4EF5E1F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400" y="6110933"/>
            <a:ext cx="969962" cy="33972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oppidum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50357F9-D35F-4344-B674-3E646A32C77E}"/>
              </a:ext>
            </a:extLst>
          </p:cNvPr>
          <p:cNvSpPr txBox="1"/>
          <p:nvPr/>
        </p:nvSpPr>
        <p:spPr>
          <a:xfrm>
            <a:off x="8559016" y="6506146"/>
            <a:ext cx="1460656" cy="338554"/>
          </a:xfrm>
          <a:prstGeom prst="rect">
            <a:avLst/>
          </a:prstGeom>
          <a:gradFill flip="none" rotWithShape="1">
            <a:gsLst>
              <a:gs pos="46000">
                <a:srgbClr val="00B050"/>
              </a:gs>
              <a:gs pos="47000">
                <a:srgbClr val="00B050"/>
              </a:gs>
              <a:gs pos="47000">
                <a:srgbClr val="00B050"/>
              </a:gs>
              <a:gs pos="0">
                <a:srgbClr val="92D050"/>
              </a:gs>
              <a:gs pos="0">
                <a:srgbClr val="92D050"/>
              </a:gs>
              <a:gs pos="0">
                <a:srgbClr val="92D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 err="1"/>
              <a:t>agglomération</a:t>
            </a:r>
            <a:endParaRPr lang="cs-CZ" sz="1600" dirty="0"/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35A08325-AB72-4CF1-AA65-8C550BBA8DAC}"/>
              </a:ext>
            </a:extLst>
          </p:cNvPr>
          <p:cNvGrpSpPr>
            <a:grpSpLocks/>
          </p:cNvGrpSpPr>
          <p:nvPr/>
        </p:nvGrpSpPr>
        <p:grpSpPr bwMode="auto">
          <a:xfrm>
            <a:off x="10416480" y="6504183"/>
            <a:ext cx="1512887" cy="360362"/>
            <a:chOff x="3707904" y="5589240"/>
            <a:chExt cx="1512168" cy="360040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F4A2169B-4C2F-4300-9FEC-730E581B4F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7904" y="5589240"/>
              <a:ext cx="1512168" cy="360040"/>
              <a:chOff x="3707904" y="5877272"/>
              <a:chExt cx="1512168" cy="360040"/>
            </a:xfrm>
          </p:grpSpPr>
          <p:sp>
            <p:nvSpPr>
              <p:cNvPr id="17" name="Obdélník 16">
                <a:extLst>
                  <a:ext uri="{FF2B5EF4-FFF2-40B4-BE49-F238E27FC236}">
                    <a16:creationId xmlns:a16="http://schemas.microsoft.com/office/drawing/2014/main" id="{3C7F18CD-F072-444C-9859-7FE2A509796A}"/>
                  </a:ext>
                </a:extLst>
              </p:cNvPr>
              <p:cNvSpPr/>
              <p:nvPr/>
            </p:nvSpPr>
            <p:spPr>
              <a:xfrm>
                <a:off x="3707904" y="5877272"/>
                <a:ext cx="504585" cy="36004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Obdélník 17">
                <a:extLst>
                  <a:ext uri="{FF2B5EF4-FFF2-40B4-BE49-F238E27FC236}">
                    <a16:creationId xmlns:a16="http://schemas.microsoft.com/office/drawing/2014/main" id="{4865D797-E3B2-446C-AE3C-3DE53249725E}"/>
                  </a:ext>
                </a:extLst>
              </p:cNvPr>
              <p:cNvSpPr/>
              <p:nvPr/>
            </p:nvSpPr>
            <p:spPr>
              <a:xfrm>
                <a:off x="4212489" y="5877272"/>
                <a:ext cx="502998" cy="36004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Obdélník 18">
                <a:extLst>
                  <a:ext uri="{FF2B5EF4-FFF2-40B4-BE49-F238E27FC236}">
                    <a16:creationId xmlns:a16="http://schemas.microsoft.com/office/drawing/2014/main" id="{C28FDEAA-04F4-41E0-BE27-EE0BB887EFF0}"/>
                  </a:ext>
                </a:extLst>
              </p:cNvPr>
              <p:cNvSpPr/>
              <p:nvPr/>
            </p:nvSpPr>
            <p:spPr>
              <a:xfrm>
                <a:off x="4715487" y="5877272"/>
                <a:ext cx="504585" cy="36004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TextovéPole 21">
              <a:extLst>
                <a:ext uri="{FF2B5EF4-FFF2-40B4-BE49-F238E27FC236}">
                  <a16:creationId xmlns:a16="http://schemas.microsoft.com/office/drawing/2014/main" id="{9328DC6A-B85A-4F02-A1B4-B0632BDA3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3588" y="5589240"/>
              <a:ext cx="1200399" cy="338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 err="1"/>
                <a:t>occupation</a:t>
              </a:r>
              <a:r>
                <a:rPr lang="cs-CZ" sz="1600" dirty="0"/>
                <a:t> </a:t>
              </a:r>
              <a:endParaRPr lang="cs-CZ" dirty="0"/>
            </a:p>
          </p:txBody>
        </p:sp>
      </p:grpSp>
      <p:graphicFrame>
        <p:nvGraphicFramePr>
          <p:cNvPr id="22" name="Tabulka 21">
            <a:extLst>
              <a:ext uri="{FF2B5EF4-FFF2-40B4-BE49-F238E27FC236}">
                <a16:creationId xmlns:a16="http://schemas.microsoft.com/office/drawing/2014/main" id="{4BFC7694-0ADF-4BF4-8B26-4282F8B68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11058"/>
              </p:ext>
            </p:extLst>
          </p:nvPr>
        </p:nvGraphicFramePr>
        <p:xfrm>
          <a:off x="7514499" y="4627648"/>
          <a:ext cx="4342142" cy="1448435"/>
        </p:xfrm>
        <a:graphic>
          <a:graphicData uri="http://schemas.openxmlformats.org/drawingml/2006/table">
            <a:tbl>
              <a:tblPr/>
              <a:tblGrid>
                <a:gridCol w="1245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80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572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Thuringia</a:t>
                      </a: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Gleichberg</a:t>
                      </a: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9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Jüchsen</a:t>
                      </a: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3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Moravia</a:t>
                      </a: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Němčice</a:t>
                      </a: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Staré Hradisko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85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Middle</a:t>
                      </a: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Danube</a:t>
                      </a: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5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Oberleiserberg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21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5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Roseldorf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31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5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Thunau am Kamp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Bratislava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4" name="Tabulka 23">
            <a:extLst>
              <a:ext uri="{FF2B5EF4-FFF2-40B4-BE49-F238E27FC236}">
                <a16:creationId xmlns:a16="http://schemas.microsoft.com/office/drawing/2014/main" id="{1661AF0B-A761-42EC-AA79-1732E18A7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574815"/>
              </p:ext>
            </p:extLst>
          </p:nvPr>
        </p:nvGraphicFramePr>
        <p:xfrm>
          <a:off x="2826549" y="130433"/>
          <a:ext cx="4680518" cy="2720340"/>
        </p:xfrm>
        <a:graphic>
          <a:graphicData uri="http://schemas.openxmlformats.org/drawingml/2006/table">
            <a:tbl>
              <a:tblPr/>
              <a:tblGrid>
                <a:gridCol w="1092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1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8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LT</a:t>
                      </a: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C1</a:t>
                      </a: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LT</a:t>
                      </a: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C2</a:t>
                      </a: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LT</a:t>
                      </a: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D1a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LT</a:t>
                      </a: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D1b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LTD2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southern</a:t>
                      </a:r>
                      <a:r>
                        <a:rPr lang="cs-CZ" sz="1050" baseline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aseline="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Bavaria</a:t>
                      </a: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Manching</a:t>
                      </a:r>
                      <a:endParaRPr lang="cs-CZ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Kelheim</a:t>
                      </a:r>
                      <a:endParaRPr lang="cs-CZ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8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Berching</a:t>
                      </a:r>
                      <a:r>
                        <a:rPr lang="cs-CZ" sz="105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050" b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Pollanten</a:t>
                      </a:r>
                      <a:endParaRPr lang="cs-CZ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Egglfing</a:t>
                      </a:r>
                      <a:endParaRPr lang="cs-CZ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09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Straubing</a:t>
                      </a:r>
                      <a:endParaRPr lang="cs-CZ" sz="105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19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Fentbachschanze</a:t>
                      </a:r>
                      <a:endParaRPr lang="cs-CZ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05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3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Steinebach</a:t>
                      </a:r>
                      <a:endParaRPr lang="cs-CZ" sz="105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330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Bohemia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Lovosice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05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Mšec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74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Mšecké Žehrovice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++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++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55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Závist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+?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6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Stradonice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+?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+?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27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Hrazany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255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Třísov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985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5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České Lhotice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5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05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05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6" name="TextovéPole 25">
            <a:extLst>
              <a:ext uri="{FF2B5EF4-FFF2-40B4-BE49-F238E27FC236}">
                <a16:creationId xmlns:a16="http://schemas.microsoft.com/office/drawing/2014/main" id="{F68F05AB-D03C-4266-BD5B-C5C8D0456696}"/>
              </a:ext>
            </a:extLst>
          </p:cNvPr>
          <p:cNvSpPr txBox="1"/>
          <p:nvPr/>
        </p:nvSpPr>
        <p:spPr>
          <a:xfrm>
            <a:off x="47467" y="116632"/>
            <a:ext cx="246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Oppida –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problems</a:t>
            </a:r>
            <a:r>
              <a:rPr lang="cs-CZ" dirty="0">
                <a:solidFill>
                  <a:schemeClr val="bg1"/>
                </a:solidFill>
              </a:rPr>
              <a:t>:</a:t>
            </a:r>
          </a:p>
          <a:p>
            <a:pPr marL="360363"/>
            <a:r>
              <a:rPr lang="cs-CZ" dirty="0">
                <a:solidFill>
                  <a:schemeClr val="bg1"/>
                </a:solidFill>
              </a:rPr>
              <a:t>3) </a:t>
            </a:r>
            <a:r>
              <a:rPr lang="cs-CZ" dirty="0" err="1">
                <a:solidFill>
                  <a:schemeClr val="bg1"/>
                </a:solidFill>
              </a:rPr>
              <a:t>too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diversified</a:t>
            </a:r>
            <a:r>
              <a:rPr lang="cs-CZ" dirty="0">
                <a:solidFill>
                  <a:schemeClr val="bg1"/>
                </a:solidFill>
              </a:rPr>
              <a:t> to make </a:t>
            </a:r>
            <a:r>
              <a:rPr lang="cs-CZ" dirty="0" err="1">
                <a:solidFill>
                  <a:schemeClr val="bg1"/>
                </a:solidFill>
              </a:rPr>
              <a:t>sense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5C27A7D3-B544-441C-AD78-FE90FD2C03E7}"/>
              </a:ext>
            </a:extLst>
          </p:cNvPr>
          <p:cNvSpPr txBox="1"/>
          <p:nvPr/>
        </p:nvSpPr>
        <p:spPr>
          <a:xfrm>
            <a:off x="0" y="1268760"/>
            <a:ext cx="282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region to region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relation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oppida, </a:t>
            </a:r>
            <a:r>
              <a:rPr lang="cs-CZ" dirty="0" err="1">
                <a:solidFill>
                  <a:schemeClr val="bg1"/>
                </a:solidFill>
              </a:rPr>
              <a:t>agglomerations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other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sites</a:t>
            </a:r>
            <a:r>
              <a:rPr lang="cs-CZ" dirty="0">
                <a:solidFill>
                  <a:schemeClr val="bg1"/>
                </a:solidFill>
              </a:rPr>
              <a:t> vary and so </a:t>
            </a:r>
            <a:r>
              <a:rPr lang="cs-CZ" dirty="0" err="1">
                <a:solidFill>
                  <a:schemeClr val="bg1"/>
                </a:solidFill>
              </a:rPr>
              <a:t>probably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their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function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Přímá spojovací šipka 11"/>
          <p:cNvCxnSpPr>
            <a:stCxn id="27" idx="1"/>
          </p:cNvCxnSpPr>
          <p:nvPr/>
        </p:nvCxnSpPr>
        <p:spPr>
          <a:xfrm flipH="1" flipV="1">
            <a:off x="7176120" y="1"/>
            <a:ext cx="864096" cy="9566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>
            <a:stCxn id="27" idx="1"/>
          </p:cNvCxnSpPr>
          <p:nvPr/>
        </p:nvCxnSpPr>
        <p:spPr>
          <a:xfrm flipH="1">
            <a:off x="7032104" y="956636"/>
            <a:ext cx="1008112" cy="24003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E:\pracovní\preromana\kelti\Tischler1885__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01" y="3600400"/>
            <a:ext cx="2690311" cy="126876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26" name="Picture 2" descr="E:\pracovní\preromana\kelti\Tischler1885__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192" y="5877273"/>
            <a:ext cx="2736304" cy="8412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7" name="Picture 2" descr="E:\pracovní\preromana\kelti\Tischler1885_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217" y="284470"/>
            <a:ext cx="2459847" cy="1344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1" name="Obdélník 70"/>
          <p:cNvSpPr/>
          <p:nvPr/>
        </p:nvSpPr>
        <p:spPr>
          <a:xfrm>
            <a:off x="4799856" y="0"/>
            <a:ext cx="1440160" cy="148478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bdélník 71"/>
          <p:cNvSpPr/>
          <p:nvPr/>
        </p:nvSpPr>
        <p:spPr>
          <a:xfrm>
            <a:off x="5663952" y="-27384"/>
            <a:ext cx="1368152" cy="33123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bdélník 72"/>
          <p:cNvSpPr/>
          <p:nvPr/>
        </p:nvSpPr>
        <p:spPr>
          <a:xfrm>
            <a:off x="4943872" y="1296144"/>
            <a:ext cx="1152128" cy="2852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bdélník 73"/>
          <p:cNvSpPr/>
          <p:nvPr/>
        </p:nvSpPr>
        <p:spPr>
          <a:xfrm>
            <a:off x="5735960" y="3212976"/>
            <a:ext cx="1224136" cy="266429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bdélník 74"/>
          <p:cNvSpPr/>
          <p:nvPr/>
        </p:nvSpPr>
        <p:spPr>
          <a:xfrm>
            <a:off x="4799856" y="4077072"/>
            <a:ext cx="1440160" cy="151216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bdélník 75"/>
          <p:cNvSpPr/>
          <p:nvPr/>
        </p:nvSpPr>
        <p:spPr>
          <a:xfrm>
            <a:off x="4943872" y="5085184"/>
            <a:ext cx="1224136" cy="177281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bdélník 76"/>
          <p:cNvSpPr/>
          <p:nvPr/>
        </p:nvSpPr>
        <p:spPr>
          <a:xfrm>
            <a:off x="5879976" y="5517232"/>
            <a:ext cx="1152128" cy="13681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TextovéPole 77"/>
          <p:cNvSpPr txBox="1"/>
          <p:nvPr/>
        </p:nvSpPr>
        <p:spPr>
          <a:xfrm>
            <a:off x="5036432" y="0"/>
            <a:ext cx="2571736" cy="7017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450		450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400		400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350		350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300		300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250		250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200		200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150		150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100		100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50		50</a:t>
            </a:r>
          </a:p>
        </p:txBody>
      </p:sp>
      <p:cxnSp>
        <p:nvCxnSpPr>
          <p:cNvPr id="79" name="Přímá spojovací čára 78"/>
          <p:cNvCxnSpPr/>
          <p:nvPr/>
        </p:nvCxnSpPr>
        <p:spPr>
          <a:xfrm>
            <a:off x="5536466" y="785794"/>
            <a:ext cx="1500198" cy="57150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ovací čára 79"/>
          <p:cNvCxnSpPr/>
          <p:nvPr/>
        </p:nvCxnSpPr>
        <p:spPr>
          <a:xfrm>
            <a:off x="5536466" y="2143116"/>
            <a:ext cx="1428760" cy="21431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ovéPole 80"/>
          <p:cNvSpPr txBox="1"/>
          <p:nvPr/>
        </p:nvSpPr>
        <p:spPr>
          <a:xfrm>
            <a:off x="5822219" y="357166"/>
            <a:ext cx="901081" cy="59016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</a:rPr>
              <a:t>LT</a:t>
            </a:r>
            <a:r>
              <a:rPr lang="cs-CZ" sz="2400" b="1" dirty="0">
                <a:solidFill>
                  <a:schemeClr val="bg1"/>
                </a:solidFill>
              </a:rPr>
              <a:t> A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 err="1">
                <a:solidFill>
                  <a:schemeClr val="bg1"/>
                </a:solidFill>
              </a:rPr>
              <a:t>LT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B1</a:t>
            </a:r>
            <a:endParaRPr lang="cs-CZ" sz="2400" b="1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 err="1">
                <a:solidFill>
                  <a:schemeClr val="bg1"/>
                </a:solidFill>
              </a:rPr>
              <a:t>LT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B2</a:t>
            </a:r>
            <a:endParaRPr lang="cs-CZ" sz="2400" b="1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 err="1">
                <a:solidFill>
                  <a:schemeClr val="bg1"/>
                </a:solidFill>
              </a:rPr>
              <a:t>LT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C1</a:t>
            </a:r>
            <a:endParaRPr lang="cs-CZ" sz="2400" b="1" dirty="0">
              <a:solidFill>
                <a:schemeClr val="bg1"/>
              </a:solidFill>
            </a:endParaRPr>
          </a:p>
          <a:p>
            <a:endParaRPr lang="cs-CZ" sz="1050" b="1" dirty="0">
              <a:solidFill>
                <a:schemeClr val="bg1"/>
              </a:solidFill>
            </a:endParaRPr>
          </a:p>
          <a:p>
            <a:endParaRPr lang="cs-CZ" sz="1050" b="1" dirty="0">
              <a:solidFill>
                <a:schemeClr val="bg1"/>
              </a:solidFill>
            </a:endParaRPr>
          </a:p>
          <a:p>
            <a:endParaRPr lang="cs-CZ" sz="1050" b="1" dirty="0">
              <a:solidFill>
                <a:schemeClr val="bg1"/>
              </a:solidFill>
            </a:endParaRPr>
          </a:p>
          <a:p>
            <a:endParaRPr lang="cs-CZ" sz="1000" b="1" dirty="0">
              <a:solidFill>
                <a:schemeClr val="bg1"/>
              </a:solidFill>
            </a:endParaRPr>
          </a:p>
          <a:p>
            <a:r>
              <a:rPr lang="cs-CZ" sz="2400" b="1" dirty="0" err="1">
                <a:solidFill>
                  <a:schemeClr val="bg1"/>
                </a:solidFill>
              </a:rPr>
              <a:t>LT</a:t>
            </a:r>
            <a:r>
              <a:rPr lang="cs-CZ" sz="2400" b="1" dirty="0">
                <a:solidFill>
                  <a:schemeClr val="bg1"/>
                </a:solidFill>
              </a:rPr>
              <a:t> C 2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 err="1">
                <a:solidFill>
                  <a:schemeClr val="bg1"/>
                </a:solidFill>
              </a:rPr>
              <a:t>LT</a:t>
            </a:r>
            <a:r>
              <a:rPr lang="cs-CZ" sz="2400" b="1" dirty="0">
                <a:solidFill>
                  <a:schemeClr val="bg1"/>
                </a:solidFill>
              </a:rPr>
              <a:t> D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82" name="Přímá spojovací čára 81"/>
          <p:cNvCxnSpPr/>
          <p:nvPr/>
        </p:nvCxnSpPr>
        <p:spPr>
          <a:xfrm>
            <a:off x="5536466" y="3286124"/>
            <a:ext cx="1357322" cy="21431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ovací čára 82"/>
          <p:cNvCxnSpPr/>
          <p:nvPr/>
        </p:nvCxnSpPr>
        <p:spPr>
          <a:xfrm>
            <a:off x="5536466" y="4286256"/>
            <a:ext cx="1428760" cy="4286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čára 83"/>
          <p:cNvCxnSpPr/>
          <p:nvPr/>
        </p:nvCxnSpPr>
        <p:spPr>
          <a:xfrm>
            <a:off x="5465028" y="5429264"/>
            <a:ext cx="1500198" cy="21431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ovéPole 87"/>
          <p:cNvSpPr txBox="1"/>
          <p:nvPr/>
        </p:nvSpPr>
        <p:spPr>
          <a:xfrm>
            <a:off x="2006641" y="188641"/>
            <a:ext cx="2221890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-PRINCELY BURIALS</a:t>
            </a:r>
          </a:p>
          <a:p>
            <a:r>
              <a:rPr lang="cs-CZ" dirty="0">
                <a:solidFill>
                  <a:schemeClr val="bg1"/>
                </a:solidFill>
              </a:rPr>
              <a:t>-SOUTHERN IMPORTS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1991545" y="1702550"/>
            <a:ext cx="199900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-CELTIC EXPANSION</a:t>
            </a:r>
          </a:p>
          <a:p>
            <a:r>
              <a:rPr lang="cs-CZ" dirty="0">
                <a:solidFill>
                  <a:schemeClr val="bg1"/>
                </a:solidFill>
              </a:rPr>
              <a:t>-FLAT BURIALS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1919536" y="4078813"/>
            <a:ext cx="2827184" cy="923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-END OF BURIALS</a:t>
            </a:r>
          </a:p>
          <a:p>
            <a:r>
              <a:rPr lang="cs-CZ" dirty="0">
                <a:solidFill>
                  <a:schemeClr val="bg1"/>
                </a:solidFill>
              </a:rPr>
              <a:t>-AGLOMERATIONS</a:t>
            </a:r>
          </a:p>
          <a:p>
            <a:r>
              <a:rPr lang="cs-CZ" dirty="0">
                <a:solidFill>
                  <a:schemeClr val="bg1"/>
                </a:solidFill>
              </a:rPr>
              <a:t>-TECHNOLOGIES AND COINS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1961350" y="6084004"/>
            <a:ext cx="974754" cy="3693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-OPPIDA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C9CC2A04-AF09-4950-ABE4-08D38FE01EA8}"/>
              </a:ext>
            </a:extLst>
          </p:cNvPr>
          <p:cNvSpPr/>
          <p:nvPr/>
        </p:nvSpPr>
        <p:spPr>
          <a:xfrm>
            <a:off x="620131" y="3743845"/>
            <a:ext cx="11305256" cy="3221972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onza\Documents\výuka\bibr\beuvray_ae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8" y="2071688"/>
            <a:ext cx="7310438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C:\Users\honza\Documents\výuka\bibr\beuvray_sur_autun_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8" y="0"/>
            <a:ext cx="69294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>
            <a:off x="3645603" y="333376"/>
            <a:ext cx="0" cy="3587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0E146A2C-8467-4196-BD30-DF60FBC491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145" y="2089241"/>
            <a:ext cx="4799856" cy="476875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645E50E-FFDD-4B3A-8C8A-3540A1F9E89C}"/>
              </a:ext>
            </a:extLst>
          </p:cNvPr>
          <p:cNvSpPr txBox="1"/>
          <p:nvPr/>
        </p:nvSpPr>
        <p:spPr>
          <a:xfrm>
            <a:off x="7032104" y="255389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Most oppida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newly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founded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quite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peripherical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areas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better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defensibility</a:t>
            </a:r>
            <a:r>
              <a:rPr lang="cs-CZ" dirty="0">
                <a:solidFill>
                  <a:schemeClr val="bg1"/>
                </a:solidFill>
              </a:rPr>
              <a:t>? Access to </a:t>
            </a:r>
            <a:r>
              <a:rPr lang="cs-CZ" dirty="0" err="1">
                <a:solidFill>
                  <a:schemeClr val="bg1"/>
                </a:solidFill>
              </a:rPr>
              <a:t>raw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materials</a:t>
            </a:r>
            <a:r>
              <a:rPr lang="cs-CZ" dirty="0">
                <a:solidFill>
                  <a:schemeClr val="bg1"/>
                </a:solidFill>
              </a:rPr>
              <a:t>?)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B7EB8A9-CFA5-465A-9E7B-4E975FBB84C0}"/>
              </a:ext>
            </a:extLst>
          </p:cNvPr>
          <p:cNvSpPr txBox="1"/>
          <p:nvPr/>
        </p:nvSpPr>
        <p:spPr>
          <a:xfrm>
            <a:off x="7104112" y="1628800"/>
            <a:ext cx="494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Bibracte – </a:t>
            </a:r>
            <a:r>
              <a:rPr lang="cs-CZ" dirty="0" err="1">
                <a:solidFill>
                  <a:schemeClr val="bg1"/>
                </a:solidFill>
              </a:rPr>
              <a:t>Mont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Beuvray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near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Autun</a:t>
            </a:r>
            <a:r>
              <a:rPr lang="cs-CZ" dirty="0">
                <a:solidFill>
                  <a:schemeClr val="bg1"/>
                </a:solidFill>
              </a:rPr>
              <a:t> in Burgundy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A900C7EB-D4AF-478C-9D5F-B9E74A595A9E}"/>
              </a:ext>
            </a:extLst>
          </p:cNvPr>
          <p:cNvGrpSpPr/>
          <p:nvPr/>
        </p:nvGrpSpPr>
        <p:grpSpPr>
          <a:xfrm>
            <a:off x="0" y="-12879"/>
            <a:ext cx="12192000" cy="6858000"/>
            <a:chOff x="0" y="-12879"/>
            <a:chExt cx="12192000" cy="685800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B6E13F6-5694-4DFB-82A0-F8EC4DA07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2879"/>
              <a:ext cx="12192000" cy="6858000"/>
            </a:xfrm>
            <a:prstGeom prst="rect">
              <a:avLst/>
            </a:prstGeom>
          </p:spPr>
        </p:pic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21573AD3-9B69-49B4-A3B2-004B1A8932CE}"/>
                </a:ext>
              </a:extLst>
            </p:cNvPr>
            <p:cNvSpPr/>
            <p:nvPr/>
          </p:nvSpPr>
          <p:spPr>
            <a:xfrm>
              <a:off x="6387920" y="182879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CC1463A5-1EA3-44A9-B941-FA6B9A122F91}"/>
                </a:ext>
              </a:extLst>
            </p:cNvPr>
            <p:cNvSpPr/>
            <p:nvPr/>
          </p:nvSpPr>
          <p:spPr>
            <a:xfrm>
              <a:off x="5928575" y="166137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EE0CB7B7-3F39-45AA-8CE4-359D47EB9CD6}"/>
                </a:ext>
              </a:extLst>
            </p:cNvPr>
            <p:cNvSpPr/>
            <p:nvPr/>
          </p:nvSpPr>
          <p:spPr>
            <a:xfrm>
              <a:off x="6220495" y="217652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E6E36A18-3C8D-46ED-B8F8-2EB7DAE2AF3E}"/>
                </a:ext>
              </a:extLst>
            </p:cNvPr>
            <p:cNvSpPr/>
            <p:nvPr/>
          </p:nvSpPr>
          <p:spPr>
            <a:xfrm>
              <a:off x="6314925" y="2624068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1E7DAB78-D6C2-4551-B681-483BC8E86A56}"/>
                </a:ext>
              </a:extLst>
            </p:cNvPr>
            <p:cNvSpPr/>
            <p:nvPr/>
          </p:nvSpPr>
          <p:spPr>
            <a:xfrm>
              <a:off x="6239811" y="3219718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B8085825-97AD-40C9-A840-40C58C6CC5D7}"/>
                </a:ext>
              </a:extLst>
            </p:cNvPr>
            <p:cNvSpPr/>
            <p:nvPr/>
          </p:nvSpPr>
          <p:spPr>
            <a:xfrm>
              <a:off x="7514819" y="176440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CF74E49B-A444-4CED-9D8C-38C6DA7212AE}"/>
                </a:ext>
              </a:extLst>
            </p:cNvPr>
            <p:cNvSpPr/>
            <p:nvPr/>
          </p:nvSpPr>
          <p:spPr>
            <a:xfrm>
              <a:off x="8648159" y="2398690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74AE8A22-BF28-4112-8A98-1E738E93F597}"/>
                </a:ext>
              </a:extLst>
            </p:cNvPr>
            <p:cNvSpPr/>
            <p:nvPr/>
          </p:nvSpPr>
          <p:spPr>
            <a:xfrm>
              <a:off x="8783382" y="41244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4FD78F1F-AAF5-4D68-ACB6-55BC7216EFDD}"/>
                </a:ext>
              </a:extLst>
            </p:cNvPr>
            <p:cNvSpPr/>
            <p:nvPr/>
          </p:nvSpPr>
          <p:spPr>
            <a:xfrm>
              <a:off x="4037512" y="321971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98CA4809-545F-4E13-86D8-58B42B1B95BC}"/>
                </a:ext>
              </a:extLst>
            </p:cNvPr>
            <p:cNvSpPr/>
            <p:nvPr/>
          </p:nvSpPr>
          <p:spPr>
            <a:xfrm>
              <a:off x="4204937" y="305229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CF8661CA-C12B-4AA0-8976-F501FD950BAF}"/>
                </a:ext>
              </a:extLst>
            </p:cNvPr>
            <p:cNvSpPr/>
            <p:nvPr/>
          </p:nvSpPr>
          <p:spPr>
            <a:xfrm>
              <a:off x="5061386" y="412445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3FA5A83C-9EC6-4D6E-98B4-EF23E3E1A8AA}"/>
                </a:ext>
              </a:extLst>
            </p:cNvPr>
            <p:cNvSpPr/>
            <p:nvPr/>
          </p:nvSpPr>
          <p:spPr>
            <a:xfrm>
              <a:off x="6385764" y="3957035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0E449D37-0F8D-4358-82FB-EF8CFC42024E}"/>
                </a:ext>
              </a:extLst>
            </p:cNvPr>
            <p:cNvSpPr/>
            <p:nvPr/>
          </p:nvSpPr>
          <p:spPr>
            <a:xfrm>
              <a:off x="6469476" y="404074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8692087D-8D38-4D1D-AE1A-650199F2774B}"/>
                </a:ext>
              </a:extLst>
            </p:cNvPr>
            <p:cNvSpPr/>
            <p:nvPr/>
          </p:nvSpPr>
          <p:spPr>
            <a:xfrm>
              <a:off x="10313818" y="465249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584C0A91-8FA3-4EB5-B848-A9ADA33DEB90}"/>
                </a:ext>
              </a:extLst>
            </p:cNvPr>
            <p:cNvSpPr/>
            <p:nvPr/>
          </p:nvSpPr>
          <p:spPr>
            <a:xfrm>
              <a:off x="10607886" y="49465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C0F83FC2-0DFA-4341-AFD2-26B408DF5B22}"/>
                </a:ext>
              </a:extLst>
            </p:cNvPr>
            <p:cNvSpPr/>
            <p:nvPr/>
          </p:nvSpPr>
          <p:spPr>
            <a:xfrm>
              <a:off x="4505447" y="456878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BD63A353-72DF-4880-8E15-90B8C05FB797}"/>
                </a:ext>
              </a:extLst>
            </p:cNvPr>
            <p:cNvSpPr/>
            <p:nvPr/>
          </p:nvSpPr>
          <p:spPr>
            <a:xfrm>
              <a:off x="3264763" y="51837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00488232-2AF2-46C4-969E-B413E1D1F31A}"/>
                </a:ext>
              </a:extLst>
            </p:cNvPr>
            <p:cNvSpPr/>
            <p:nvPr/>
          </p:nvSpPr>
          <p:spPr>
            <a:xfrm>
              <a:off x="3432188" y="104962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D7992582-1D01-404C-B6F4-4F7470CA426C}"/>
                </a:ext>
              </a:extLst>
            </p:cNvPr>
            <p:cNvSpPr/>
            <p:nvPr/>
          </p:nvSpPr>
          <p:spPr>
            <a:xfrm>
              <a:off x="3837904" y="296214"/>
              <a:ext cx="5950040" cy="490041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11886266-85DE-400F-990D-C45FA9564DBD}"/>
                </a:ext>
              </a:extLst>
            </p:cNvPr>
            <p:cNvSpPr/>
            <p:nvPr/>
          </p:nvSpPr>
          <p:spPr>
            <a:xfrm>
              <a:off x="7291573" y="157766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47859FFA-F926-4C5B-8FE5-566E385551A0}"/>
                </a:ext>
              </a:extLst>
            </p:cNvPr>
            <p:cNvSpPr/>
            <p:nvPr/>
          </p:nvSpPr>
          <p:spPr>
            <a:xfrm>
              <a:off x="8950807" y="3831459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A788FAF9-7D47-4BFE-B37A-6B2AA8B00CAA}"/>
                </a:ext>
              </a:extLst>
            </p:cNvPr>
            <p:cNvSpPr/>
            <p:nvPr/>
          </p:nvSpPr>
          <p:spPr>
            <a:xfrm>
              <a:off x="7777783" y="321971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550258C9-1B9F-4EB6-A273-F54F33C70233}"/>
                </a:ext>
              </a:extLst>
            </p:cNvPr>
            <p:cNvSpPr/>
            <p:nvPr/>
          </p:nvSpPr>
          <p:spPr>
            <a:xfrm>
              <a:off x="7982798" y="342900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E7FAC81C-9456-4547-87EC-851C0C3480FE}"/>
                </a:ext>
              </a:extLst>
            </p:cNvPr>
            <p:cNvSpPr/>
            <p:nvPr/>
          </p:nvSpPr>
          <p:spPr>
            <a:xfrm>
              <a:off x="8606302" y="429188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C4108CDA-C092-44CB-B7E8-074131DDA787}"/>
                </a:ext>
              </a:extLst>
            </p:cNvPr>
            <p:cNvSpPr/>
            <p:nvPr/>
          </p:nvSpPr>
          <p:spPr>
            <a:xfrm>
              <a:off x="8024655" y="3915173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1452B792-71FF-4AFC-A6DA-7D095FDF6CBB}"/>
                </a:ext>
              </a:extLst>
            </p:cNvPr>
            <p:cNvSpPr/>
            <p:nvPr/>
          </p:nvSpPr>
          <p:spPr>
            <a:xfrm>
              <a:off x="9220293" y="230209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A853C09F-28C3-4623-9B5D-B8AF183EA2D8}"/>
                </a:ext>
              </a:extLst>
            </p:cNvPr>
            <p:cNvSpPr/>
            <p:nvPr/>
          </p:nvSpPr>
          <p:spPr>
            <a:xfrm>
              <a:off x="9402645" y="248239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5B485189-85F5-4BC5-9F25-13138BE2A92C}"/>
                </a:ext>
              </a:extLst>
            </p:cNvPr>
            <p:cNvSpPr/>
            <p:nvPr/>
          </p:nvSpPr>
          <p:spPr>
            <a:xfrm>
              <a:off x="9034521" y="326157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F53E4A1B-2B36-4DC0-9058-35D39C1AC888}"/>
                </a:ext>
              </a:extLst>
            </p:cNvPr>
            <p:cNvSpPr/>
            <p:nvPr/>
          </p:nvSpPr>
          <p:spPr>
            <a:xfrm>
              <a:off x="9360783" y="309414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6A485D48-63C3-412B-BF6F-30AD1CD9E401}"/>
                </a:ext>
              </a:extLst>
            </p:cNvPr>
            <p:cNvSpPr/>
            <p:nvPr/>
          </p:nvSpPr>
          <p:spPr>
            <a:xfrm>
              <a:off x="5886718" y="274642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4632" y="1960694"/>
            <a:ext cx="5041454" cy="49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CEFBD85-0BD3-43A5-9D31-815953A59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6000" contrast="30000"/>
          </a:blip>
          <a:srcRect/>
          <a:stretch>
            <a:fillRect/>
          </a:stretch>
        </p:blipFill>
        <p:spPr bwMode="auto">
          <a:xfrm>
            <a:off x="-14738" y="0"/>
            <a:ext cx="6013340" cy="279830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747CBB4-3A4B-4FA9-8659-C1BD330B49B2}"/>
              </a:ext>
            </a:extLst>
          </p:cNvPr>
          <p:cNvSpPr txBox="1"/>
          <p:nvPr/>
        </p:nvSpPr>
        <p:spPr>
          <a:xfrm>
            <a:off x="-14738" y="5367793"/>
            <a:ext cx="7164631" cy="14773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Manching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atypical</a:t>
            </a:r>
            <a:r>
              <a:rPr lang="cs-CZ" dirty="0"/>
              <a:t> in most </a:t>
            </a:r>
            <a:r>
              <a:rPr lang="cs-CZ" dirty="0" err="1"/>
              <a:t>respects</a:t>
            </a:r>
            <a:r>
              <a:rPr lang="cs-CZ" dirty="0"/>
              <a:t> (but Manching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always</a:t>
            </a:r>
            <a:r>
              <a:rPr lang="cs-CZ" dirty="0"/>
              <a:t> </a:t>
            </a:r>
            <a:r>
              <a:rPr lang="cs-CZ" dirty="0" err="1"/>
              <a:t>special</a:t>
            </a:r>
            <a:r>
              <a:rPr lang="cs-CZ" dirty="0"/>
              <a:t>…)</a:t>
            </a:r>
          </a:p>
          <a:p>
            <a:pPr marL="1081088" indent="-541338"/>
            <a:r>
              <a:rPr lang="cs-CZ" dirty="0"/>
              <a:t>-</a:t>
            </a:r>
            <a:r>
              <a:rPr lang="cs-CZ" dirty="0" err="1"/>
              <a:t>located</a:t>
            </a:r>
            <a:r>
              <a:rPr lang="cs-CZ" dirty="0"/>
              <a:t> in a </a:t>
            </a:r>
            <a:r>
              <a:rPr lang="cs-CZ" dirty="0" err="1"/>
              <a:t>fertile</a:t>
            </a:r>
            <a:r>
              <a:rPr lang="cs-CZ" dirty="0"/>
              <a:t> </a:t>
            </a:r>
            <a:r>
              <a:rPr lang="cs-CZ" dirty="0" err="1"/>
              <a:t>lowland</a:t>
            </a:r>
            <a:endParaRPr lang="cs-CZ" dirty="0"/>
          </a:p>
          <a:p>
            <a:pPr marL="1081088" indent="-541338"/>
            <a:r>
              <a:rPr lang="cs-CZ" dirty="0"/>
              <a:t>-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earlier</a:t>
            </a:r>
            <a:r>
              <a:rPr lang="cs-CZ" dirty="0"/>
              <a:t> </a:t>
            </a:r>
            <a:r>
              <a:rPr lang="cs-CZ" dirty="0" err="1"/>
              <a:t>agglomeration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secondarily</a:t>
            </a:r>
            <a:r>
              <a:rPr lang="cs-CZ" dirty="0"/>
              <a:t> </a:t>
            </a:r>
            <a:r>
              <a:rPr lang="cs-CZ" dirty="0" err="1"/>
              <a:t>enclosed</a:t>
            </a:r>
            <a:r>
              <a:rPr lang="cs-CZ" dirty="0"/>
              <a:t> by a </a:t>
            </a:r>
            <a:r>
              <a:rPr lang="cs-CZ" dirty="0" err="1"/>
              <a:t>rampart</a:t>
            </a:r>
            <a:r>
              <a:rPr lang="cs-CZ" dirty="0"/>
              <a:t> </a:t>
            </a:r>
          </a:p>
          <a:p>
            <a:pPr marL="1081088" indent="-541338"/>
            <a:r>
              <a:rPr lang="cs-CZ" dirty="0"/>
              <a:t>-much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enclosed</a:t>
            </a:r>
            <a:r>
              <a:rPr lang="cs-CZ" dirty="0"/>
              <a:t> area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unoccupied</a:t>
            </a:r>
            <a:r>
              <a:rPr lang="cs-CZ" dirty="0"/>
              <a:t>…but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latter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feature</a:t>
            </a:r>
            <a:r>
              <a:rPr lang="cs-CZ" dirty="0"/>
              <a:t> in </a:t>
            </a:r>
            <a:r>
              <a:rPr lang="cs-CZ" dirty="0" err="1"/>
              <a:t>all</a:t>
            </a:r>
            <a:r>
              <a:rPr lang="cs-CZ" dirty="0"/>
              <a:t> oppida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6EE79686-FD8A-42AC-BED3-7AC194157918}"/>
              </a:ext>
            </a:extLst>
          </p:cNvPr>
          <p:cNvSpPr txBox="1"/>
          <p:nvPr/>
        </p:nvSpPr>
        <p:spPr>
          <a:xfrm>
            <a:off x="4367808" y="2852936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Manching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FF975911-FA33-48BE-861E-D8939BD94700}"/>
              </a:ext>
            </a:extLst>
          </p:cNvPr>
          <p:cNvGrpSpPr/>
          <p:nvPr/>
        </p:nvGrpSpPr>
        <p:grpSpPr>
          <a:xfrm>
            <a:off x="0" y="-12879"/>
            <a:ext cx="12192000" cy="6858000"/>
            <a:chOff x="0" y="-12879"/>
            <a:chExt cx="12192000" cy="685800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FA14FFBA-9A5F-46E2-BCCE-1624259AA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2879"/>
              <a:ext cx="12192000" cy="6858000"/>
            </a:xfrm>
            <a:prstGeom prst="rect">
              <a:avLst/>
            </a:prstGeom>
          </p:spPr>
        </p:pic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2BB6A1DC-9BBF-47FA-A751-A463A4598CA7}"/>
                </a:ext>
              </a:extLst>
            </p:cNvPr>
            <p:cNvSpPr/>
            <p:nvPr/>
          </p:nvSpPr>
          <p:spPr>
            <a:xfrm>
              <a:off x="6387920" y="182879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CBF92801-B3E4-4634-89A9-ABE2BD0A2F72}"/>
                </a:ext>
              </a:extLst>
            </p:cNvPr>
            <p:cNvSpPr/>
            <p:nvPr/>
          </p:nvSpPr>
          <p:spPr>
            <a:xfrm>
              <a:off x="5928575" y="166137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F97C4843-B62E-460D-823C-163E0D4113D7}"/>
                </a:ext>
              </a:extLst>
            </p:cNvPr>
            <p:cNvSpPr/>
            <p:nvPr/>
          </p:nvSpPr>
          <p:spPr>
            <a:xfrm>
              <a:off x="6220495" y="217652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2537A536-5D36-4857-A68F-B6A416BC91F9}"/>
                </a:ext>
              </a:extLst>
            </p:cNvPr>
            <p:cNvSpPr/>
            <p:nvPr/>
          </p:nvSpPr>
          <p:spPr>
            <a:xfrm>
              <a:off x="6314925" y="2624068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4DF6CCA0-7226-461B-B85A-6574ECEF9160}"/>
                </a:ext>
              </a:extLst>
            </p:cNvPr>
            <p:cNvSpPr/>
            <p:nvPr/>
          </p:nvSpPr>
          <p:spPr>
            <a:xfrm>
              <a:off x="6239811" y="3219718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E646C036-5AC5-47EB-A734-78720ECF6382}"/>
                </a:ext>
              </a:extLst>
            </p:cNvPr>
            <p:cNvSpPr/>
            <p:nvPr/>
          </p:nvSpPr>
          <p:spPr>
            <a:xfrm>
              <a:off x="7514819" y="176440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80C70AC4-4ECB-479A-BBCD-1AC369A9989E}"/>
                </a:ext>
              </a:extLst>
            </p:cNvPr>
            <p:cNvSpPr/>
            <p:nvPr/>
          </p:nvSpPr>
          <p:spPr>
            <a:xfrm>
              <a:off x="8648159" y="2398690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0641B317-5D5D-452B-8D74-EF1CD74955E9}"/>
                </a:ext>
              </a:extLst>
            </p:cNvPr>
            <p:cNvSpPr/>
            <p:nvPr/>
          </p:nvSpPr>
          <p:spPr>
            <a:xfrm>
              <a:off x="8783382" y="41244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CE024A95-C85F-465B-B00B-AF013AC0767B}"/>
                </a:ext>
              </a:extLst>
            </p:cNvPr>
            <p:cNvSpPr/>
            <p:nvPr/>
          </p:nvSpPr>
          <p:spPr>
            <a:xfrm>
              <a:off x="4037512" y="321971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B7A7496E-9DA3-4F8A-A6F0-8E77A439AEB9}"/>
                </a:ext>
              </a:extLst>
            </p:cNvPr>
            <p:cNvSpPr/>
            <p:nvPr/>
          </p:nvSpPr>
          <p:spPr>
            <a:xfrm>
              <a:off x="4204937" y="305229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BF8DAA91-84C1-4DE8-9956-75F26CF2ACD1}"/>
                </a:ext>
              </a:extLst>
            </p:cNvPr>
            <p:cNvSpPr/>
            <p:nvPr/>
          </p:nvSpPr>
          <p:spPr>
            <a:xfrm>
              <a:off x="5061386" y="412445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D676E8DA-4E9B-49ED-BE81-ADDD31D82A64}"/>
                </a:ext>
              </a:extLst>
            </p:cNvPr>
            <p:cNvSpPr/>
            <p:nvPr/>
          </p:nvSpPr>
          <p:spPr>
            <a:xfrm>
              <a:off x="6385764" y="3957035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FFA247EE-5035-426C-A0EC-02CC4F3D5787}"/>
                </a:ext>
              </a:extLst>
            </p:cNvPr>
            <p:cNvSpPr/>
            <p:nvPr/>
          </p:nvSpPr>
          <p:spPr>
            <a:xfrm>
              <a:off x="6469476" y="404074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8326F5A7-8911-41CB-9694-DB53ABCAB1F1}"/>
                </a:ext>
              </a:extLst>
            </p:cNvPr>
            <p:cNvSpPr/>
            <p:nvPr/>
          </p:nvSpPr>
          <p:spPr>
            <a:xfrm>
              <a:off x="10313818" y="465249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03659E80-92C0-4F17-9E9C-A2B8F19029C3}"/>
                </a:ext>
              </a:extLst>
            </p:cNvPr>
            <p:cNvSpPr/>
            <p:nvPr/>
          </p:nvSpPr>
          <p:spPr>
            <a:xfrm>
              <a:off x="10607886" y="49465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FD6465A9-500F-4FC4-8BA3-2CB297FF4A29}"/>
                </a:ext>
              </a:extLst>
            </p:cNvPr>
            <p:cNvSpPr/>
            <p:nvPr/>
          </p:nvSpPr>
          <p:spPr>
            <a:xfrm>
              <a:off x="4505447" y="456878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0D5D3031-279D-438C-B4BC-A27948ECC580}"/>
                </a:ext>
              </a:extLst>
            </p:cNvPr>
            <p:cNvSpPr/>
            <p:nvPr/>
          </p:nvSpPr>
          <p:spPr>
            <a:xfrm>
              <a:off x="3264763" y="51837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361D8A9E-097B-42B0-B21A-8C1167F8EA82}"/>
                </a:ext>
              </a:extLst>
            </p:cNvPr>
            <p:cNvSpPr/>
            <p:nvPr/>
          </p:nvSpPr>
          <p:spPr>
            <a:xfrm>
              <a:off x="3432188" y="104962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7659E725-AE1D-45F8-B36B-1FDA42E1B0C0}"/>
                </a:ext>
              </a:extLst>
            </p:cNvPr>
            <p:cNvSpPr/>
            <p:nvPr/>
          </p:nvSpPr>
          <p:spPr>
            <a:xfrm>
              <a:off x="3837904" y="296214"/>
              <a:ext cx="5950040" cy="490041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F6037402-2BBF-4409-B522-B80C48EB551C}"/>
                </a:ext>
              </a:extLst>
            </p:cNvPr>
            <p:cNvSpPr/>
            <p:nvPr/>
          </p:nvSpPr>
          <p:spPr>
            <a:xfrm>
              <a:off x="7291573" y="157766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1915FAB1-6937-457C-A5D4-808974382051}"/>
                </a:ext>
              </a:extLst>
            </p:cNvPr>
            <p:cNvSpPr/>
            <p:nvPr/>
          </p:nvSpPr>
          <p:spPr>
            <a:xfrm>
              <a:off x="8950807" y="3831459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E2D034AD-CF67-4584-81A7-0B6C11577B29}"/>
                </a:ext>
              </a:extLst>
            </p:cNvPr>
            <p:cNvSpPr/>
            <p:nvPr/>
          </p:nvSpPr>
          <p:spPr>
            <a:xfrm>
              <a:off x="7777783" y="321971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D6C57120-4F1B-410D-B052-8F7EDBA25947}"/>
                </a:ext>
              </a:extLst>
            </p:cNvPr>
            <p:cNvSpPr/>
            <p:nvPr/>
          </p:nvSpPr>
          <p:spPr>
            <a:xfrm>
              <a:off x="7982798" y="342900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8D3FB2E2-08E9-4AD0-AE08-636D098A1939}"/>
                </a:ext>
              </a:extLst>
            </p:cNvPr>
            <p:cNvSpPr/>
            <p:nvPr/>
          </p:nvSpPr>
          <p:spPr>
            <a:xfrm>
              <a:off x="8606302" y="429188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907CD28B-F626-4718-9900-8EE2AAA40AD3}"/>
                </a:ext>
              </a:extLst>
            </p:cNvPr>
            <p:cNvSpPr/>
            <p:nvPr/>
          </p:nvSpPr>
          <p:spPr>
            <a:xfrm>
              <a:off x="8024655" y="3915173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8F41C225-9109-4E0B-AFD4-DEE2858C178A}"/>
                </a:ext>
              </a:extLst>
            </p:cNvPr>
            <p:cNvSpPr/>
            <p:nvPr/>
          </p:nvSpPr>
          <p:spPr>
            <a:xfrm>
              <a:off x="9220293" y="230209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C77FE6F6-459E-4BA9-B81E-D5198060E7D8}"/>
                </a:ext>
              </a:extLst>
            </p:cNvPr>
            <p:cNvSpPr/>
            <p:nvPr/>
          </p:nvSpPr>
          <p:spPr>
            <a:xfrm>
              <a:off x="9402645" y="248239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0CAC770A-3CF6-4A9C-8F38-480F178D385E}"/>
                </a:ext>
              </a:extLst>
            </p:cNvPr>
            <p:cNvSpPr/>
            <p:nvPr/>
          </p:nvSpPr>
          <p:spPr>
            <a:xfrm>
              <a:off x="9034521" y="326157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46B95507-A9AA-41E6-BA2E-9BEC3F1C7FED}"/>
                </a:ext>
              </a:extLst>
            </p:cNvPr>
            <p:cNvSpPr/>
            <p:nvPr/>
          </p:nvSpPr>
          <p:spPr>
            <a:xfrm>
              <a:off x="9360783" y="309414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Ovál 37">
              <a:extLst>
                <a:ext uri="{FF2B5EF4-FFF2-40B4-BE49-F238E27FC236}">
                  <a16:creationId xmlns:a16="http://schemas.microsoft.com/office/drawing/2014/main" id="{12E39D86-C606-418B-9DD5-39439B21C408}"/>
                </a:ext>
              </a:extLst>
            </p:cNvPr>
            <p:cNvSpPr/>
            <p:nvPr/>
          </p:nvSpPr>
          <p:spPr>
            <a:xfrm>
              <a:off x="5886718" y="274642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9B1AD4FE-8076-45DA-BBC3-58612ECEA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30" y="1298529"/>
            <a:ext cx="5635333" cy="56518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7757F6-AAA4-4B9A-9030-7FEFAFA3EC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80" y="2317"/>
            <a:ext cx="4588146" cy="3577043"/>
          </a:xfrm>
          <a:prstGeom prst="rect">
            <a:avLst/>
          </a:prstGeom>
        </p:spPr>
      </p:pic>
      <p:sp>
        <p:nvSpPr>
          <p:cNvPr id="41" name="TextovéPole 40">
            <a:extLst>
              <a:ext uri="{FF2B5EF4-FFF2-40B4-BE49-F238E27FC236}">
                <a16:creationId xmlns:a16="http://schemas.microsoft.com/office/drawing/2014/main" id="{5449245D-5A8E-41F5-9EBA-05587D6D2CD5}"/>
              </a:ext>
            </a:extLst>
          </p:cNvPr>
          <p:cNvSpPr txBox="1"/>
          <p:nvPr/>
        </p:nvSpPr>
        <p:spPr>
          <a:xfrm>
            <a:off x="4893683" y="1769556"/>
            <a:ext cx="120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Stradonice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B19D0A22-A12E-492E-8982-EA175FAE823F}"/>
              </a:ext>
            </a:extLst>
          </p:cNvPr>
          <p:cNvSpPr txBox="1"/>
          <p:nvPr/>
        </p:nvSpPr>
        <p:spPr>
          <a:xfrm>
            <a:off x="253797" y="5804158"/>
            <a:ext cx="5966698" cy="369332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 rtlCol="0">
            <a:spAutoFit/>
          </a:bodyPr>
          <a:lstStyle/>
          <a:p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oppidum to </a:t>
            </a:r>
            <a:r>
              <a:rPr lang="cs-CZ" dirty="0" err="1"/>
              <a:t>know</a:t>
            </a:r>
            <a:r>
              <a:rPr lang="cs-CZ" dirty="0"/>
              <a:t> in Bohemia,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Stradonice</a:t>
            </a:r>
          </a:p>
        </p:txBody>
      </p:sp>
    </p:spTree>
    <p:extLst>
      <p:ext uri="{BB962C8B-B14F-4D97-AF65-F5344CB8AC3E}">
        <p14:creationId xmlns:p14="http://schemas.microsoft.com/office/powerpoint/2010/main" val="33879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Skupina 34">
            <a:extLst>
              <a:ext uri="{FF2B5EF4-FFF2-40B4-BE49-F238E27FC236}">
                <a16:creationId xmlns:a16="http://schemas.microsoft.com/office/drawing/2014/main" id="{1E648EE1-86CA-4FE6-B0E5-D9024ED3C35E}"/>
              </a:ext>
            </a:extLst>
          </p:cNvPr>
          <p:cNvGrpSpPr/>
          <p:nvPr/>
        </p:nvGrpSpPr>
        <p:grpSpPr>
          <a:xfrm>
            <a:off x="0" y="-12879"/>
            <a:ext cx="12192000" cy="6858000"/>
            <a:chOff x="0" y="-12879"/>
            <a:chExt cx="12192000" cy="685800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C58F603D-E963-493B-AEB2-74E0FAC94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2879"/>
              <a:ext cx="12192000" cy="6858000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26DC0539-C119-4196-8084-F9E6F3834693}"/>
                </a:ext>
              </a:extLst>
            </p:cNvPr>
            <p:cNvSpPr/>
            <p:nvPr/>
          </p:nvSpPr>
          <p:spPr>
            <a:xfrm>
              <a:off x="6387920" y="182879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523E0615-1228-4012-BFA4-88A74397E3F9}"/>
                </a:ext>
              </a:extLst>
            </p:cNvPr>
            <p:cNvSpPr/>
            <p:nvPr/>
          </p:nvSpPr>
          <p:spPr>
            <a:xfrm>
              <a:off x="5928575" y="166137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F4A79274-6688-4DFB-9924-7BADAF309429}"/>
                </a:ext>
              </a:extLst>
            </p:cNvPr>
            <p:cNvSpPr/>
            <p:nvPr/>
          </p:nvSpPr>
          <p:spPr>
            <a:xfrm>
              <a:off x="6220495" y="217652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963EF780-8AB7-4FEA-8335-ED6435D544F0}"/>
                </a:ext>
              </a:extLst>
            </p:cNvPr>
            <p:cNvSpPr/>
            <p:nvPr/>
          </p:nvSpPr>
          <p:spPr>
            <a:xfrm>
              <a:off x="6314925" y="2624068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13E2DB8E-8054-4938-8264-B36E022E4CAE}"/>
                </a:ext>
              </a:extLst>
            </p:cNvPr>
            <p:cNvSpPr/>
            <p:nvPr/>
          </p:nvSpPr>
          <p:spPr>
            <a:xfrm>
              <a:off x="6239811" y="3219718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21A000FF-9896-471E-B492-644CE93AA045}"/>
                </a:ext>
              </a:extLst>
            </p:cNvPr>
            <p:cNvSpPr/>
            <p:nvPr/>
          </p:nvSpPr>
          <p:spPr>
            <a:xfrm>
              <a:off x="7514819" y="176440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7B9BB06D-569B-4471-A83B-34A30F796497}"/>
                </a:ext>
              </a:extLst>
            </p:cNvPr>
            <p:cNvSpPr/>
            <p:nvPr/>
          </p:nvSpPr>
          <p:spPr>
            <a:xfrm>
              <a:off x="8648159" y="2398690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B64C87B2-F813-4EA1-A240-56B7CC04303F}"/>
                </a:ext>
              </a:extLst>
            </p:cNvPr>
            <p:cNvSpPr/>
            <p:nvPr/>
          </p:nvSpPr>
          <p:spPr>
            <a:xfrm>
              <a:off x="8783382" y="41244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90D1546C-0EB4-433D-B2E0-AA68DCE2C18A}"/>
                </a:ext>
              </a:extLst>
            </p:cNvPr>
            <p:cNvSpPr/>
            <p:nvPr/>
          </p:nvSpPr>
          <p:spPr>
            <a:xfrm>
              <a:off x="4037512" y="321971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4E422375-AFE5-4580-9204-783476661745}"/>
                </a:ext>
              </a:extLst>
            </p:cNvPr>
            <p:cNvSpPr/>
            <p:nvPr/>
          </p:nvSpPr>
          <p:spPr>
            <a:xfrm>
              <a:off x="4204937" y="305229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0F98327C-60F7-4617-B0BD-73B03354805C}"/>
                </a:ext>
              </a:extLst>
            </p:cNvPr>
            <p:cNvSpPr/>
            <p:nvPr/>
          </p:nvSpPr>
          <p:spPr>
            <a:xfrm>
              <a:off x="5061386" y="412445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798552FD-9510-4421-BA47-6F17278476DE}"/>
                </a:ext>
              </a:extLst>
            </p:cNvPr>
            <p:cNvSpPr/>
            <p:nvPr/>
          </p:nvSpPr>
          <p:spPr>
            <a:xfrm>
              <a:off x="6385764" y="3957035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3ECE5B69-AFB1-4937-BB02-5FE77591F7AC}"/>
                </a:ext>
              </a:extLst>
            </p:cNvPr>
            <p:cNvSpPr/>
            <p:nvPr/>
          </p:nvSpPr>
          <p:spPr>
            <a:xfrm>
              <a:off x="6469476" y="404074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F2A5A443-B6AD-4DC4-8ED7-5EFA2BBAF90F}"/>
                </a:ext>
              </a:extLst>
            </p:cNvPr>
            <p:cNvSpPr/>
            <p:nvPr/>
          </p:nvSpPr>
          <p:spPr>
            <a:xfrm>
              <a:off x="10313818" y="465249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3D6EAADC-1520-42A5-8118-01B90555C443}"/>
                </a:ext>
              </a:extLst>
            </p:cNvPr>
            <p:cNvSpPr/>
            <p:nvPr/>
          </p:nvSpPr>
          <p:spPr>
            <a:xfrm>
              <a:off x="10607886" y="49465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53031C6C-E5E7-4AB4-A3F9-789DB1E1213E}"/>
                </a:ext>
              </a:extLst>
            </p:cNvPr>
            <p:cNvSpPr/>
            <p:nvPr/>
          </p:nvSpPr>
          <p:spPr>
            <a:xfrm>
              <a:off x="4505447" y="456878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323AF856-C1A1-4A39-BAA6-863617266F42}"/>
                </a:ext>
              </a:extLst>
            </p:cNvPr>
            <p:cNvSpPr/>
            <p:nvPr/>
          </p:nvSpPr>
          <p:spPr>
            <a:xfrm>
              <a:off x="3264763" y="51837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5D304426-F5E2-4C0F-9E5F-DADE4C4E7423}"/>
                </a:ext>
              </a:extLst>
            </p:cNvPr>
            <p:cNvSpPr/>
            <p:nvPr/>
          </p:nvSpPr>
          <p:spPr>
            <a:xfrm>
              <a:off x="3432188" y="104962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A6BF747E-31CC-411F-B988-D7771D6F7297}"/>
                </a:ext>
              </a:extLst>
            </p:cNvPr>
            <p:cNvSpPr/>
            <p:nvPr/>
          </p:nvSpPr>
          <p:spPr>
            <a:xfrm>
              <a:off x="3837904" y="296214"/>
              <a:ext cx="5950040" cy="490041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AFC863A8-CEF5-4C15-AC3E-B904E8682C14}"/>
                </a:ext>
              </a:extLst>
            </p:cNvPr>
            <p:cNvSpPr/>
            <p:nvPr/>
          </p:nvSpPr>
          <p:spPr>
            <a:xfrm>
              <a:off x="7291573" y="157766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9494975A-70EB-43B5-95E6-52D0E230A71E}"/>
                </a:ext>
              </a:extLst>
            </p:cNvPr>
            <p:cNvSpPr/>
            <p:nvPr/>
          </p:nvSpPr>
          <p:spPr>
            <a:xfrm>
              <a:off x="8950807" y="3831459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903C4745-4FD7-46AD-AABB-08B6FBEDA48D}"/>
                </a:ext>
              </a:extLst>
            </p:cNvPr>
            <p:cNvSpPr/>
            <p:nvPr/>
          </p:nvSpPr>
          <p:spPr>
            <a:xfrm>
              <a:off x="7777783" y="321971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18854CCF-2D11-4E49-81DA-80B597BEAC96}"/>
                </a:ext>
              </a:extLst>
            </p:cNvPr>
            <p:cNvSpPr/>
            <p:nvPr/>
          </p:nvSpPr>
          <p:spPr>
            <a:xfrm>
              <a:off x="7982798" y="342900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D6E48ACF-58E9-43CE-8969-BF0AF066974E}"/>
                </a:ext>
              </a:extLst>
            </p:cNvPr>
            <p:cNvSpPr/>
            <p:nvPr/>
          </p:nvSpPr>
          <p:spPr>
            <a:xfrm>
              <a:off x="8606302" y="429188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6FE0675F-A449-4806-9C58-5B76C6FD2B95}"/>
                </a:ext>
              </a:extLst>
            </p:cNvPr>
            <p:cNvSpPr/>
            <p:nvPr/>
          </p:nvSpPr>
          <p:spPr>
            <a:xfrm>
              <a:off x="8024655" y="3915173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2EB0A45F-A476-4C03-AD27-477F7E5B7AF4}"/>
                </a:ext>
              </a:extLst>
            </p:cNvPr>
            <p:cNvSpPr/>
            <p:nvPr/>
          </p:nvSpPr>
          <p:spPr>
            <a:xfrm>
              <a:off x="9220293" y="230209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E5C40AB3-A1E5-4B21-A295-223B60FBCA8B}"/>
                </a:ext>
              </a:extLst>
            </p:cNvPr>
            <p:cNvSpPr/>
            <p:nvPr/>
          </p:nvSpPr>
          <p:spPr>
            <a:xfrm>
              <a:off x="9402645" y="248239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C6BC426A-8907-41D7-8784-2F89237BD52E}"/>
                </a:ext>
              </a:extLst>
            </p:cNvPr>
            <p:cNvSpPr/>
            <p:nvPr/>
          </p:nvSpPr>
          <p:spPr>
            <a:xfrm>
              <a:off x="9034521" y="326157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0FBB7E5F-A063-45C3-9FDA-2DFEA8BF6831}"/>
                </a:ext>
              </a:extLst>
            </p:cNvPr>
            <p:cNvSpPr/>
            <p:nvPr/>
          </p:nvSpPr>
          <p:spPr>
            <a:xfrm>
              <a:off x="9360783" y="309414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8296EFBE-952C-4D27-A01E-D5594080C07F}"/>
                </a:ext>
              </a:extLst>
            </p:cNvPr>
            <p:cNvSpPr/>
            <p:nvPr/>
          </p:nvSpPr>
          <p:spPr>
            <a:xfrm>
              <a:off x="5886718" y="274642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7" name="Obrázek 36">
            <a:extLst>
              <a:ext uri="{FF2B5EF4-FFF2-40B4-BE49-F238E27FC236}">
                <a16:creationId xmlns:a16="http://schemas.microsoft.com/office/drawing/2014/main" id="{76D9A479-C133-46AE-BEE7-F09C4F7614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411" y="0"/>
            <a:ext cx="5024849" cy="2987496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7E5B1C62-55F0-4C67-8006-7E77074D98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7" y="2738734"/>
            <a:ext cx="4974981" cy="4106388"/>
          </a:xfrm>
          <a:prstGeom prst="rect">
            <a:avLst/>
          </a:prstGeom>
        </p:spPr>
      </p:pic>
      <p:sp>
        <p:nvSpPr>
          <p:cNvPr id="40" name="TextovéPole 39">
            <a:extLst>
              <a:ext uri="{FF2B5EF4-FFF2-40B4-BE49-F238E27FC236}">
                <a16:creationId xmlns:a16="http://schemas.microsoft.com/office/drawing/2014/main" id="{B15DC6C2-C44A-427B-B18A-CC42757FE990}"/>
              </a:ext>
            </a:extLst>
          </p:cNvPr>
          <p:cNvSpPr txBox="1"/>
          <p:nvPr/>
        </p:nvSpPr>
        <p:spPr>
          <a:xfrm>
            <a:off x="7392144" y="2060848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Staré Hradisko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D6B8CBF1-CA72-4E41-9D75-0D34F354422B}"/>
              </a:ext>
            </a:extLst>
          </p:cNvPr>
          <p:cNvSpPr txBox="1"/>
          <p:nvPr/>
        </p:nvSpPr>
        <p:spPr>
          <a:xfrm>
            <a:off x="5128274" y="5760073"/>
            <a:ext cx="6291198" cy="646331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In Moravia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choice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much </a:t>
            </a:r>
            <a:r>
              <a:rPr lang="cs-CZ" dirty="0" err="1"/>
              <a:t>simpler</a:t>
            </a:r>
            <a:r>
              <a:rPr lang="cs-CZ" dirty="0"/>
              <a:t>: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real</a:t>
            </a:r>
            <a:r>
              <a:rPr lang="cs-CZ" dirty="0"/>
              <a:t> oppidum, Staré Hradisko</a:t>
            </a:r>
          </a:p>
        </p:txBody>
      </p:sp>
    </p:spTree>
    <p:extLst>
      <p:ext uri="{BB962C8B-B14F-4D97-AF65-F5344CB8AC3E}">
        <p14:creationId xmlns:p14="http://schemas.microsoft.com/office/powerpoint/2010/main" val="428102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7768" y="1005352"/>
            <a:ext cx="3436938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3413" y="1005352"/>
            <a:ext cx="282575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495CE2-F242-40DE-94FE-C1E04579086F}"/>
              </a:ext>
            </a:extLst>
          </p:cNvPr>
          <p:cNvSpPr txBox="1"/>
          <p:nvPr/>
        </p:nvSpPr>
        <p:spPr>
          <a:xfrm>
            <a:off x="125602" y="360188"/>
            <a:ext cx="28566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-oppida </a:t>
            </a:r>
            <a:r>
              <a:rPr lang="cs-CZ" dirty="0" err="1">
                <a:solidFill>
                  <a:schemeClr val="bg1"/>
                </a:solidFill>
              </a:rPr>
              <a:t>ramparts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combined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timber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rubble</a:t>
            </a:r>
            <a:r>
              <a:rPr lang="cs-CZ" dirty="0">
                <a:solidFill>
                  <a:schemeClr val="bg1"/>
                </a:solidFill>
              </a:rPr>
              <a:t> stone in </a:t>
            </a:r>
            <a:r>
              <a:rPr lang="cs-CZ" dirty="0" err="1">
                <a:solidFill>
                  <a:schemeClr val="bg1"/>
                </a:solidFill>
              </a:rPr>
              <a:t>purely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transalpine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tradition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no </a:t>
            </a:r>
            <a:r>
              <a:rPr lang="cs-CZ" dirty="0" err="1">
                <a:solidFill>
                  <a:schemeClr val="bg1"/>
                </a:solidFill>
              </a:rPr>
              <a:t>Mediterranean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analogies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antecedants</a:t>
            </a:r>
            <a:endParaRPr lang="cs-CZ" dirty="0">
              <a:solidFill>
                <a:schemeClr val="bg1"/>
              </a:solidFill>
            </a:endParaRPr>
          </a:p>
          <a:p>
            <a:pPr algn="r"/>
            <a:endParaRPr lang="cs-CZ" dirty="0">
              <a:solidFill>
                <a:schemeClr val="bg1"/>
              </a:solidFill>
            </a:endParaRPr>
          </a:p>
          <a:p>
            <a:pPr algn="r"/>
            <a:r>
              <a:rPr lang="cs-CZ" dirty="0">
                <a:solidFill>
                  <a:schemeClr val="bg1"/>
                </a:solidFill>
              </a:rPr>
              <a:t>(</a:t>
            </a:r>
            <a:r>
              <a:rPr lang="cs-CZ" dirty="0" err="1">
                <a:solidFill>
                  <a:schemeClr val="bg1"/>
                </a:solidFill>
              </a:rPr>
              <a:t>Btw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err="1">
                <a:solidFill>
                  <a:schemeClr val="bg1"/>
                </a:solidFill>
              </a:rPr>
              <a:t>also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urbanistic</a:t>
            </a:r>
            <a:r>
              <a:rPr lang="cs-CZ" dirty="0">
                <a:solidFill>
                  <a:schemeClr val="bg1"/>
                </a:solidFill>
              </a:rPr>
              <a:t> point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view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there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no link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oppida and </a:t>
            </a:r>
            <a:r>
              <a:rPr lang="cs-CZ" dirty="0" err="1">
                <a:solidFill>
                  <a:schemeClr val="bg1"/>
                </a:solidFill>
              </a:rPr>
              <a:t>Mediterranean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towns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2E0407-29A2-48A0-9889-79AF6D689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784869"/>
            <a:ext cx="12192000" cy="3073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0C2908D-54D0-4CBF-81CD-D1854217D5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1D383759-CF7D-4C43-970E-34AC03A30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C2CEEB92-0E40-47BD-A5C7-B68969C9CDE6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99E22508-A1C4-48D8-9B7B-576A619FCAFA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9E4A12A1-1671-472D-B8B0-92900CD5E281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B4A47AB9-1BB2-4CCE-82FF-F70C0244A790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54CA6101-C9F6-4564-9C85-1BC189A8F6C4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vál 4">
            <a:extLst>
              <a:ext uri="{FF2B5EF4-FFF2-40B4-BE49-F238E27FC236}">
                <a16:creationId xmlns:a16="http://schemas.microsoft.com/office/drawing/2014/main" id="{196F420B-49E3-486A-82CC-767FAE1AF608}"/>
              </a:ext>
            </a:extLst>
          </p:cNvPr>
          <p:cNvSpPr/>
          <p:nvPr/>
        </p:nvSpPr>
        <p:spPr>
          <a:xfrm rot="2097214">
            <a:off x="8055575" y="1278319"/>
            <a:ext cx="2380107" cy="352224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D2C7070-8BBF-477C-B1E4-A5165B8CFB45}"/>
              </a:ext>
            </a:extLst>
          </p:cNvPr>
          <p:cNvSpPr/>
          <p:nvPr/>
        </p:nvSpPr>
        <p:spPr>
          <a:xfrm rot="304062">
            <a:off x="4975880" y="487168"/>
            <a:ext cx="3387746" cy="324035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B21D6D5B-50C7-47F2-AB92-304B110AF158}"/>
              </a:ext>
            </a:extLst>
          </p:cNvPr>
          <p:cNvSpPr/>
          <p:nvPr/>
        </p:nvSpPr>
        <p:spPr>
          <a:xfrm rot="1299717">
            <a:off x="4857468" y="329958"/>
            <a:ext cx="5893822" cy="426789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9FD03F7A-4171-4DC2-A5DB-E2969F41B3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037" y="2558825"/>
            <a:ext cx="1541142" cy="156778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B01EBA1C-5A72-4557-9084-0667C0942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750" y="1604964"/>
            <a:ext cx="1237249" cy="1195335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9E6CEAC5-89CB-4601-A206-BC146446D4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5" b="-1826"/>
          <a:stretch/>
        </p:blipFill>
        <p:spPr>
          <a:xfrm>
            <a:off x="5308900" y="2633208"/>
            <a:ext cx="699331" cy="683149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236B4DCF-3CFA-47B6-B748-E5B774ABDA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787" y="2648632"/>
            <a:ext cx="1198088" cy="1052867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4D4056D7-BECA-4FC1-9301-ED77355BE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258" y="2183902"/>
            <a:ext cx="903195" cy="929077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AA7147B4-9376-43F2-B5B7-11B3003A54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389" y="1687107"/>
            <a:ext cx="1192070" cy="1231609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864F1F65-A326-47BA-BAE5-F4F0A4DBA1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3690" y="739853"/>
            <a:ext cx="690097" cy="718167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CD79B870-BE36-4122-9C2A-44C38886B3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5300" y="423174"/>
            <a:ext cx="1142057" cy="1088917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8FE00815-21BB-4365-9969-98918EF66FF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553" y="1138873"/>
            <a:ext cx="983505" cy="1092835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49784E73-B378-4B39-A8B4-23BB79A80DA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417" y="1811808"/>
            <a:ext cx="1192070" cy="1227632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0B58DB1E-D422-4636-B581-D6FE64B305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9539" y="1173969"/>
            <a:ext cx="1085622" cy="1095258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EBE2B0A6-2AB5-4431-B1C8-6A7CB141BE9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425" y="2750321"/>
            <a:ext cx="1060096" cy="1095259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660BA9B8-5EEB-41AF-92D5-7A605900934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329" y="2653434"/>
            <a:ext cx="624354" cy="640582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5DB494AC-3169-412E-975E-127CE51009F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9208" y="3196306"/>
            <a:ext cx="721258" cy="749089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FD6BE932-3045-43F6-B8E4-9A093C253C8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225" y="167227"/>
            <a:ext cx="1060028" cy="1088917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A323D7C1-1831-46A3-BDB8-13E8AD034B8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584" y="784996"/>
            <a:ext cx="1403381" cy="1398996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105E01E2-52F4-44EF-907E-9A87358E370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0716" y="1422090"/>
            <a:ext cx="699433" cy="656657"/>
          </a:xfrm>
          <a:prstGeom prst="rect">
            <a:avLst/>
          </a:prstGeom>
        </p:spPr>
      </p:pic>
      <p:sp>
        <p:nvSpPr>
          <p:cNvPr id="52" name="TextovéPole 51">
            <a:extLst>
              <a:ext uri="{FF2B5EF4-FFF2-40B4-BE49-F238E27FC236}">
                <a16:creationId xmlns:a16="http://schemas.microsoft.com/office/drawing/2014/main" id="{641747D4-4CE6-4A8B-98BB-54176C564513}"/>
              </a:ext>
            </a:extLst>
          </p:cNvPr>
          <p:cNvSpPr txBox="1"/>
          <p:nvPr/>
        </p:nvSpPr>
        <p:spPr>
          <a:xfrm>
            <a:off x="25563" y="53842"/>
            <a:ext cx="4113627" cy="369332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ndara" panose="020E0502030303020204" pitchFamily="34" charset="0"/>
              </a:rPr>
              <a:t>The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coinages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of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the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pre</a:t>
            </a:r>
            <a:r>
              <a:rPr lang="cs-CZ" dirty="0">
                <a:latin typeface="Candara" panose="020E0502030303020204" pitchFamily="34" charset="0"/>
              </a:rPr>
              <a:t>-oppida period…</a:t>
            </a:r>
          </a:p>
        </p:txBody>
      </p:sp>
    </p:spTree>
    <p:extLst>
      <p:ext uri="{BB962C8B-B14F-4D97-AF65-F5344CB8AC3E}">
        <p14:creationId xmlns:p14="http://schemas.microsoft.com/office/powerpoint/2010/main" val="21540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A00A9625-94C5-4EF6-959E-610855657116}"/>
              </a:ext>
            </a:extLst>
          </p:cNvPr>
          <p:cNvGrpSpPr/>
          <p:nvPr/>
        </p:nvGrpSpPr>
        <p:grpSpPr>
          <a:xfrm>
            <a:off x="0" y="-12879"/>
            <a:ext cx="12192000" cy="6858000"/>
            <a:chOff x="0" y="-12879"/>
            <a:chExt cx="12192000" cy="685800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533D9673-146B-4548-84F7-6481F0427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2879"/>
              <a:ext cx="12192000" cy="6858000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CABBD174-905D-421E-A64C-9A3E294D9FBA}"/>
                </a:ext>
              </a:extLst>
            </p:cNvPr>
            <p:cNvSpPr/>
            <p:nvPr/>
          </p:nvSpPr>
          <p:spPr>
            <a:xfrm>
              <a:off x="6387920" y="182879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868A5B56-BBFA-44A2-B344-8215AB6F0B1E}"/>
                </a:ext>
              </a:extLst>
            </p:cNvPr>
            <p:cNvSpPr/>
            <p:nvPr/>
          </p:nvSpPr>
          <p:spPr>
            <a:xfrm>
              <a:off x="5928575" y="166137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22785C9D-CCFE-4D72-9717-B3EE789A222A}"/>
                </a:ext>
              </a:extLst>
            </p:cNvPr>
            <p:cNvSpPr/>
            <p:nvPr/>
          </p:nvSpPr>
          <p:spPr>
            <a:xfrm>
              <a:off x="6220495" y="217652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9EE2E70D-2427-4416-9AC4-835A691D4789}"/>
                </a:ext>
              </a:extLst>
            </p:cNvPr>
            <p:cNvSpPr/>
            <p:nvPr/>
          </p:nvSpPr>
          <p:spPr>
            <a:xfrm>
              <a:off x="6314925" y="2624068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AB8BE0FD-0498-4F6D-A91F-AFA2E161F7F0}"/>
                </a:ext>
              </a:extLst>
            </p:cNvPr>
            <p:cNvSpPr/>
            <p:nvPr/>
          </p:nvSpPr>
          <p:spPr>
            <a:xfrm>
              <a:off x="6239811" y="3219718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635665D2-400D-4624-B259-996A525BE296}"/>
                </a:ext>
              </a:extLst>
            </p:cNvPr>
            <p:cNvSpPr/>
            <p:nvPr/>
          </p:nvSpPr>
          <p:spPr>
            <a:xfrm>
              <a:off x="7514819" y="176440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973CD42E-AFE4-4DCB-9B06-391EA0CED2C3}"/>
                </a:ext>
              </a:extLst>
            </p:cNvPr>
            <p:cNvSpPr/>
            <p:nvPr/>
          </p:nvSpPr>
          <p:spPr>
            <a:xfrm>
              <a:off x="8648159" y="2398690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064CB2EE-208C-463C-996E-7699C510B984}"/>
                </a:ext>
              </a:extLst>
            </p:cNvPr>
            <p:cNvSpPr/>
            <p:nvPr/>
          </p:nvSpPr>
          <p:spPr>
            <a:xfrm>
              <a:off x="8783382" y="41244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560A4F83-5AFD-4352-AE0C-F3F7F7D1E0A6}"/>
                </a:ext>
              </a:extLst>
            </p:cNvPr>
            <p:cNvSpPr/>
            <p:nvPr/>
          </p:nvSpPr>
          <p:spPr>
            <a:xfrm>
              <a:off x="4037512" y="321971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6BF16CF0-EF0E-4DF3-821F-A1F299E89912}"/>
                </a:ext>
              </a:extLst>
            </p:cNvPr>
            <p:cNvSpPr/>
            <p:nvPr/>
          </p:nvSpPr>
          <p:spPr>
            <a:xfrm>
              <a:off x="4204937" y="305229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070B3AF1-6266-4E09-A337-4811FA41B9AF}"/>
                </a:ext>
              </a:extLst>
            </p:cNvPr>
            <p:cNvSpPr/>
            <p:nvPr/>
          </p:nvSpPr>
          <p:spPr>
            <a:xfrm>
              <a:off x="5061386" y="412445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A2642AC4-648E-4A5D-BEF6-713C002CDBDC}"/>
                </a:ext>
              </a:extLst>
            </p:cNvPr>
            <p:cNvSpPr/>
            <p:nvPr/>
          </p:nvSpPr>
          <p:spPr>
            <a:xfrm>
              <a:off x="6385764" y="3957035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ED5DFC4E-FEAD-48AD-9549-6FCDD3C210E8}"/>
                </a:ext>
              </a:extLst>
            </p:cNvPr>
            <p:cNvSpPr/>
            <p:nvPr/>
          </p:nvSpPr>
          <p:spPr>
            <a:xfrm>
              <a:off x="6469476" y="404074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48998E57-4398-4A97-977A-5958084C6B07}"/>
                </a:ext>
              </a:extLst>
            </p:cNvPr>
            <p:cNvSpPr/>
            <p:nvPr/>
          </p:nvSpPr>
          <p:spPr>
            <a:xfrm>
              <a:off x="10313818" y="465249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381B4BC-F6A3-4AEE-B225-9C0B3CB5D746}"/>
                </a:ext>
              </a:extLst>
            </p:cNvPr>
            <p:cNvSpPr/>
            <p:nvPr/>
          </p:nvSpPr>
          <p:spPr>
            <a:xfrm>
              <a:off x="10607886" y="49465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4FE1E7A2-726A-49E3-8D74-54B14717BCAB}"/>
                </a:ext>
              </a:extLst>
            </p:cNvPr>
            <p:cNvSpPr/>
            <p:nvPr/>
          </p:nvSpPr>
          <p:spPr>
            <a:xfrm>
              <a:off x="4505447" y="456878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485006CE-18D8-4AD7-B391-B23FCDE88BC6}"/>
                </a:ext>
              </a:extLst>
            </p:cNvPr>
            <p:cNvSpPr/>
            <p:nvPr/>
          </p:nvSpPr>
          <p:spPr>
            <a:xfrm>
              <a:off x="3264763" y="51837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BDA58ADB-981A-4456-8688-1794B3ED6673}"/>
                </a:ext>
              </a:extLst>
            </p:cNvPr>
            <p:cNvSpPr/>
            <p:nvPr/>
          </p:nvSpPr>
          <p:spPr>
            <a:xfrm>
              <a:off x="3432188" y="104962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6FE6D932-1AD4-4BD1-B154-A67572B41460}"/>
                </a:ext>
              </a:extLst>
            </p:cNvPr>
            <p:cNvSpPr/>
            <p:nvPr/>
          </p:nvSpPr>
          <p:spPr>
            <a:xfrm>
              <a:off x="3837904" y="296214"/>
              <a:ext cx="5950040" cy="490041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954D1D3B-DF85-4714-BCB6-9EC014D37CB9}"/>
                </a:ext>
              </a:extLst>
            </p:cNvPr>
            <p:cNvSpPr/>
            <p:nvPr/>
          </p:nvSpPr>
          <p:spPr>
            <a:xfrm>
              <a:off x="7291573" y="157766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47074126-397C-4F9C-B9A1-833AEBF20888}"/>
                </a:ext>
              </a:extLst>
            </p:cNvPr>
            <p:cNvSpPr/>
            <p:nvPr/>
          </p:nvSpPr>
          <p:spPr>
            <a:xfrm>
              <a:off x="8950807" y="3831459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0B7B18E8-8287-45B7-8874-EE4A4D4E366B}"/>
                </a:ext>
              </a:extLst>
            </p:cNvPr>
            <p:cNvSpPr/>
            <p:nvPr/>
          </p:nvSpPr>
          <p:spPr>
            <a:xfrm>
              <a:off x="7777783" y="321971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38466A34-0A60-4F97-806A-ACBCCC50A091}"/>
                </a:ext>
              </a:extLst>
            </p:cNvPr>
            <p:cNvSpPr/>
            <p:nvPr/>
          </p:nvSpPr>
          <p:spPr>
            <a:xfrm>
              <a:off x="7982798" y="342900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C9B06C95-2987-4DAD-AC7E-EC399A19B55D}"/>
                </a:ext>
              </a:extLst>
            </p:cNvPr>
            <p:cNvSpPr/>
            <p:nvPr/>
          </p:nvSpPr>
          <p:spPr>
            <a:xfrm>
              <a:off x="8606302" y="429188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60D7CE7F-0743-49A0-ADC1-A93610B70ACF}"/>
                </a:ext>
              </a:extLst>
            </p:cNvPr>
            <p:cNvSpPr/>
            <p:nvPr/>
          </p:nvSpPr>
          <p:spPr>
            <a:xfrm>
              <a:off x="8024655" y="3915173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60EF2474-4008-419A-8901-79E073ACDFD2}"/>
                </a:ext>
              </a:extLst>
            </p:cNvPr>
            <p:cNvSpPr/>
            <p:nvPr/>
          </p:nvSpPr>
          <p:spPr>
            <a:xfrm>
              <a:off x="9220293" y="230209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271D6B4D-A3FA-4B8C-9088-96C309FACC53}"/>
                </a:ext>
              </a:extLst>
            </p:cNvPr>
            <p:cNvSpPr/>
            <p:nvPr/>
          </p:nvSpPr>
          <p:spPr>
            <a:xfrm>
              <a:off x="9402645" y="248239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DC6C8416-962B-47A9-98A5-A1A1142B1068}"/>
                </a:ext>
              </a:extLst>
            </p:cNvPr>
            <p:cNvSpPr/>
            <p:nvPr/>
          </p:nvSpPr>
          <p:spPr>
            <a:xfrm>
              <a:off x="9034521" y="326157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9A7AC2A2-0E1F-461D-A870-DE467C8AC8FF}"/>
                </a:ext>
              </a:extLst>
            </p:cNvPr>
            <p:cNvSpPr/>
            <p:nvPr/>
          </p:nvSpPr>
          <p:spPr>
            <a:xfrm>
              <a:off x="9360783" y="309414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1D8EAAD0-8970-48A0-83C8-B2B55F61171C}"/>
                </a:ext>
              </a:extLst>
            </p:cNvPr>
            <p:cNvSpPr/>
            <p:nvPr/>
          </p:nvSpPr>
          <p:spPr>
            <a:xfrm>
              <a:off x="5886718" y="274642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7" name="Obrázek 36">
            <a:extLst>
              <a:ext uri="{FF2B5EF4-FFF2-40B4-BE49-F238E27FC236}">
                <a16:creationId xmlns:a16="http://schemas.microsoft.com/office/drawing/2014/main" id="{103AF5D9-2C98-4311-9B59-3799532827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4606" y="1193822"/>
            <a:ext cx="1177449" cy="2166203"/>
          </a:xfrm>
          <a:prstGeom prst="rect">
            <a:avLst/>
          </a:prstGeom>
        </p:spPr>
      </p:pic>
      <p:sp>
        <p:nvSpPr>
          <p:cNvPr id="38" name="Ovál 37">
            <a:extLst>
              <a:ext uri="{FF2B5EF4-FFF2-40B4-BE49-F238E27FC236}">
                <a16:creationId xmlns:a16="http://schemas.microsoft.com/office/drawing/2014/main" id="{DEB3114E-EC25-427F-9B55-A6E35B9181AE}"/>
              </a:ext>
            </a:extLst>
          </p:cNvPr>
          <p:cNvSpPr/>
          <p:nvPr/>
        </p:nvSpPr>
        <p:spPr>
          <a:xfrm rot="1065082">
            <a:off x="4909160" y="528031"/>
            <a:ext cx="5044214" cy="35223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20347-AF26-427A-802E-757D14B3E1E3}"/>
              </a:ext>
            </a:extLst>
          </p:cNvPr>
          <p:cNvSpPr txBox="1"/>
          <p:nvPr/>
        </p:nvSpPr>
        <p:spPr>
          <a:xfrm>
            <a:off x="56449" y="17308"/>
            <a:ext cx="3781455" cy="1477328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…</a:t>
            </a:r>
            <a:r>
              <a:rPr lang="cs-CZ" dirty="0" err="1">
                <a:latin typeface="Candara" panose="020E0502030303020204" pitchFamily="34" charset="0"/>
              </a:rPr>
              <a:t>disappeared</a:t>
            </a:r>
            <a:r>
              <a:rPr lang="cs-CZ" dirty="0">
                <a:latin typeface="Candara" panose="020E0502030303020204" pitchFamily="34" charset="0"/>
              </a:rPr>
              <a:t> and </a:t>
            </a:r>
            <a:r>
              <a:rPr lang="cs-CZ" dirty="0" err="1">
                <a:latin typeface="Candara" panose="020E0502030303020204" pitchFamily="34" charset="0"/>
              </a:rPr>
              <a:t>were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reaplced</a:t>
            </a:r>
            <a:r>
              <a:rPr lang="cs-CZ" dirty="0">
                <a:latin typeface="Candara" panose="020E0502030303020204" pitchFamily="34" charset="0"/>
              </a:rPr>
              <a:t> by a </a:t>
            </a:r>
            <a:r>
              <a:rPr lang="cs-CZ" dirty="0" err="1">
                <a:latin typeface="Candara" panose="020E0502030303020204" pitchFamily="34" charset="0"/>
              </a:rPr>
              <a:t>new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coin</a:t>
            </a:r>
            <a:r>
              <a:rPr lang="cs-CZ" dirty="0">
                <a:latin typeface="Candara" panose="020E0502030303020204" pitchFamily="34" charset="0"/>
              </a:rPr>
              <a:t> type, </a:t>
            </a:r>
            <a:r>
              <a:rPr lang="cs-CZ" dirty="0" err="1">
                <a:latin typeface="Candara" panose="020E0502030303020204" pitchFamily="34" charset="0"/>
              </a:rPr>
              <a:t>the</a:t>
            </a:r>
            <a:r>
              <a:rPr lang="cs-CZ" dirty="0">
                <a:latin typeface="Candara" panose="020E0502030303020204" pitchFamily="34" charset="0"/>
              </a:rPr>
              <a:t> „</a:t>
            </a:r>
            <a:r>
              <a:rPr lang="cs-CZ" dirty="0" err="1">
                <a:latin typeface="Candara" panose="020E0502030303020204" pitchFamily="34" charset="0"/>
              </a:rPr>
              <a:t>shell</a:t>
            </a:r>
            <a:r>
              <a:rPr lang="cs-CZ" dirty="0">
                <a:latin typeface="Candara" panose="020E0502030303020204" pitchFamily="34" charset="0"/>
              </a:rPr>
              <a:t> stater“ </a:t>
            </a:r>
            <a:r>
              <a:rPr lang="cs-CZ" dirty="0" err="1">
                <a:latin typeface="Candara" panose="020E0502030303020204" pitchFamily="34" charset="0"/>
              </a:rPr>
              <a:t>massively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issued</a:t>
            </a:r>
            <a:r>
              <a:rPr lang="cs-CZ" dirty="0">
                <a:latin typeface="Candara" panose="020E0502030303020204" pitchFamily="34" charset="0"/>
              </a:rPr>
              <a:t> in </a:t>
            </a:r>
            <a:r>
              <a:rPr lang="cs-CZ" dirty="0" err="1">
                <a:latin typeface="Candara" panose="020E0502030303020204" pitchFamily="34" charset="0"/>
              </a:rPr>
              <a:t>southern</a:t>
            </a:r>
            <a:r>
              <a:rPr lang="cs-CZ" dirty="0">
                <a:latin typeface="Candara" panose="020E0502030303020204" pitchFamily="34" charset="0"/>
              </a:rPr>
              <a:t> part </a:t>
            </a:r>
            <a:r>
              <a:rPr lang="cs-CZ" dirty="0" err="1">
                <a:latin typeface="Candara" panose="020E0502030303020204" pitchFamily="34" charset="0"/>
              </a:rPr>
              <a:t>of</a:t>
            </a:r>
            <a:r>
              <a:rPr lang="cs-CZ" dirty="0">
                <a:latin typeface="Candara" panose="020E0502030303020204" pitchFamily="34" charset="0"/>
              </a:rPr>
              <a:t> Bohemia (</a:t>
            </a:r>
            <a:r>
              <a:rPr lang="cs-CZ" dirty="0" err="1">
                <a:latin typeface="Candara" panose="020E0502030303020204" pitchFamily="34" charset="0"/>
              </a:rPr>
              <a:t>that‘s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where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all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the</a:t>
            </a:r>
            <a:r>
              <a:rPr lang="cs-CZ" dirty="0">
                <a:latin typeface="Candara" panose="020E0502030303020204" pitchFamily="34" charset="0"/>
              </a:rPr>
              <a:t> oppida </a:t>
            </a:r>
            <a:r>
              <a:rPr lang="cs-CZ" dirty="0" err="1">
                <a:latin typeface="Candara" panose="020E0502030303020204" pitchFamily="34" charset="0"/>
              </a:rPr>
              <a:t>emerged</a:t>
            </a:r>
            <a:r>
              <a:rPr lang="cs-CZ" dirty="0">
                <a:latin typeface="Candara" panose="020E0502030303020204" pitchFamily="34" charset="0"/>
              </a:rPr>
              <a:t> in </a:t>
            </a:r>
            <a:r>
              <a:rPr lang="cs-CZ" dirty="0" err="1">
                <a:latin typeface="Candara" panose="020E0502030303020204" pitchFamily="34" charset="0"/>
              </a:rPr>
              <a:t>this</a:t>
            </a:r>
            <a:r>
              <a:rPr lang="cs-CZ" dirty="0">
                <a:latin typeface="Candara" panose="020E0502030303020204" pitchFamily="34" charset="0"/>
              </a:rPr>
              <a:t> period)</a:t>
            </a:r>
          </a:p>
        </p:txBody>
      </p:sp>
    </p:spTree>
    <p:extLst>
      <p:ext uri="{BB962C8B-B14F-4D97-AF65-F5344CB8AC3E}">
        <p14:creationId xmlns:p14="http://schemas.microsoft.com/office/powerpoint/2010/main" val="41569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A00A9625-94C5-4EF6-959E-610855657116}"/>
              </a:ext>
            </a:extLst>
          </p:cNvPr>
          <p:cNvGrpSpPr/>
          <p:nvPr/>
        </p:nvGrpSpPr>
        <p:grpSpPr>
          <a:xfrm>
            <a:off x="0" y="-12879"/>
            <a:ext cx="12192000" cy="6858000"/>
            <a:chOff x="0" y="-12879"/>
            <a:chExt cx="12192000" cy="685800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533D9673-146B-4548-84F7-6481F0427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2879"/>
              <a:ext cx="12192000" cy="6858000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CABBD174-905D-421E-A64C-9A3E294D9FBA}"/>
                </a:ext>
              </a:extLst>
            </p:cNvPr>
            <p:cNvSpPr/>
            <p:nvPr/>
          </p:nvSpPr>
          <p:spPr>
            <a:xfrm>
              <a:off x="6387920" y="182879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868A5B56-BBFA-44A2-B344-8215AB6F0B1E}"/>
                </a:ext>
              </a:extLst>
            </p:cNvPr>
            <p:cNvSpPr/>
            <p:nvPr/>
          </p:nvSpPr>
          <p:spPr>
            <a:xfrm>
              <a:off x="5928575" y="166137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22785C9D-CCFE-4D72-9717-B3EE789A222A}"/>
                </a:ext>
              </a:extLst>
            </p:cNvPr>
            <p:cNvSpPr/>
            <p:nvPr/>
          </p:nvSpPr>
          <p:spPr>
            <a:xfrm>
              <a:off x="6220495" y="217652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9EE2E70D-2427-4416-9AC4-835A691D4789}"/>
                </a:ext>
              </a:extLst>
            </p:cNvPr>
            <p:cNvSpPr/>
            <p:nvPr/>
          </p:nvSpPr>
          <p:spPr>
            <a:xfrm>
              <a:off x="6314925" y="2624068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AB8BE0FD-0498-4F6D-A91F-AFA2E161F7F0}"/>
                </a:ext>
              </a:extLst>
            </p:cNvPr>
            <p:cNvSpPr/>
            <p:nvPr/>
          </p:nvSpPr>
          <p:spPr>
            <a:xfrm>
              <a:off x="6239811" y="3219718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635665D2-400D-4624-B259-996A525BE296}"/>
                </a:ext>
              </a:extLst>
            </p:cNvPr>
            <p:cNvSpPr/>
            <p:nvPr/>
          </p:nvSpPr>
          <p:spPr>
            <a:xfrm>
              <a:off x="7514819" y="176440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973CD42E-AFE4-4DCB-9B06-391EA0CED2C3}"/>
                </a:ext>
              </a:extLst>
            </p:cNvPr>
            <p:cNvSpPr/>
            <p:nvPr/>
          </p:nvSpPr>
          <p:spPr>
            <a:xfrm>
              <a:off x="8648159" y="2398690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064CB2EE-208C-463C-996E-7699C510B984}"/>
                </a:ext>
              </a:extLst>
            </p:cNvPr>
            <p:cNvSpPr/>
            <p:nvPr/>
          </p:nvSpPr>
          <p:spPr>
            <a:xfrm>
              <a:off x="8783382" y="41244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560A4F83-5AFD-4352-AE0C-F3F7F7D1E0A6}"/>
                </a:ext>
              </a:extLst>
            </p:cNvPr>
            <p:cNvSpPr/>
            <p:nvPr/>
          </p:nvSpPr>
          <p:spPr>
            <a:xfrm>
              <a:off x="4037512" y="321971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6BF16CF0-EF0E-4DF3-821F-A1F299E89912}"/>
                </a:ext>
              </a:extLst>
            </p:cNvPr>
            <p:cNvSpPr/>
            <p:nvPr/>
          </p:nvSpPr>
          <p:spPr>
            <a:xfrm>
              <a:off x="4204937" y="305229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070B3AF1-6266-4E09-A337-4811FA41B9AF}"/>
                </a:ext>
              </a:extLst>
            </p:cNvPr>
            <p:cNvSpPr/>
            <p:nvPr/>
          </p:nvSpPr>
          <p:spPr>
            <a:xfrm>
              <a:off x="5061386" y="412445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A2642AC4-648E-4A5D-BEF6-713C002CDBDC}"/>
                </a:ext>
              </a:extLst>
            </p:cNvPr>
            <p:cNvSpPr/>
            <p:nvPr/>
          </p:nvSpPr>
          <p:spPr>
            <a:xfrm>
              <a:off x="6385764" y="3957035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ED5DFC4E-FEAD-48AD-9549-6FCDD3C210E8}"/>
                </a:ext>
              </a:extLst>
            </p:cNvPr>
            <p:cNvSpPr/>
            <p:nvPr/>
          </p:nvSpPr>
          <p:spPr>
            <a:xfrm>
              <a:off x="6469476" y="404074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48998E57-4398-4A97-977A-5958084C6B07}"/>
                </a:ext>
              </a:extLst>
            </p:cNvPr>
            <p:cNvSpPr/>
            <p:nvPr/>
          </p:nvSpPr>
          <p:spPr>
            <a:xfrm>
              <a:off x="10313818" y="465249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381B4BC-F6A3-4AEE-B225-9C0B3CB5D746}"/>
                </a:ext>
              </a:extLst>
            </p:cNvPr>
            <p:cNvSpPr/>
            <p:nvPr/>
          </p:nvSpPr>
          <p:spPr>
            <a:xfrm>
              <a:off x="10607886" y="49465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4FE1E7A2-726A-49E3-8D74-54B14717BCAB}"/>
                </a:ext>
              </a:extLst>
            </p:cNvPr>
            <p:cNvSpPr/>
            <p:nvPr/>
          </p:nvSpPr>
          <p:spPr>
            <a:xfrm>
              <a:off x="4505447" y="456878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485006CE-18D8-4AD7-B391-B23FCDE88BC6}"/>
                </a:ext>
              </a:extLst>
            </p:cNvPr>
            <p:cNvSpPr/>
            <p:nvPr/>
          </p:nvSpPr>
          <p:spPr>
            <a:xfrm>
              <a:off x="3264763" y="51837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BDA58ADB-981A-4456-8688-1794B3ED6673}"/>
                </a:ext>
              </a:extLst>
            </p:cNvPr>
            <p:cNvSpPr/>
            <p:nvPr/>
          </p:nvSpPr>
          <p:spPr>
            <a:xfrm>
              <a:off x="3432188" y="104962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6FE6D932-1AD4-4BD1-B154-A67572B41460}"/>
                </a:ext>
              </a:extLst>
            </p:cNvPr>
            <p:cNvSpPr/>
            <p:nvPr/>
          </p:nvSpPr>
          <p:spPr>
            <a:xfrm>
              <a:off x="3837904" y="296214"/>
              <a:ext cx="5950040" cy="490041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954D1D3B-DF85-4714-BCB6-9EC014D37CB9}"/>
                </a:ext>
              </a:extLst>
            </p:cNvPr>
            <p:cNvSpPr/>
            <p:nvPr/>
          </p:nvSpPr>
          <p:spPr>
            <a:xfrm>
              <a:off x="7291573" y="157766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47074126-397C-4F9C-B9A1-833AEBF20888}"/>
                </a:ext>
              </a:extLst>
            </p:cNvPr>
            <p:cNvSpPr/>
            <p:nvPr/>
          </p:nvSpPr>
          <p:spPr>
            <a:xfrm>
              <a:off x="8950807" y="3831459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0B7B18E8-8287-45B7-8874-EE4A4D4E366B}"/>
                </a:ext>
              </a:extLst>
            </p:cNvPr>
            <p:cNvSpPr/>
            <p:nvPr/>
          </p:nvSpPr>
          <p:spPr>
            <a:xfrm>
              <a:off x="7777783" y="321971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38466A34-0A60-4F97-806A-ACBCCC50A091}"/>
                </a:ext>
              </a:extLst>
            </p:cNvPr>
            <p:cNvSpPr/>
            <p:nvPr/>
          </p:nvSpPr>
          <p:spPr>
            <a:xfrm>
              <a:off x="7982798" y="342900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C9B06C95-2987-4DAD-AC7E-EC399A19B55D}"/>
                </a:ext>
              </a:extLst>
            </p:cNvPr>
            <p:cNvSpPr/>
            <p:nvPr/>
          </p:nvSpPr>
          <p:spPr>
            <a:xfrm>
              <a:off x="8606302" y="429188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60D7CE7F-0743-49A0-ADC1-A93610B70ACF}"/>
                </a:ext>
              </a:extLst>
            </p:cNvPr>
            <p:cNvSpPr/>
            <p:nvPr/>
          </p:nvSpPr>
          <p:spPr>
            <a:xfrm>
              <a:off x="8024655" y="3915173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60EF2474-4008-419A-8901-79E073ACDFD2}"/>
                </a:ext>
              </a:extLst>
            </p:cNvPr>
            <p:cNvSpPr/>
            <p:nvPr/>
          </p:nvSpPr>
          <p:spPr>
            <a:xfrm>
              <a:off x="9220293" y="230209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271D6B4D-A3FA-4B8C-9088-96C309FACC53}"/>
                </a:ext>
              </a:extLst>
            </p:cNvPr>
            <p:cNvSpPr/>
            <p:nvPr/>
          </p:nvSpPr>
          <p:spPr>
            <a:xfrm>
              <a:off x="9402645" y="248239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DC6C8416-962B-47A9-98A5-A1A1142B1068}"/>
                </a:ext>
              </a:extLst>
            </p:cNvPr>
            <p:cNvSpPr/>
            <p:nvPr/>
          </p:nvSpPr>
          <p:spPr>
            <a:xfrm>
              <a:off x="9034521" y="326157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9A7AC2A2-0E1F-461D-A870-DE467C8AC8FF}"/>
                </a:ext>
              </a:extLst>
            </p:cNvPr>
            <p:cNvSpPr/>
            <p:nvPr/>
          </p:nvSpPr>
          <p:spPr>
            <a:xfrm>
              <a:off x="9360783" y="309414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1D8EAAD0-8970-48A0-83C8-B2B55F61171C}"/>
                </a:ext>
              </a:extLst>
            </p:cNvPr>
            <p:cNvSpPr/>
            <p:nvPr/>
          </p:nvSpPr>
          <p:spPr>
            <a:xfrm>
              <a:off x="5886718" y="274642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7" name="Obrázek 36">
            <a:extLst>
              <a:ext uri="{FF2B5EF4-FFF2-40B4-BE49-F238E27FC236}">
                <a16:creationId xmlns:a16="http://schemas.microsoft.com/office/drawing/2014/main" id="{103AF5D9-2C98-4311-9B59-3799532827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4606" y="1193822"/>
            <a:ext cx="1177449" cy="2166203"/>
          </a:xfrm>
          <a:prstGeom prst="rect">
            <a:avLst/>
          </a:prstGeom>
        </p:spPr>
      </p:pic>
      <p:sp>
        <p:nvSpPr>
          <p:cNvPr id="38" name="Ovál 37">
            <a:extLst>
              <a:ext uri="{FF2B5EF4-FFF2-40B4-BE49-F238E27FC236}">
                <a16:creationId xmlns:a16="http://schemas.microsoft.com/office/drawing/2014/main" id="{DEB3114E-EC25-427F-9B55-A6E35B9181AE}"/>
              </a:ext>
            </a:extLst>
          </p:cNvPr>
          <p:cNvSpPr/>
          <p:nvPr/>
        </p:nvSpPr>
        <p:spPr>
          <a:xfrm rot="1065082">
            <a:off x="4909160" y="528031"/>
            <a:ext cx="5044214" cy="35223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CC11C62B-D77B-4D8E-BF03-42903D16B125}"/>
              </a:ext>
            </a:extLst>
          </p:cNvPr>
          <p:cNvSpPr/>
          <p:nvPr/>
        </p:nvSpPr>
        <p:spPr>
          <a:xfrm>
            <a:off x="0" y="-22683"/>
            <a:ext cx="3786244" cy="685800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F0BA624-2B8D-4D97-8322-851651A962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82" y="1064199"/>
            <a:ext cx="1485900" cy="1436808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04E9F4F3-D982-4D88-B4AC-9C48AFD772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85" y="1064198"/>
            <a:ext cx="1485900" cy="1436808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872428E-A2C6-4DB4-B7A2-824A3F27E8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28" y="2587699"/>
            <a:ext cx="1343639" cy="1315564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F2286949-6858-40E9-98F9-CFF5C59F1D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"/>
          <a:stretch/>
        </p:blipFill>
        <p:spPr>
          <a:xfrm>
            <a:off x="1815077" y="2672342"/>
            <a:ext cx="1343639" cy="1186251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6CC899C0-8E8C-43D0-954F-976DCB4CB5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53" y="4048356"/>
            <a:ext cx="1095375" cy="1031450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7A77FB86-F053-4749-A38B-AD3DC260BC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3"/>
          <a:stretch/>
        </p:blipFill>
        <p:spPr>
          <a:xfrm>
            <a:off x="1731275" y="4048356"/>
            <a:ext cx="1110523" cy="987318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ED4685F1-AC20-430D-A9FF-E25322819E1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894" y="5083996"/>
            <a:ext cx="981075" cy="1752600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B658EBDF-6927-4897-8BC3-11842FCE56A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3122" y="5094559"/>
            <a:ext cx="809625" cy="1771650"/>
          </a:xfrm>
          <a:prstGeom prst="rect">
            <a:avLst/>
          </a:prstGeom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AC34ECE9-E94C-4526-A95B-47E015125DF6}"/>
              </a:ext>
            </a:extLst>
          </p:cNvPr>
          <p:cNvSpPr txBox="1"/>
          <p:nvPr/>
        </p:nvSpPr>
        <p:spPr>
          <a:xfrm>
            <a:off x="33568" y="46829"/>
            <a:ext cx="3693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denomination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still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Athena</a:t>
            </a:r>
            <a:r>
              <a:rPr lang="cs-CZ" dirty="0"/>
              <a:t> </a:t>
            </a:r>
            <a:r>
              <a:rPr lang="cs-CZ" dirty="0" err="1"/>
              <a:t>Alkidemos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abstract</a:t>
            </a:r>
            <a:r>
              <a:rPr lang="cs-CZ" dirty="0"/>
              <a:t> </a:t>
            </a:r>
            <a:r>
              <a:rPr lang="cs-CZ" dirty="0" err="1"/>
              <a:t>motifs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43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A00A9625-94C5-4EF6-959E-610855657116}"/>
              </a:ext>
            </a:extLst>
          </p:cNvPr>
          <p:cNvGrpSpPr/>
          <p:nvPr/>
        </p:nvGrpSpPr>
        <p:grpSpPr>
          <a:xfrm>
            <a:off x="0" y="-12879"/>
            <a:ext cx="12192000" cy="6858000"/>
            <a:chOff x="0" y="-12879"/>
            <a:chExt cx="12192000" cy="685800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533D9673-146B-4548-84F7-6481F0427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2879"/>
              <a:ext cx="12192000" cy="6858000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CABBD174-905D-421E-A64C-9A3E294D9FBA}"/>
                </a:ext>
              </a:extLst>
            </p:cNvPr>
            <p:cNvSpPr/>
            <p:nvPr/>
          </p:nvSpPr>
          <p:spPr>
            <a:xfrm>
              <a:off x="6387920" y="182879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868A5B56-BBFA-44A2-B344-8215AB6F0B1E}"/>
                </a:ext>
              </a:extLst>
            </p:cNvPr>
            <p:cNvSpPr/>
            <p:nvPr/>
          </p:nvSpPr>
          <p:spPr>
            <a:xfrm>
              <a:off x="5928575" y="166137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22785C9D-CCFE-4D72-9717-B3EE789A222A}"/>
                </a:ext>
              </a:extLst>
            </p:cNvPr>
            <p:cNvSpPr/>
            <p:nvPr/>
          </p:nvSpPr>
          <p:spPr>
            <a:xfrm>
              <a:off x="6220495" y="217652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9EE2E70D-2427-4416-9AC4-835A691D4789}"/>
                </a:ext>
              </a:extLst>
            </p:cNvPr>
            <p:cNvSpPr/>
            <p:nvPr/>
          </p:nvSpPr>
          <p:spPr>
            <a:xfrm>
              <a:off x="6314925" y="2624068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AB8BE0FD-0498-4F6D-A91F-AFA2E161F7F0}"/>
                </a:ext>
              </a:extLst>
            </p:cNvPr>
            <p:cNvSpPr/>
            <p:nvPr/>
          </p:nvSpPr>
          <p:spPr>
            <a:xfrm>
              <a:off x="6239811" y="3219718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635665D2-400D-4624-B259-996A525BE296}"/>
                </a:ext>
              </a:extLst>
            </p:cNvPr>
            <p:cNvSpPr/>
            <p:nvPr/>
          </p:nvSpPr>
          <p:spPr>
            <a:xfrm>
              <a:off x="7514819" y="176440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973CD42E-AFE4-4DCB-9B06-391EA0CED2C3}"/>
                </a:ext>
              </a:extLst>
            </p:cNvPr>
            <p:cNvSpPr/>
            <p:nvPr/>
          </p:nvSpPr>
          <p:spPr>
            <a:xfrm>
              <a:off x="8648159" y="2398690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064CB2EE-208C-463C-996E-7699C510B984}"/>
                </a:ext>
              </a:extLst>
            </p:cNvPr>
            <p:cNvSpPr/>
            <p:nvPr/>
          </p:nvSpPr>
          <p:spPr>
            <a:xfrm>
              <a:off x="8783382" y="41244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560A4F83-5AFD-4352-AE0C-F3F7F7D1E0A6}"/>
                </a:ext>
              </a:extLst>
            </p:cNvPr>
            <p:cNvSpPr/>
            <p:nvPr/>
          </p:nvSpPr>
          <p:spPr>
            <a:xfrm>
              <a:off x="4037512" y="321971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6BF16CF0-EF0E-4DF3-821F-A1F299E89912}"/>
                </a:ext>
              </a:extLst>
            </p:cNvPr>
            <p:cNvSpPr/>
            <p:nvPr/>
          </p:nvSpPr>
          <p:spPr>
            <a:xfrm>
              <a:off x="4204937" y="305229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070B3AF1-6266-4E09-A337-4811FA41B9AF}"/>
                </a:ext>
              </a:extLst>
            </p:cNvPr>
            <p:cNvSpPr/>
            <p:nvPr/>
          </p:nvSpPr>
          <p:spPr>
            <a:xfrm>
              <a:off x="5061386" y="4124459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A2642AC4-648E-4A5D-BEF6-713C002CDBDC}"/>
                </a:ext>
              </a:extLst>
            </p:cNvPr>
            <p:cNvSpPr/>
            <p:nvPr/>
          </p:nvSpPr>
          <p:spPr>
            <a:xfrm>
              <a:off x="6385764" y="3957035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ED5DFC4E-FEAD-48AD-9549-6FCDD3C210E8}"/>
                </a:ext>
              </a:extLst>
            </p:cNvPr>
            <p:cNvSpPr/>
            <p:nvPr/>
          </p:nvSpPr>
          <p:spPr>
            <a:xfrm>
              <a:off x="6469476" y="4040747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48998E57-4398-4A97-977A-5958084C6B07}"/>
                </a:ext>
              </a:extLst>
            </p:cNvPr>
            <p:cNvSpPr/>
            <p:nvPr/>
          </p:nvSpPr>
          <p:spPr>
            <a:xfrm>
              <a:off x="10313818" y="4652494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381B4BC-F6A3-4AEE-B225-9C0B3CB5D746}"/>
                </a:ext>
              </a:extLst>
            </p:cNvPr>
            <p:cNvSpPr/>
            <p:nvPr/>
          </p:nvSpPr>
          <p:spPr>
            <a:xfrm>
              <a:off x="10607886" y="494656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4FE1E7A2-726A-49E3-8D74-54B14717BCAB}"/>
                </a:ext>
              </a:extLst>
            </p:cNvPr>
            <p:cNvSpPr/>
            <p:nvPr/>
          </p:nvSpPr>
          <p:spPr>
            <a:xfrm>
              <a:off x="4505447" y="4568781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485006CE-18D8-4AD7-B391-B23FCDE88BC6}"/>
                </a:ext>
              </a:extLst>
            </p:cNvPr>
            <p:cNvSpPr/>
            <p:nvPr/>
          </p:nvSpPr>
          <p:spPr>
            <a:xfrm>
              <a:off x="3264763" y="518372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BDA58ADB-981A-4456-8688-1794B3ED6673}"/>
                </a:ext>
              </a:extLst>
            </p:cNvPr>
            <p:cNvSpPr/>
            <p:nvPr/>
          </p:nvSpPr>
          <p:spPr>
            <a:xfrm>
              <a:off x="3432188" y="1049623"/>
              <a:ext cx="167425" cy="167425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6FE6D932-1AD4-4BD1-B154-A67572B41460}"/>
                </a:ext>
              </a:extLst>
            </p:cNvPr>
            <p:cNvSpPr/>
            <p:nvPr/>
          </p:nvSpPr>
          <p:spPr>
            <a:xfrm>
              <a:off x="3837904" y="296214"/>
              <a:ext cx="5950040" cy="490041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954D1D3B-DF85-4714-BCB6-9EC014D37CB9}"/>
                </a:ext>
              </a:extLst>
            </p:cNvPr>
            <p:cNvSpPr/>
            <p:nvPr/>
          </p:nvSpPr>
          <p:spPr>
            <a:xfrm>
              <a:off x="7291573" y="157766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47074126-397C-4F9C-B9A1-833AEBF20888}"/>
                </a:ext>
              </a:extLst>
            </p:cNvPr>
            <p:cNvSpPr/>
            <p:nvPr/>
          </p:nvSpPr>
          <p:spPr>
            <a:xfrm>
              <a:off x="8950807" y="3831459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0B7B18E8-8287-45B7-8874-EE4A4D4E366B}"/>
                </a:ext>
              </a:extLst>
            </p:cNvPr>
            <p:cNvSpPr/>
            <p:nvPr/>
          </p:nvSpPr>
          <p:spPr>
            <a:xfrm>
              <a:off x="7777783" y="321971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38466A34-0A60-4F97-806A-ACBCCC50A091}"/>
                </a:ext>
              </a:extLst>
            </p:cNvPr>
            <p:cNvSpPr/>
            <p:nvPr/>
          </p:nvSpPr>
          <p:spPr>
            <a:xfrm>
              <a:off x="7982798" y="342900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C9B06C95-2987-4DAD-AC7E-EC399A19B55D}"/>
                </a:ext>
              </a:extLst>
            </p:cNvPr>
            <p:cNvSpPr/>
            <p:nvPr/>
          </p:nvSpPr>
          <p:spPr>
            <a:xfrm>
              <a:off x="8606302" y="429188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60D7CE7F-0743-49A0-ADC1-A93610B70ACF}"/>
                </a:ext>
              </a:extLst>
            </p:cNvPr>
            <p:cNvSpPr/>
            <p:nvPr/>
          </p:nvSpPr>
          <p:spPr>
            <a:xfrm>
              <a:off x="8024655" y="3915173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60EF2474-4008-419A-8901-79E073ACDFD2}"/>
                </a:ext>
              </a:extLst>
            </p:cNvPr>
            <p:cNvSpPr/>
            <p:nvPr/>
          </p:nvSpPr>
          <p:spPr>
            <a:xfrm>
              <a:off x="9220293" y="230209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271D6B4D-A3FA-4B8C-9088-96C309FACC53}"/>
                </a:ext>
              </a:extLst>
            </p:cNvPr>
            <p:cNvSpPr/>
            <p:nvPr/>
          </p:nvSpPr>
          <p:spPr>
            <a:xfrm>
              <a:off x="9402645" y="248239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DC6C8416-962B-47A9-98A5-A1A1142B1068}"/>
                </a:ext>
              </a:extLst>
            </p:cNvPr>
            <p:cNvSpPr/>
            <p:nvPr/>
          </p:nvSpPr>
          <p:spPr>
            <a:xfrm>
              <a:off x="9034521" y="3261574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9A7AC2A2-0E1F-461D-A870-DE467C8AC8FF}"/>
                </a:ext>
              </a:extLst>
            </p:cNvPr>
            <p:cNvSpPr/>
            <p:nvPr/>
          </p:nvSpPr>
          <p:spPr>
            <a:xfrm>
              <a:off x="9360783" y="3094147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1D8EAAD0-8970-48A0-83C8-B2B55F61171C}"/>
                </a:ext>
              </a:extLst>
            </p:cNvPr>
            <p:cNvSpPr/>
            <p:nvPr/>
          </p:nvSpPr>
          <p:spPr>
            <a:xfrm>
              <a:off x="5886718" y="2746420"/>
              <a:ext cx="83714" cy="8371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7" name="Obrázek 36">
            <a:extLst>
              <a:ext uri="{FF2B5EF4-FFF2-40B4-BE49-F238E27FC236}">
                <a16:creationId xmlns:a16="http://schemas.microsoft.com/office/drawing/2014/main" id="{103AF5D9-2C98-4311-9B59-3799532827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4606" y="1193822"/>
            <a:ext cx="1177449" cy="2166203"/>
          </a:xfrm>
          <a:prstGeom prst="rect">
            <a:avLst/>
          </a:prstGeom>
        </p:spPr>
      </p:pic>
      <p:sp>
        <p:nvSpPr>
          <p:cNvPr id="38" name="Ovál 37">
            <a:extLst>
              <a:ext uri="{FF2B5EF4-FFF2-40B4-BE49-F238E27FC236}">
                <a16:creationId xmlns:a16="http://schemas.microsoft.com/office/drawing/2014/main" id="{DEB3114E-EC25-427F-9B55-A6E35B9181AE}"/>
              </a:ext>
            </a:extLst>
          </p:cNvPr>
          <p:cNvSpPr/>
          <p:nvPr/>
        </p:nvSpPr>
        <p:spPr>
          <a:xfrm rot="1065082">
            <a:off x="4909160" y="528031"/>
            <a:ext cx="5044214" cy="35223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CC11C62B-D77B-4D8E-BF03-42903D16B125}"/>
              </a:ext>
            </a:extLst>
          </p:cNvPr>
          <p:cNvSpPr/>
          <p:nvPr/>
        </p:nvSpPr>
        <p:spPr>
          <a:xfrm>
            <a:off x="0" y="-22683"/>
            <a:ext cx="3786244" cy="685800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F0BA624-2B8D-4D97-8322-851651A962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82" y="1064199"/>
            <a:ext cx="1485900" cy="1436808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04E9F4F3-D982-4D88-B4AC-9C48AFD772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85" y="1064198"/>
            <a:ext cx="1485900" cy="1436808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872428E-A2C6-4DB4-B7A2-824A3F27E8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28" y="2587699"/>
            <a:ext cx="1343639" cy="1315564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F2286949-6858-40E9-98F9-CFF5C59F1D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"/>
          <a:stretch/>
        </p:blipFill>
        <p:spPr>
          <a:xfrm>
            <a:off x="1815077" y="2672342"/>
            <a:ext cx="1343639" cy="1186251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6CC899C0-8E8C-43D0-954F-976DCB4CB5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53" y="4048356"/>
            <a:ext cx="1095375" cy="1031450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7A77FB86-F053-4749-A38B-AD3DC260BC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3"/>
          <a:stretch/>
        </p:blipFill>
        <p:spPr>
          <a:xfrm>
            <a:off x="1731275" y="4048356"/>
            <a:ext cx="1110523" cy="987318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ED4685F1-AC20-430D-A9FF-E25322819E1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894" y="5083996"/>
            <a:ext cx="981075" cy="1752600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B658EBDF-6927-4897-8BC3-11842FCE56A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3122" y="5094559"/>
            <a:ext cx="809625" cy="1771650"/>
          </a:xfrm>
          <a:prstGeom prst="rect">
            <a:avLst/>
          </a:prstGeom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5570265F-8A46-443D-8375-81040641F7DF}"/>
              </a:ext>
            </a:extLst>
          </p:cNvPr>
          <p:cNvSpPr txBox="1"/>
          <p:nvPr/>
        </p:nvSpPr>
        <p:spPr>
          <a:xfrm>
            <a:off x="137396" y="45987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Candara" panose="020E0502030303020204" pitchFamily="34" charset="0"/>
              </a:rPr>
              <a:t>LT</a:t>
            </a:r>
            <a:r>
              <a:rPr lang="cs-CZ" b="1" dirty="0">
                <a:latin typeface="Candara" panose="020E0502030303020204" pitchFamily="34" charset="0"/>
              </a:rPr>
              <a:t> C 	= 8</a:t>
            </a:r>
          </a:p>
          <a:p>
            <a:r>
              <a:rPr lang="cs-CZ" b="1" dirty="0" err="1">
                <a:latin typeface="Candara" panose="020E0502030303020204" pitchFamily="34" charset="0"/>
              </a:rPr>
              <a:t>LT</a:t>
            </a:r>
            <a:r>
              <a:rPr lang="cs-CZ" b="1" dirty="0">
                <a:latin typeface="Candara" panose="020E0502030303020204" pitchFamily="34" charset="0"/>
              </a:rPr>
              <a:t> D1 	= 7 </a:t>
            </a:r>
            <a:r>
              <a:rPr lang="cs-CZ" b="1" dirty="0" err="1">
                <a:latin typeface="Candara" panose="020E0502030303020204" pitchFamily="34" charset="0"/>
              </a:rPr>
              <a:t>gr</a:t>
            </a:r>
            <a:endParaRPr lang="cs-CZ" b="1" dirty="0">
              <a:latin typeface="Candara" panose="020E0502030303020204" pitchFamily="34" charset="0"/>
            </a:endParaRPr>
          </a:p>
          <a:p>
            <a:r>
              <a:rPr lang="cs-CZ" b="1" dirty="0" err="1">
                <a:latin typeface="Candara" panose="020E0502030303020204" pitchFamily="34" charset="0"/>
              </a:rPr>
              <a:t>LT</a:t>
            </a:r>
            <a:r>
              <a:rPr lang="cs-CZ" b="1" dirty="0">
                <a:latin typeface="Candara" panose="020E0502030303020204" pitchFamily="34" charset="0"/>
              </a:rPr>
              <a:t> D2	=6,5 </a:t>
            </a:r>
            <a:r>
              <a:rPr lang="cs-CZ" b="1" dirty="0" err="1">
                <a:latin typeface="Candara" panose="020E0502030303020204" pitchFamily="34" charset="0"/>
              </a:rPr>
              <a:t>gr</a:t>
            </a:r>
            <a:endParaRPr lang="cs-CZ" b="1" dirty="0">
              <a:latin typeface="Candara" panose="020E0502030303020204" pitchFamily="34" charset="0"/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25941FF4-A1DF-486A-9932-FC61F12896D1}"/>
              </a:ext>
            </a:extLst>
          </p:cNvPr>
          <p:cNvSpPr txBox="1"/>
          <p:nvPr/>
        </p:nvSpPr>
        <p:spPr>
          <a:xfrm>
            <a:off x="2141927" y="7319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99–95 % Au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725930E2-718C-4B0F-947D-71F1CCDBC48E}"/>
              </a:ext>
            </a:extLst>
          </p:cNvPr>
          <p:cNvSpPr txBox="1"/>
          <p:nvPr/>
        </p:nvSpPr>
        <p:spPr>
          <a:xfrm>
            <a:off x="9787944" y="4022"/>
            <a:ext cx="2404056" cy="4801314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Although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coins</a:t>
            </a:r>
            <a:r>
              <a:rPr lang="cs-CZ" dirty="0"/>
              <a:t> </a:t>
            </a:r>
            <a:r>
              <a:rPr lang="cs-CZ" dirty="0" err="1"/>
              <a:t>progressively</a:t>
            </a:r>
            <a:r>
              <a:rPr lang="cs-CZ" dirty="0"/>
              <a:t> </a:t>
            </a:r>
            <a:r>
              <a:rPr lang="cs-CZ" dirty="0" err="1"/>
              <a:t>lost</a:t>
            </a:r>
            <a:r>
              <a:rPr lang="cs-CZ" dirty="0"/>
              <a:t> </a:t>
            </a:r>
            <a:r>
              <a:rPr lang="cs-CZ" dirty="0" err="1"/>
              <a:t>weight</a:t>
            </a:r>
            <a:r>
              <a:rPr lang="cs-CZ" dirty="0"/>
              <a:t> (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sign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functioning</a:t>
            </a:r>
            <a:r>
              <a:rPr lang="cs-CZ" dirty="0"/>
              <a:t> </a:t>
            </a:r>
            <a:r>
              <a:rPr lang="cs-CZ" dirty="0" err="1"/>
              <a:t>economy</a:t>
            </a:r>
            <a:r>
              <a:rPr lang="cs-CZ" dirty="0"/>
              <a:t>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gold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kept</a:t>
            </a:r>
            <a:r>
              <a:rPr lang="cs-CZ" dirty="0"/>
              <a:t> very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(</a:t>
            </a:r>
            <a:r>
              <a:rPr lang="cs-CZ" dirty="0" err="1"/>
              <a:t>unlike</a:t>
            </a:r>
            <a:r>
              <a:rPr lang="cs-CZ" dirty="0"/>
              <a:t> 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Bavarian</a:t>
            </a:r>
            <a:r>
              <a:rPr lang="cs-CZ" dirty="0"/>
              <a:t> </a:t>
            </a:r>
            <a:r>
              <a:rPr lang="cs-CZ" dirty="0" err="1"/>
              <a:t>coinage</a:t>
            </a:r>
            <a:r>
              <a:rPr lang="cs-CZ" dirty="0"/>
              <a:t> in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gold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much </a:t>
            </a:r>
            <a:r>
              <a:rPr lang="cs-CZ" dirty="0" err="1"/>
              <a:t>less</a:t>
            </a:r>
            <a:r>
              <a:rPr lang="cs-CZ" dirty="0"/>
              <a:t> </a:t>
            </a:r>
            <a:r>
              <a:rPr lang="cs-CZ" dirty="0" err="1"/>
              <a:t>pure</a:t>
            </a:r>
            <a:r>
              <a:rPr lang="cs-CZ" dirty="0"/>
              <a:t>). </a:t>
            </a:r>
          </a:p>
          <a:p>
            <a:r>
              <a:rPr lang="cs-CZ" dirty="0"/>
              <a:t>=&gt; </a:t>
            </a:r>
            <a:r>
              <a:rPr lang="cs-CZ" dirty="0" err="1"/>
              <a:t>Apart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actual</a:t>
            </a:r>
            <a:r>
              <a:rPr lang="cs-CZ" dirty="0"/>
              <a:t> </a:t>
            </a:r>
            <a:r>
              <a:rPr lang="cs-CZ" dirty="0" err="1"/>
              <a:t>coins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„</a:t>
            </a:r>
            <a:r>
              <a:rPr lang="cs-CZ" dirty="0" err="1"/>
              <a:t>shell</a:t>
            </a:r>
            <a:r>
              <a:rPr lang="cs-CZ" dirty="0"/>
              <a:t> staters </a:t>
            </a:r>
            <a:r>
              <a:rPr lang="cs-CZ" dirty="0" err="1"/>
              <a:t>coinage</a:t>
            </a:r>
            <a:r>
              <a:rPr lang="cs-CZ" dirty="0"/>
              <a:t>“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been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commodity</a:t>
            </a:r>
            <a:r>
              <a:rPr lang="cs-CZ" dirty="0"/>
              <a:t> </a:t>
            </a:r>
            <a:r>
              <a:rPr lang="cs-CZ" dirty="0" err="1"/>
              <a:t>i.e</a:t>
            </a:r>
            <a:r>
              <a:rPr lang="cs-CZ" dirty="0"/>
              <a:t>. </a:t>
            </a:r>
            <a:r>
              <a:rPr lang="cs-CZ" dirty="0" err="1"/>
              <a:t>minted</a:t>
            </a:r>
            <a:r>
              <a:rPr lang="cs-CZ" dirty="0"/>
              <a:t> </a:t>
            </a:r>
            <a:r>
              <a:rPr lang="cs-CZ" dirty="0" err="1"/>
              <a:t>gold</a:t>
            </a:r>
            <a:r>
              <a:rPr lang="cs-CZ" dirty="0"/>
              <a:t> </a:t>
            </a:r>
            <a:r>
              <a:rPr lang="cs-CZ" dirty="0" err="1"/>
              <a:t>meant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export.</a:t>
            </a:r>
          </a:p>
        </p:txBody>
      </p:sp>
    </p:spTree>
    <p:extLst>
      <p:ext uri="{BB962C8B-B14F-4D97-AF65-F5344CB8AC3E}">
        <p14:creationId xmlns:p14="http://schemas.microsoft.com/office/powerpoint/2010/main" val="62255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109" y="1569492"/>
            <a:ext cx="7550538" cy="49024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90C0FD3-9EEA-4753-9567-A06791DC4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51747" cy="31389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DB8E76-4C81-417B-9D82-B41A559CE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278972"/>
            <a:ext cx="5404512" cy="3579028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065D142-6B9B-4F63-8F14-D85815500CFF}"/>
              </a:ext>
            </a:extLst>
          </p:cNvPr>
          <p:cNvCxnSpPr>
            <a:cxnSpLocks/>
          </p:cNvCxnSpPr>
          <p:nvPr/>
        </p:nvCxnSpPr>
        <p:spPr>
          <a:xfrm>
            <a:off x="4339988" y="1760561"/>
            <a:ext cx="3063541" cy="4948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9035118-A7DE-49B3-8787-185A30C518E3}"/>
              </a:ext>
            </a:extLst>
          </p:cNvPr>
          <p:cNvCxnSpPr>
            <a:cxnSpLocks/>
          </p:cNvCxnSpPr>
          <p:nvPr/>
        </p:nvCxnSpPr>
        <p:spPr>
          <a:xfrm flipV="1">
            <a:off x="4912180" y="2924944"/>
            <a:ext cx="2491349" cy="12547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715F79E5-E492-4F4C-A577-83D33A3F5B06}"/>
              </a:ext>
            </a:extLst>
          </p:cNvPr>
          <p:cNvSpPr txBox="1"/>
          <p:nvPr/>
        </p:nvSpPr>
        <p:spPr>
          <a:xfrm>
            <a:off x="5564945" y="149711"/>
            <a:ext cx="6627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This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hypothesis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supported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 smtClean="0">
                <a:solidFill>
                  <a:schemeClr val="bg1"/>
                </a:solidFill>
              </a:rPr>
              <a:t>numerous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finds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large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hoards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Bohemian </a:t>
            </a:r>
            <a:r>
              <a:rPr lang="cs-CZ" dirty="0" err="1">
                <a:solidFill>
                  <a:schemeClr val="bg1"/>
                </a:solidFill>
              </a:rPr>
              <a:t>coins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discovered</a:t>
            </a:r>
            <a:r>
              <a:rPr lang="cs-CZ" dirty="0">
                <a:solidFill>
                  <a:schemeClr val="bg1"/>
                </a:solidFill>
              </a:rPr>
              <a:t> in a </a:t>
            </a:r>
            <a:r>
              <a:rPr lang="cs-CZ" dirty="0" err="1">
                <a:solidFill>
                  <a:schemeClr val="bg1"/>
                </a:solidFill>
              </a:rPr>
              <a:t>vast</a:t>
            </a:r>
            <a:r>
              <a:rPr lang="cs-CZ" dirty="0">
                <a:solidFill>
                  <a:schemeClr val="bg1"/>
                </a:solidFill>
              </a:rPr>
              <a:t> area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Alsace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Serbia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one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even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Tuscany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86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kupina 26"/>
          <p:cNvGrpSpPr/>
          <p:nvPr/>
        </p:nvGrpSpPr>
        <p:grpSpPr>
          <a:xfrm>
            <a:off x="4367808" y="404664"/>
            <a:ext cx="3600400" cy="6624736"/>
            <a:chOff x="2843808" y="404664"/>
            <a:chExt cx="3600400" cy="6624736"/>
          </a:xfrm>
        </p:grpSpPr>
        <p:sp>
          <p:nvSpPr>
            <p:cNvPr id="20" name="TextovéPole 19"/>
            <p:cNvSpPr txBox="1"/>
            <p:nvPr/>
          </p:nvSpPr>
          <p:spPr>
            <a:xfrm>
              <a:off x="4211960" y="404664"/>
              <a:ext cx="901081" cy="5901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cs-CZ" sz="2400" b="1" dirty="0">
                <a:solidFill>
                  <a:schemeClr val="bg1"/>
                </a:solidFill>
              </a:endParaRPr>
            </a:p>
            <a:p>
              <a:endParaRPr lang="cs-CZ" sz="2400" b="1" dirty="0">
                <a:solidFill>
                  <a:schemeClr val="bg1"/>
                </a:solidFill>
              </a:endParaRPr>
            </a:p>
            <a:p>
              <a:endParaRPr lang="cs-CZ" sz="2400" b="1" dirty="0">
                <a:solidFill>
                  <a:schemeClr val="bg1"/>
                </a:solidFill>
              </a:endParaRPr>
            </a:p>
            <a:p>
              <a:endParaRPr lang="cs-CZ" sz="2400" b="1" dirty="0">
                <a:solidFill>
                  <a:schemeClr val="bg1"/>
                </a:solidFill>
              </a:endParaRPr>
            </a:p>
            <a:p>
              <a:endParaRPr lang="cs-CZ" sz="2400" b="1" dirty="0">
                <a:solidFill>
                  <a:schemeClr val="bg1"/>
                </a:solidFill>
              </a:endParaRPr>
            </a:p>
            <a:p>
              <a:endParaRPr lang="cs-CZ" sz="2400" b="1" dirty="0">
                <a:solidFill>
                  <a:schemeClr val="bg1"/>
                </a:solidFill>
              </a:endParaRPr>
            </a:p>
            <a:p>
              <a:endParaRPr lang="cs-CZ" sz="2400" b="1" dirty="0">
                <a:solidFill>
                  <a:schemeClr val="bg1"/>
                </a:solidFill>
              </a:endParaRPr>
            </a:p>
            <a:p>
              <a:endParaRPr lang="cs-CZ" sz="2400" b="1" dirty="0">
                <a:solidFill>
                  <a:schemeClr val="bg1"/>
                </a:solidFill>
              </a:endParaRPr>
            </a:p>
            <a:p>
              <a:endParaRPr lang="cs-CZ" sz="2400" b="1" dirty="0">
                <a:solidFill>
                  <a:schemeClr val="bg1"/>
                </a:solidFill>
              </a:endParaRPr>
            </a:p>
            <a:p>
              <a:r>
                <a:rPr lang="cs-CZ" sz="2400" b="1" dirty="0" err="1">
                  <a:solidFill>
                    <a:schemeClr val="bg1"/>
                  </a:solidFill>
                </a:rPr>
                <a:t>LT</a:t>
              </a:r>
              <a:r>
                <a:rPr lang="cs-CZ" sz="2400" b="1" dirty="0">
                  <a:solidFill>
                    <a:schemeClr val="bg1"/>
                  </a:solidFill>
                </a:rPr>
                <a:t> </a:t>
              </a:r>
              <a:r>
                <a:rPr lang="cs-CZ" sz="2400" b="1" dirty="0" err="1">
                  <a:solidFill>
                    <a:schemeClr val="bg1"/>
                  </a:solidFill>
                </a:rPr>
                <a:t>C1</a:t>
              </a:r>
              <a:endParaRPr lang="cs-CZ" sz="2400" b="1" dirty="0">
                <a:solidFill>
                  <a:schemeClr val="bg1"/>
                </a:solidFill>
              </a:endParaRPr>
            </a:p>
            <a:p>
              <a:endParaRPr lang="cs-CZ" sz="1050" b="1" dirty="0">
                <a:solidFill>
                  <a:schemeClr val="bg1"/>
                </a:solidFill>
              </a:endParaRPr>
            </a:p>
            <a:p>
              <a:endParaRPr lang="cs-CZ" sz="1050" b="1" dirty="0">
                <a:solidFill>
                  <a:schemeClr val="bg1"/>
                </a:solidFill>
              </a:endParaRPr>
            </a:p>
            <a:p>
              <a:endParaRPr lang="cs-CZ" sz="1050" b="1" dirty="0">
                <a:solidFill>
                  <a:schemeClr val="bg1"/>
                </a:solidFill>
              </a:endParaRPr>
            </a:p>
            <a:p>
              <a:endParaRPr lang="cs-CZ" sz="1000" b="1" dirty="0">
                <a:solidFill>
                  <a:schemeClr val="bg1"/>
                </a:solidFill>
              </a:endParaRPr>
            </a:p>
            <a:p>
              <a:r>
                <a:rPr lang="cs-CZ" sz="2400" b="1" dirty="0" err="1">
                  <a:solidFill>
                    <a:schemeClr val="bg1"/>
                  </a:solidFill>
                </a:rPr>
                <a:t>LT</a:t>
              </a:r>
              <a:r>
                <a:rPr lang="cs-CZ" sz="2400" b="1" dirty="0">
                  <a:solidFill>
                    <a:schemeClr val="bg1"/>
                  </a:solidFill>
                </a:rPr>
                <a:t> C 2</a:t>
              </a:r>
            </a:p>
            <a:p>
              <a:endParaRPr lang="cs-CZ" sz="2400" b="1" dirty="0">
                <a:solidFill>
                  <a:schemeClr val="bg1"/>
                </a:solidFill>
              </a:endParaRPr>
            </a:p>
            <a:p>
              <a:endParaRPr lang="cs-CZ" sz="2400" b="1" dirty="0">
                <a:solidFill>
                  <a:schemeClr val="bg1"/>
                </a:solidFill>
              </a:endParaRPr>
            </a:p>
            <a:p>
              <a:r>
                <a:rPr lang="cs-CZ" sz="2400" b="1" dirty="0" err="1">
                  <a:solidFill>
                    <a:schemeClr val="bg1"/>
                  </a:solidFill>
                </a:rPr>
                <a:t>LT</a:t>
              </a:r>
              <a:r>
                <a:rPr lang="cs-CZ" sz="2400" b="1" dirty="0">
                  <a:solidFill>
                    <a:schemeClr val="bg1"/>
                  </a:solidFill>
                </a:rPr>
                <a:t> D</a:t>
              </a:r>
              <a:endParaRPr lang="cs-CZ" b="1" dirty="0">
                <a:solidFill>
                  <a:schemeClr val="bg1"/>
                </a:solidFill>
              </a:endParaRPr>
            </a:p>
          </p:txBody>
        </p:sp>
        <p:grpSp>
          <p:nvGrpSpPr>
            <p:cNvPr id="26" name="Skupina 25"/>
            <p:cNvGrpSpPr/>
            <p:nvPr/>
          </p:nvGrpSpPr>
          <p:grpSpPr>
            <a:xfrm>
              <a:off x="2843808" y="1412776"/>
              <a:ext cx="3600400" cy="5616624"/>
              <a:chOff x="2843808" y="1412776"/>
              <a:chExt cx="3600400" cy="5616624"/>
            </a:xfrm>
          </p:grpSpPr>
          <p:grpSp>
            <p:nvGrpSpPr>
              <p:cNvPr id="24" name="Skupina 23"/>
              <p:cNvGrpSpPr/>
              <p:nvPr/>
            </p:nvGrpSpPr>
            <p:grpSpPr>
              <a:xfrm>
                <a:off x="2843808" y="1412776"/>
                <a:ext cx="3600400" cy="5445224"/>
                <a:chOff x="2843808" y="1412776"/>
                <a:chExt cx="3600400" cy="5445224"/>
              </a:xfrm>
            </p:grpSpPr>
            <p:cxnSp>
              <p:nvCxnSpPr>
                <p:cNvPr id="7" name="Přímá spojovací čára 6"/>
                <p:cNvCxnSpPr/>
                <p:nvPr/>
              </p:nvCxnSpPr>
              <p:spPr>
                <a:xfrm>
                  <a:off x="3886903" y="4286256"/>
                  <a:ext cx="1428760" cy="428628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Přímá spojovací čára 7"/>
                <p:cNvCxnSpPr/>
                <p:nvPr/>
              </p:nvCxnSpPr>
              <p:spPr>
                <a:xfrm>
                  <a:off x="3815465" y="5429264"/>
                  <a:ext cx="1500198" cy="214314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Volný tvar 57"/>
                <p:cNvSpPr/>
                <p:nvPr/>
              </p:nvSpPr>
              <p:spPr>
                <a:xfrm flipH="1">
                  <a:off x="2986882" y="1412776"/>
                  <a:ext cx="3457326" cy="4464496"/>
                </a:xfrm>
                <a:custGeom>
                  <a:avLst/>
                  <a:gdLst>
                    <a:gd name="connsiteX0" fmla="*/ 0 w 3600400"/>
                    <a:gd name="connsiteY0" fmla="*/ 0 h 3168352"/>
                    <a:gd name="connsiteX1" fmla="*/ 3600400 w 3600400"/>
                    <a:gd name="connsiteY1" fmla="*/ 0 h 3168352"/>
                    <a:gd name="connsiteX2" fmla="*/ 3600400 w 3600400"/>
                    <a:gd name="connsiteY2" fmla="*/ 3168352 h 3168352"/>
                    <a:gd name="connsiteX3" fmla="*/ 0 w 3600400"/>
                    <a:gd name="connsiteY3" fmla="*/ 3168352 h 3168352"/>
                    <a:gd name="connsiteX4" fmla="*/ 0 w 3600400"/>
                    <a:gd name="connsiteY4" fmla="*/ 0 h 3168352"/>
                    <a:gd name="connsiteX0" fmla="*/ 0 w 3672408"/>
                    <a:gd name="connsiteY0" fmla="*/ 648072 h 3816424"/>
                    <a:gd name="connsiteX1" fmla="*/ 3672408 w 3672408"/>
                    <a:gd name="connsiteY1" fmla="*/ 0 h 3816424"/>
                    <a:gd name="connsiteX2" fmla="*/ 3600400 w 3672408"/>
                    <a:gd name="connsiteY2" fmla="*/ 3816424 h 3816424"/>
                    <a:gd name="connsiteX3" fmla="*/ 0 w 3672408"/>
                    <a:gd name="connsiteY3" fmla="*/ 3816424 h 3816424"/>
                    <a:gd name="connsiteX4" fmla="*/ 0 w 3672408"/>
                    <a:gd name="connsiteY4" fmla="*/ 648072 h 3816424"/>
                    <a:gd name="connsiteX0" fmla="*/ 0 w 3672408"/>
                    <a:gd name="connsiteY0" fmla="*/ 2088232 h 3816424"/>
                    <a:gd name="connsiteX1" fmla="*/ 3672408 w 3672408"/>
                    <a:gd name="connsiteY1" fmla="*/ 0 h 3816424"/>
                    <a:gd name="connsiteX2" fmla="*/ 3600400 w 3672408"/>
                    <a:gd name="connsiteY2" fmla="*/ 3816424 h 3816424"/>
                    <a:gd name="connsiteX3" fmla="*/ 0 w 3672408"/>
                    <a:gd name="connsiteY3" fmla="*/ 3816424 h 3816424"/>
                    <a:gd name="connsiteX4" fmla="*/ 0 w 3672408"/>
                    <a:gd name="connsiteY4" fmla="*/ 2088232 h 3816424"/>
                    <a:gd name="connsiteX0" fmla="*/ 0 w 3672408"/>
                    <a:gd name="connsiteY0" fmla="*/ 2088232 h 3816424"/>
                    <a:gd name="connsiteX1" fmla="*/ 3672408 w 3672408"/>
                    <a:gd name="connsiteY1" fmla="*/ 0 h 3816424"/>
                    <a:gd name="connsiteX2" fmla="*/ 3600400 w 3672408"/>
                    <a:gd name="connsiteY2" fmla="*/ 3816424 h 3816424"/>
                    <a:gd name="connsiteX3" fmla="*/ 0 w 3672408"/>
                    <a:gd name="connsiteY3" fmla="*/ 3816424 h 3816424"/>
                    <a:gd name="connsiteX4" fmla="*/ 0 w 3672408"/>
                    <a:gd name="connsiteY4" fmla="*/ 2088232 h 3816424"/>
                    <a:gd name="connsiteX0" fmla="*/ 0 w 3672408"/>
                    <a:gd name="connsiteY0" fmla="*/ 2232248 h 3960440"/>
                    <a:gd name="connsiteX1" fmla="*/ 3672408 w 3672408"/>
                    <a:gd name="connsiteY1" fmla="*/ 0 h 3960440"/>
                    <a:gd name="connsiteX2" fmla="*/ 3600400 w 3672408"/>
                    <a:gd name="connsiteY2" fmla="*/ 3960440 h 3960440"/>
                    <a:gd name="connsiteX3" fmla="*/ 0 w 3672408"/>
                    <a:gd name="connsiteY3" fmla="*/ 3960440 h 3960440"/>
                    <a:gd name="connsiteX4" fmla="*/ 0 w 3672408"/>
                    <a:gd name="connsiteY4" fmla="*/ 2232248 h 3960440"/>
                    <a:gd name="connsiteX0" fmla="*/ 0 w 3600400"/>
                    <a:gd name="connsiteY0" fmla="*/ 2232248 h 3960440"/>
                    <a:gd name="connsiteX1" fmla="*/ 3597461 w 3600400"/>
                    <a:gd name="connsiteY1" fmla="*/ 0 h 3960440"/>
                    <a:gd name="connsiteX2" fmla="*/ 3600400 w 3600400"/>
                    <a:gd name="connsiteY2" fmla="*/ 3960440 h 3960440"/>
                    <a:gd name="connsiteX3" fmla="*/ 0 w 3600400"/>
                    <a:gd name="connsiteY3" fmla="*/ 3960440 h 3960440"/>
                    <a:gd name="connsiteX4" fmla="*/ 0 w 3600400"/>
                    <a:gd name="connsiteY4" fmla="*/ 2232248 h 3960440"/>
                    <a:gd name="connsiteX0" fmla="*/ 0 w 3598441"/>
                    <a:gd name="connsiteY0" fmla="*/ 2232248 h 3960440"/>
                    <a:gd name="connsiteX1" fmla="*/ 3597461 w 3598441"/>
                    <a:gd name="connsiteY1" fmla="*/ 0 h 3960440"/>
                    <a:gd name="connsiteX2" fmla="*/ 3597461 w 3598441"/>
                    <a:gd name="connsiteY2" fmla="*/ 2592288 h 3960440"/>
                    <a:gd name="connsiteX3" fmla="*/ 0 w 3598441"/>
                    <a:gd name="connsiteY3" fmla="*/ 3960440 h 3960440"/>
                    <a:gd name="connsiteX4" fmla="*/ 0 w 3598441"/>
                    <a:gd name="connsiteY4" fmla="*/ 2232248 h 3960440"/>
                    <a:gd name="connsiteX0" fmla="*/ 0 w 3598441"/>
                    <a:gd name="connsiteY0" fmla="*/ 2232248 h 3960440"/>
                    <a:gd name="connsiteX1" fmla="*/ 3597461 w 3598441"/>
                    <a:gd name="connsiteY1" fmla="*/ 0 h 3960440"/>
                    <a:gd name="connsiteX2" fmla="*/ 3597461 w 3598441"/>
                    <a:gd name="connsiteY2" fmla="*/ 2592288 h 3960440"/>
                    <a:gd name="connsiteX3" fmla="*/ 0 w 3598441"/>
                    <a:gd name="connsiteY3" fmla="*/ 3960440 h 3960440"/>
                    <a:gd name="connsiteX4" fmla="*/ 0 w 3598441"/>
                    <a:gd name="connsiteY4" fmla="*/ 2232248 h 3960440"/>
                    <a:gd name="connsiteX0" fmla="*/ 0 w 3598441"/>
                    <a:gd name="connsiteY0" fmla="*/ 2232248 h 3960440"/>
                    <a:gd name="connsiteX1" fmla="*/ 3597461 w 3598441"/>
                    <a:gd name="connsiteY1" fmla="*/ 0 h 3960440"/>
                    <a:gd name="connsiteX2" fmla="*/ 3597461 w 3598441"/>
                    <a:gd name="connsiteY2" fmla="*/ 2592288 h 3960440"/>
                    <a:gd name="connsiteX3" fmla="*/ 0 w 3598441"/>
                    <a:gd name="connsiteY3" fmla="*/ 3960440 h 3960440"/>
                    <a:gd name="connsiteX4" fmla="*/ 0 w 3598441"/>
                    <a:gd name="connsiteY4" fmla="*/ 2232248 h 3960440"/>
                    <a:gd name="connsiteX0" fmla="*/ 0 w 3598441"/>
                    <a:gd name="connsiteY0" fmla="*/ 2232248 h 4464496"/>
                    <a:gd name="connsiteX1" fmla="*/ 3597461 w 3598441"/>
                    <a:gd name="connsiteY1" fmla="*/ 0 h 4464496"/>
                    <a:gd name="connsiteX2" fmla="*/ 3597461 w 3598441"/>
                    <a:gd name="connsiteY2" fmla="*/ 2592288 h 4464496"/>
                    <a:gd name="connsiteX3" fmla="*/ 0 w 3598441"/>
                    <a:gd name="connsiteY3" fmla="*/ 4464496 h 4464496"/>
                    <a:gd name="connsiteX4" fmla="*/ 0 w 3598441"/>
                    <a:gd name="connsiteY4" fmla="*/ 2232248 h 4464496"/>
                    <a:gd name="connsiteX0" fmla="*/ 0 w 3598441"/>
                    <a:gd name="connsiteY0" fmla="*/ 2232248 h 4464496"/>
                    <a:gd name="connsiteX1" fmla="*/ 3597461 w 3598441"/>
                    <a:gd name="connsiteY1" fmla="*/ 0 h 4464496"/>
                    <a:gd name="connsiteX2" fmla="*/ 3597461 w 3598441"/>
                    <a:gd name="connsiteY2" fmla="*/ 2592288 h 4464496"/>
                    <a:gd name="connsiteX3" fmla="*/ 0 w 3598441"/>
                    <a:gd name="connsiteY3" fmla="*/ 4464496 h 4464496"/>
                    <a:gd name="connsiteX4" fmla="*/ 0 w 3598441"/>
                    <a:gd name="connsiteY4" fmla="*/ 2232248 h 4464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98441" h="4464496">
                      <a:moveTo>
                        <a:pt x="0" y="2232248"/>
                      </a:moveTo>
                      <a:cubicBezTo>
                        <a:pt x="1372439" y="2101285"/>
                        <a:pt x="2373325" y="696077"/>
                        <a:pt x="3597461" y="0"/>
                      </a:cubicBezTo>
                      <a:cubicBezTo>
                        <a:pt x="3598441" y="1320147"/>
                        <a:pt x="3596481" y="1272141"/>
                        <a:pt x="3597461" y="2592288"/>
                      </a:cubicBezTo>
                      <a:cubicBezTo>
                        <a:pt x="2396820" y="3490338"/>
                        <a:pt x="1225667" y="4254337"/>
                        <a:pt x="0" y="4464496"/>
                      </a:cubicBezTo>
                      <a:lnTo>
                        <a:pt x="0" y="2232248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Volný tvar 58"/>
                <p:cNvSpPr/>
                <p:nvPr/>
              </p:nvSpPr>
              <p:spPr>
                <a:xfrm>
                  <a:off x="2987824" y="4581128"/>
                  <a:ext cx="3456384" cy="2276872"/>
                </a:xfrm>
                <a:custGeom>
                  <a:avLst/>
                  <a:gdLst>
                    <a:gd name="connsiteX0" fmla="*/ 0 w 3456384"/>
                    <a:gd name="connsiteY0" fmla="*/ 0 h 2852936"/>
                    <a:gd name="connsiteX1" fmla="*/ 3456384 w 3456384"/>
                    <a:gd name="connsiteY1" fmla="*/ 0 h 2852936"/>
                    <a:gd name="connsiteX2" fmla="*/ 3456384 w 3456384"/>
                    <a:gd name="connsiteY2" fmla="*/ 2852936 h 2852936"/>
                    <a:gd name="connsiteX3" fmla="*/ 0 w 3456384"/>
                    <a:gd name="connsiteY3" fmla="*/ 2852936 h 2852936"/>
                    <a:gd name="connsiteX4" fmla="*/ 0 w 3456384"/>
                    <a:gd name="connsiteY4" fmla="*/ 0 h 2852936"/>
                    <a:gd name="connsiteX0" fmla="*/ 0 w 3456384"/>
                    <a:gd name="connsiteY0" fmla="*/ 0 h 2852936"/>
                    <a:gd name="connsiteX1" fmla="*/ 3456384 w 3456384"/>
                    <a:gd name="connsiteY1" fmla="*/ 1656184 h 2852936"/>
                    <a:gd name="connsiteX2" fmla="*/ 3456384 w 3456384"/>
                    <a:gd name="connsiteY2" fmla="*/ 2852936 h 2852936"/>
                    <a:gd name="connsiteX3" fmla="*/ 0 w 3456384"/>
                    <a:gd name="connsiteY3" fmla="*/ 2852936 h 2852936"/>
                    <a:gd name="connsiteX4" fmla="*/ 0 w 3456384"/>
                    <a:gd name="connsiteY4" fmla="*/ 0 h 2852936"/>
                    <a:gd name="connsiteX0" fmla="*/ 0 w 3456384"/>
                    <a:gd name="connsiteY0" fmla="*/ 0 h 2420888"/>
                    <a:gd name="connsiteX1" fmla="*/ 3456384 w 3456384"/>
                    <a:gd name="connsiteY1" fmla="*/ 1224136 h 2420888"/>
                    <a:gd name="connsiteX2" fmla="*/ 3456384 w 3456384"/>
                    <a:gd name="connsiteY2" fmla="*/ 2420888 h 2420888"/>
                    <a:gd name="connsiteX3" fmla="*/ 0 w 3456384"/>
                    <a:gd name="connsiteY3" fmla="*/ 2420888 h 2420888"/>
                    <a:gd name="connsiteX4" fmla="*/ 0 w 3456384"/>
                    <a:gd name="connsiteY4" fmla="*/ 0 h 2420888"/>
                    <a:gd name="connsiteX0" fmla="*/ 0 w 3456384"/>
                    <a:gd name="connsiteY0" fmla="*/ 0 h 2420888"/>
                    <a:gd name="connsiteX1" fmla="*/ 3456384 w 3456384"/>
                    <a:gd name="connsiteY1" fmla="*/ 1224136 h 2420888"/>
                    <a:gd name="connsiteX2" fmla="*/ 3456384 w 3456384"/>
                    <a:gd name="connsiteY2" fmla="*/ 2420888 h 2420888"/>
                    <a:gd name="connsiteX3" fmla="*/ 0 w 3456384"/>
                    <a:gd name="connsiteY3" fmla="*/ 2420888 h 2420888"/>
                    <a:gd name="connsiteX4" fmla="*/ 0 w 3456384"/>
                    <a:gd name="connsiteY4" fmla="*/ 0 h 2420888"/>
                    <a:gd name="connsiteX0" fmla="*/ 0 w 3456384"/>
                    <a:gd name="connsiteY0" fmla="*/ 0 h 2276872"/>
                    <a:gd name="connsiteX1" fmla="*/ 3456384 w 3456384"/>
                    <a:gd name="connsiteY1" fmla="*/ 1080120 h 2276872"/>
                    <a:gd name="connsiteX2" fmla="*/ 3456384 w 3456384"/>
                    <a:gd name="connsiteY2" fmla="*/ 2276872 h 2276872"/>
                    <a:gd name="connsiteX3" fmla="*/ 0 w 3456384"/>
                    <a:gd name="connsiteY3" fmla="*/ 2276872 h 2276872"/>
                    <a:gd name="connsiteX4" fmla="*/ 0 w 3456384"/>
                    <a:gd name="connsiteY4" fmla="*/ 0 h 2276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56384" h="2276872">
                      <a:moveTo>
                        <a:pt x="0" y="0"/>
                      </a:moveTo>
                      <a:cubicBezTo>
                        <a:pt x="1051913" y="834216"/>
                        <a:pt x="2304256" y="672075"/>
                        <a:pt x="3456384" y="1080120"/>
                      </a:cubicBezTo>
                      <a:lnTo>
                        <a:pt x="3456384" y="2276872"/>
                      </a:lnTo>
                      <a:lnTo>
                        <a:pt x="0" y="22768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Volný tvar 59"/>
                <p:cNvSpPr/>
                <p:nvPr/>
              </p:nvSpPr>
              <p:spPr>
                <a:xfrm>
                  <a:off x="2843808" y="3861048"/>
                  <a:ext cx="3312368" cy="1800200"/>
                </a:xfrm>
                <a:custGeom>
                  <a:avLst/>
                  <a:gdLst>
                    <a:gd name="connsiteX0" fmla="*/ 0 w 3888432"/>
                    <a:gd name="connsiteY0" fmla="*/ 0 h 1368152"/>
                    <a:gd name="connsiteX1" fmla="*/ 3888432 w 3888432"/>
                    <a:gd name="connsiteY1" fmla="*/ 0 h 1368152"/>
                    <a:gd name="connsiteX2" fmla="*/ 3888432 w 3888432"/>
                    <a:gd name="connsiteY2" fmla="*/ 1368152 h 1368152"/>
                    <a:gd name="connsiteX3" fmla="*/ 0 w 3888432"/>
                    <a:gd name="connsiteY3" fmla="*/ 1368152 h 1368152"/>
                    <a:gd name="connsiteX4" fmla="*/ 0 w 3888432"/>
                    <a:gd name="connsiteY4" fmla="*/ 0 h 1368152"/>
                    <a:gd name="connsiteX0" fmla="*/ 0 w 3888432"/>
                    <a:gd name="connsiteY0" fmla="*/ 0 h 1656184"/>
                    <a:gd name="connsiteX1" fmla="*/ 3888432 w 3888432"/>
                    <a:gd name="connsiteY1" fmla="*/ 288032 h 1656184"/>
                    <a:gd name="connsiteX2" fmla="*/ 3888432 w 3888432"/>
                    <a:gd name="connsiteY2" fmla="*/ 1656184 h 1656184"/>
                    <a:gd name="connsiteX3" fmla="*/ 0 w 3888432"/>
                    <a:gd name="connsiteY3" fmla="*/ 1656184 h 1656184"/>
                    <a:gd name="connsiteX4" fmla="*/ 0 w 3888432"/>
                    <a:gd name="connsiteY4" fmla="*/ 0 h 1656184"/>
                    <a:gd name="connsiteX0" fmla="*/ 0 w 3888432"/>
                    <a:gd name="connsiteY0" fmla="*/ 0 h 1656184"/>
                    <a:gd name="connsiteX1" fmla="*/ 3888432 w 3888432"/>
                    <a:gd name="connsiteY1" fmla="*/ 864096 h 1656184"/>
                    <a:gd name="connsiteX2" fmla="*/ 3888432 w 3888432"/>
                    <a:gd name="connsiteY2" fmla="*/ 1656184 h 1656184"/>
                    <a:gd name="connsiteX3" fmla="*/ 0 w 3888432"/>
                    <a:gd name="connsiteY3" fmla="*/ 1656184 h 1656184"/>
                    <a:gd name="connsiteX4" fmla="*/ 0 w 3888432"/>
                    <a:gd name="connsiteY4" fmla="*/ 0 h 1656184"/>
                    <a:gd name="connsiteX0" fmla="*/ 0 w 3888432"/>
                    <a:gd name="connsiteY0" fmla="*/ 0 h 1656184"/>
                    <a:gd name="connsiteX1" fmla="*/ 3888432 w 3888432"/>
                    <a:gd name="connsiteY1" fmla="*/ 864096 h 1656184"/>
                    <a:gd name="connsiteX2" fmla="*/ 3888432 w 3888432"/>
                    <a:gd name="connsiteY2" fmla="*/ 1656184 h 1656184"/>
                    <a:gd name="connsiteX3" fmla="*/ 0 w 3888432"/>
                    <a:gd name="connsiteY3" fmla="*/ 1656184 h 1656184"/>
                    <a:gd name="connsiteX4" fmla="*/ 0 w 3888432"/>
                    <a:gd name="connsiteY4" fmla="*/ 0 h 1656184"/>
                    <a:gd name="connsiteX0" fmla="*/ 576064 w 3888432"/>
                    <a:gd name="connsiteY0" fmla="*/ 0 h 1800200"/>
                    <a:gd name="connsiteX1" fmla="*/ 3888432 w 3888432"/>
                    <a:gd name="connsiteY1" fmla="*/ 1008112 h 1800200"/>
                    <a:gd name="connsiteX2" fmla="*/ 3888432 w 3888432"/>
                    <a:gd name="connsiteY2" fmla="*/ 1800200 h 1800200"/>
                    <a:gd name="connsiteX3" fmla="*/ 0 w 3888432"/>
                    <a:gd name="connsiteY3" fmla="*/ 1800200 h 1800200"/>
                    <a:gd name="connsiteX4" fmla="*/ 576064 w 3888432"/>
                    <a:gd name="connsiteY4" fmla="*/ 0 h 1800200"/>
                    <a:gd name="connsiteX0" fmla="*/ 72008 w 3384376"/>
                    <a:gd name="connsiteY0" fmla="*/ 0 h 1872208"/>
                    <a:gd name="connsiteX1" fmla="*/ 3384376 w 3384376"/>
                    <a:gd name="connsiteY1" fmla="*/ 1008112 h 1872208"/>
                    <a:gd name="connsiteX2" fmla="*/ 3384376 w 3384376"/>
                    <a:gd name="connsiteY2" fmla="*/ 1800200 h 1872208"/>
                    <a:gd name="connsiteX3" fmla="*/ 0 w 3384376"/>
                    <a:gd name="connsiteY3" fmla="*/ 1872208 h 1872208"/>
                    <a:gd name="connsiteX4" fmla="*/ 72008 w 3384376"/>
                    <a:gd name="connsiteY4" fmla="*/ 0 h 1872208"/>
                    <a:gd name="connsiteX0" fmla="*/ 0 w 3312368"/>
                    <a:gd name="connsiteY0" fmla="*/ 0 h 1800200"/>
                    <a:gd name="connsiteX1" fmla="*/ 3312368 w 3312368"/>
                    <a:gd name="connsiteY1" fmla="*/ 1008112 h 1800200"/>
                    <a:gd name="connsiteX2" fmla="*/ 3312368 w 3312368"/>
                    <a:gd name="connsiteY2" fmla="*/ 1800200 h 1800200"/>
                    <a:gd name="connsiteX3" fmla="*/ 0 w 3312368"/>
                    <a:gd name="connsiteY3" fmla="*/ 1656184 h 1800200"/>
                    <a:gd name="connsiteX4" fmla="*/ 0 w 3312368"/>
                    <a:gd name="connsiteY4" fmla="*/ 0 h 1800200"/>
                    <a:gd name="connsiteX0" fmla="*/ 72008 w 3384376"/>
                    <a:gd name="connsiteY0" fmla="*/ 0 h 1800200"/>
                    <a:gd name="connsiteX1" fmla="*/ 3384376 w 3384376"/>
                    <a:gd name="connsiteY1" fmla="*/ 1008112 h 1800200"/>
                    <a:gd name="connsiteX2" fmla="*/ 3384376 w 3384376"/>
                    <a:gd name="connsiteY2" fmla="*/ 1800200 h 1800200"/>
                    <a:gd name="connsiteX3" fmla="*/ 0 w 3384376"/>
                    <a:gd name="connsiteY3" fmla="*/ 1656184 h 1800200"/>
                    <a:gd name="connsiteX4" fmla="*/ 72008 w 3384376"/>
                    <a:gd name="connsiteY4" fmla="*/ 0 h 1800200"/>
                    <a:gd name="connsiteX0" fmla="*/ 0 w 3312368"/>
                    <a:gd name="connsiteY0" fmla="*/ 0 h 1800200"/>
                    <a:gd name="connsiteX1" fmla="*/ 3312368 w 3312368"/>
                    <a:gd name="connsiteY1" fmla="*/ 1008112 h 1800200"/>
                    <a:gd name="connsiteX2" fmla="*/ 3312368 w 3312368"/>
                    <a:gd name="connsiteY2" fmla="*/ 1800200 h 1800200"/>
                    <a:gd name="connsiteX3" fmla="*/ 0 w 3312368"/>
                    <a:gd name="connsiteY3" fmla="*/ 1656184 h 1800200"/>
                    <a:gd name="connsiteX4" fmla="*/ 0 w 3312368"/>
                    <a:gd name="connsiteY4" fmla="*/ 0 h 1800200"/>
                    <a:gd name="connsiteX0" fmla="*/ 0 w 3312368"/>
                    <a:gd name="connsiteY0" fmla="*/ 0 h 1800200"/>
                    <a:gd name="connsiteX1" fmla="*/ 3312368 w 3312368"/>
                    <a:gd name="connsiteY1" fmla="*/ 1008112 h 1800200"/>
                    <a:gd name="connsiteX2" fmla="*/ 3312368 w 3312368"/>
                    <a:gd name="connsiteY2" fmla="*/ 1800200 h 1800200"/>
                    <a:gd name="connsiteX3" fmla="*/ 0 w 3312368"/>
                    <a:gd name="connsiteY3" fmla="*/ 1656184 h 1800200"/>
                    <a:gd name="connsiteX4" fmla="*/ 0 w 3312368"/>
                    <a:gd name="connsiteY4" fmla="*/ 0 h 1800200"/>
                    <a:gd name="connsiteX0" fmla="*/ 0 w 3312368"/>
                    <a:gd name="connsiteY0" fmla="*/ 0 h 1800200"/>
                    <a:gd name="connsiteX1" fmla="*/ 3312368 w 3312368"/>
                    <a:gd name="connsiteY1" fmla="*/ 1008112 h 1800200"/>
                    <a:gd name="connsiteX2" fmla="*/ 3312368 w 3312368"/>
                    <a:gd name="connsiteY2" fmla="*/ 1800200 h 1800200"/>
                    <a:gd name="connsiteX3" fmla="*/ 0 w 3312368"/>
                    <a:gd name="connsiteY3" fmla="*/ 1656184 h 1800200"/>
                    <a:gd name="connsiteX4" fmla="*/ 0 w 3312368"/>
                    <a:gd name="connsiteY4" fmla="*/ 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2368" h="1800200">
                      <a:moveTo>
                        <a:pt x="0" y="0"/>
                      </a:moveTo>
                      <a:cubicBezTo>
                        <a:pt x="1296144" y="288032"/>
                        <a:pt x="2059507" y="874725"/>
                        <a:pt x="3312368" y="1008112"/>
                      </a:cubicBezTo>
                      <a:lnTo>
                        <a:pt x="3312368" y="1800200"/>
                      </a:lnTo>
                      <a:cubicBezTo>
                        <a:pt x="2208245" y="1752195"/>
                        <a:pt x="1273613" y="1666052"/>
                        <a:pt x="0" y="165618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Volný tvar 60"/>
                <p:cNvSpPr/>
                <p:nvPr/>
              </p:nvSpPr>
              <p:spPr>
                <a:xfrm>
                  <a:off x="3131840" y="3861048"/>
                  <a:ext cx="3096344" cy="2996952"/>
                </a:xfrm>
                <a:custGeom>
                  <a:avLst/>
                  <a:gdLst>
                    <a:gd name="connsiteX0" fmla="*/ 0 w 3888432"/>
                    <a:gd name="connsiteY0" fmla="*/ 0 h 1368152"/>
                    <a:gd name="connsiteX1" fmla="*/ 3888432 w 3888432"/>
                    <a:gd name="connsiteY1" fmla="*/ 0 h 1368152"/>
                    <a:gd name="connsiteX2" fmla="*/ 3888432 w 3888432"/>
                    <a:gd name="connsiteY2" fmla="*/ 1368152 h 1368152"/>
                    <a:gd name="connsiteX3" fmla="*/ 0 w 3888432"/>
                    <a:gd name="connsiteY3" fmla="*/ 1368152 h 1368152"/>
                    <a:gd name="connsiteX4" fmla="*/ 0 w 3888432"/>
                    <a:gd name="connsiteY4" fmla="*/ 0 h 1368152"/>
                    <a:gd name="connsiteX0" fmla="*/ 0 w 3888432"/>
                    <a:gd name="connsiteY0" fmla="*/ 0 h 1656184"/>
                    <a:gd name="connsiteX1" fmla="*/ 3888432 w 3888432"/>
                    <a:gd name="connsiteY1" fmla="*/ 288032 h 1656184"/>
                    <a:gd name="connsiteX2" fmla="*/ 3888432 w 3888432"/>
                    <a:gd name="connsiteY2" fmla="*/ 1656184 h 1656184"/>
                    <a:gd name="connsiteX3" fmla="*/ 0 w 3888432"/>
                    <a:gd name="connsiteY3" fmla="*/ 1656184 h 1656184"/>
                    <a:gd name="connsiteX4" fmla="*/ 0 w 3888432"/>
                    <a:gd name="connsiteY4" fmla="*/ 0 h 1656184"/>
                    <a:gd name="connsiteX0" fmla="*/ 0 w 3888432"/>
                    <a:gd name="connsiteY0" fmla="*/ 0 h 1656184"/>
                    <a:gd name="connsiteX1" fmla="*/ 3888432 w 3888432"/>
                    <a:gd name="connsiteY1" fmla="*/ 864096 h 1656184"/>
                    <a:gd name="connsiteX2" fmla="*/ 3888432 w 3888432"/>
                    <a:gd name="connsiteY2" fmla="*/ 1656184 h 1656184"/>
                    <a:gd name="connsiteX3" fmla="*/ 0 w 3888432"/>
                    <a:gd name="connsiteY3" fmla="*/ 1656184 h 1656184"/>
                    <a:gd name="connsiteX4" fmla="*/ 0 w 3888432"/>
                    <a:gd name="connsiteY4" fmla="*/ 0 h 1656184"/>
                    <a:gd name="connsiteX0" fmla="*/ 0 w 3888432"/>
                    <a:gd name="connsiteY0" fmla="*/ 0 h 1656184"/>
                    <a:gd name="connsiteX1" fmla="*/ 3888432 w 3888432"/>
                    <a:gd name="connsiteY1" fmla="*/ 864096 h 1656184"/>
                    <a:gd name="connsiteX2" fmla="*/ 3888432 w 3888432"/>
                    <a:gd name="connsiteY2" fmla="*/ 1656184 h 1656184"/>
                    <a:gd name="connsiteX3" fmla="*/ 0 w 3888432"/>
                    <a:gd name="connsiteY3" fmla="*/ 1656184 h 1656184"/>
                    <a:gd name="connsiteX4" fmla="*/ 0 w 3888432"/>
                    <a:gd name="connsiteY4" fmla="*/ 0 h 1656184"/>
                    <a:gd name="connsiteX0" fmla="*/ 576064 w 3888432"/>
                    <a:gd name="connsiteY0" fmla="*/ 0 h 1800200"/>
                    <a:gd name="connsiteX1" fmla="*/ 3888432 w 3888432"/>
                    <a:gd name="connsiteY1" fmla="*/ 1008112 h 1800200"/>
                    <a:gd name="connsiteX2" fmla="*/ 3888432 w 3888432"/>
                    <a:gd name="connsiteY2" fmla="*/ 1800200 h 1800200"/>
                    <a:gd name="connsiteX3" fmla="*/ 0 w 3888432"/>
                    <a:gd name="connsiteY3" fmla="*/ 1800200 h 1800200"/>
                    <a:gd name="connsiteX4" fmla="*/ 576064 w 3888432"/>
                    <a:gd name="connsiteY4" fmla="*/ 0 h 1800200"/>
                    <a:gd name="connsiteX0" fmla="*/ 72008 w 3384376"/>
                    <a:gd name="connsiteY0" fmla="*/ 0 h 1872208"/>
                    <a:gd name="connsiteX1" fmla="*/ 3384376 w 3384376"/>
                    <a:gd name="connsiteY1" fmla="*/ 1008112 h 1872208"/>
                    <a:gd name="connsiteX2" fmla="*/ 3384376 w 3384376"/>
                    <a:gd name="connsiteY2" fmla="*/ 1800200 h 1872208"/>
                    <a:gd name="connsiteX3" fmla="*/ 0 w 3384376"/>
                    <a:gd name="connsiteY3" fmla="*/ 1872208 h 1872208"/>
                    <a:gd name="connsiteX4" fmla="*/ 72008 w 3384376"/>
                    <a:gd name="connsiteY4" fmla="*/ 0 h 1872208"/>
                    <a:gd name="connsiteX0" fmla="*/ 0 w 3312368"/>
                    <a:gd name="connsiteY0" fmla="*/ 0 h 1800200"/>
                    <a:gd name="connsiteX1" fmla="*/ 3312368 w 3312368"/>
                    <a:gd name="connsiteY1" fmla="*/ 1008112 h 1800200"/>
                    <a:gd name="connsiteX2" fmla="*/ 3312368 w 3312368"/>
                    <a:gd name="connsiteY2" fmla="*/ 1800200 h 1800200"/>
                    <a:gd name="connsiteX3" fmla="*/ 0 w 3312368"/>
                    <a:gd name="connsiteY3" fmla="*/ 1656184 h 1800200"/>
                    <a:gd name="connsiteX4" fmla="*/ 0 w 3312368"/>
                    <a:gd name="connsiteY4" fmla="*/ 0 h 1800200"/>
                    <a:gd name="connsiteX0" fmla="*/ 72008 w 3384376"/>
                    <a:gd name="connsiteY0" fmla="*/ 0 h 1800200"/>
                    <a:gd name="connsiteX1" fmla="*/ 3384376 w 3384376"/>
                    <a:gd name="connsiteY1" fmla="*/ 1008112 h 1800200"/>
                    <a:gd name="connsiteX2" fmla="*/ 3384376 w 3384376"/>
                    <a:gd name="connsiteY2" fmla="*/ 1800200 h 1800200"/>
                    <a:gd name="connsiteX3" fmla="*/ 0 w 3384376"/>
                    <a:gd name="connsiteY3" fmla="*/ 1656184 h 1800200"/>
                    <a:gd name="connsiteX4" fmla="*/ 72008 w 3384376"/>
                    <a:gd name="connsiteY4" fmla="*/ 0 h 1800200"/>
                    <a:gd name="connsiteX0" fmla="*/ 0 w 3312368"/>
                    <a:gd name="connsiteY0" fmla="*/ 0 h 1800200"/>
                    <a:gd name="connsiteX1" fmla="*/ 3312368 w 3312368"/>
                    <a:gd name="connsiteY1" fmla="*/ 1008112 h 1800200"/>
                    <a:gd name="connsiteX2" fmla="*/ 3312368 w 3312368"/>
                    <a:gd name="connsiteY2" fmla="*/ 1800200 h 1800200"/>
                    <a:gd name="connsiteX3" fmla="*/ 0 w 3312368"/>
                    <a:gd name="connsiteY3" fmla="*/ 1656184 h 1800200"/>
                    <a:gd name="connsiteX4" fmla="*/ 0 w 3312368"/>
                    <a:gd name="connsiteY4" fmla="*/ 0 h 1800200"/>
                    <a:gd name="connsiteX0" fmla="*/ 0 w 3312368"/>
                    <a:gd name="connsiteY0" fmla="*/ 0 h 1800200"/>
                    <a:gd name="connsiteX1" fmla="*/ 3312368 w 3312368"/>
                    <a:gd name="connsiteY1" fmla="*/ 1008112 h 1800200"/>
                    <a:gd name="connsiteX2" fmla="*/ 3312368 w 3312368"/>
                    <a:gd name="connsiteY2" fmla="*/ 1800200 h 1800200"/>
                    <a:gd name="connsiteX3" fmla="*/ 0 w 3312368"/>
                    <a:gd name="connsiteY3" fmla="*/ 1656184 h 1800200"/>
                    <a:gd name="connsiteX4" fmla="*/ 0 w 3312368"/>
                    <a:gd name="connsiteY4" fmla="*/ 0 h 1800200"/>
                    <a:gd name="connsiteX0" fmla="*/ 0 w 3312368"/>
                    <a:gd name="connsiteY0" fmla="*/ 0 h 1800200"/>
                    <a:gd name="connsiteX1" fmla="*/ 3312368 w 3312368"/>
                    <a:gd name="connsiteY1" fmla="*/ 1008112 h 1800200"/>
                    <a:gd name="connsiteX2" fmla="*/ 3312368 w 3312368"/>
                    <a:gd name="connsiteY2" fmla="*/ 1800200 h 1800200"/>
                    <a:gd name="connsiteX3" fmla="*/ 0 w 3312368"/>
                    <a:gd name="connsiteY3" fmla="*/ 1656184 h 1800200"/>
                    <a:gd name="connsiteX4" fmla="*/ 0 w 3312368"/>
                    <a:gd name="connsiteY4" fmla="*/ 0 h 1800200"/>
                    <a:gd name="connsiteX0" fmla="*/ 0 w 3312368"/>
                    <a:gd name="connsiteY0" fmla="*/ 0 h 1800200"/>
                    <a:gd name="connsiteX1" fmla="*/ 3168352 w 3312368"/>
                    <a:gd name="connsiteY1" fmla="*/ 600067 h 1800200"/>
                    <a:gd name="connsiteX2" fmla="*/ 3312368 w 3312368"/>
                    <a:gd name="connsiteY2" fmla="*/ 1800200 h 1800200"/>
                    <a:gd name="connsiteX3" fmla="*/ 0 w 3312368"/>
                    <a:gd name="connsiteY3" fmla="*/ 1656184 h 1800200"/>
                    <a:gd name="connsiteX4" fmla="*/ 0 w 3312368"/>
                    <a:gd name="connsiteY4" fmla="*/ 0 h 1800200"/>
                    <a:gd name="connsiteX0" fmla="*/ 0 w 3168352"/>
                    <a:gd name="connsiteY0" fmla="*/ 0 h 1666052"/>
                    <a:gd name="connsiteX1" fmla="*/ 3168352 w 3168352"/>
                    <a:gd name="connsiteY1" fmla="*/ 600067 h 1666052"/>
                    <a:gd name="connsiteX2" fmla="*/ 3096344 w 3168352"/>
                    <a:gd name="connsiteY2" fmla="*/ 1664973 h 1666052"/>
                    <a:gd name="connsiteX3" fmla="*/ 0 w 3168352"/>
                    <a:gd name="connsiteY3" fmla="*/ 1656184 h 1666052"/>
                    <a:gd name="connsiteX4" fmla="*/ 0 w 3168352"/>
                    <a:gd name="connsiteY4" fmla="*/ 0 h 1666052"/>
                    <a:gd name="connsiteX0" fmla="*/ 0 w 3168352"/>
                    <a:gd name="connsiteY0" fmla="*/ 0 h 1664973"/>
                    <a:gd name="connsiteX1" fmla="*/ 3168352 w 3168352"/>
                    <a:gd name="connsiteY1" fmla="*/ 600067 h 1664973"/>
                    <a:gd name="connsiteX2" fmla="*/ 3096344 w 3168352"/>
                    <a:gd name="connsiteY2" fmla="*/ 1664973 h 1664973"/>
                    <a:gd name="connsiteX3" fmla="*/ 0 w 3168352"/>
                    <a:gd name="connsiteY3" fmla="*/ 1656184 h 1664973"/>
                    <a:gd name="connsiteX4" fmla="*/ 0 w 3168352"/>
                    <a:gd name="connsiteY4" fmla="*/ 0 h 1664973"/>
                    <a:gd name="connsiteX0" fmla="*/ 0 w 3096344"/>
                    <a:gd name="connsiteY0" fmla="*/ 0 h 1664973"/>
                    <a:gd name="connsiteX1" fmla="*/ 3096344 w 3096344"/>
                    <a:gd name="connsiteY1" fmla="*/ 560062 h 1664973"/>
                    <a:gd name="connsiteX2" fmla="*/ 3096344 w 3096344"/>
                    <a:gd name="connsiteY2" fmla="*/ 1664973 h 1664973"/>
                    <a:gd name="connsiteX3" fmla="*/ 0 w 3096344"/>
                    <a:gd name="connsiteY3" fmla="*/ 1656184 h 1664973"/>
                    <a:gd name="connsiteX4" fmla="*/ 0 w 3096344"/>
                    <a:gd name="connsiteY4" fmla="*/ 0 h 1664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6344" h="1664973">
                      <a:moveTo>
                        <a:pt x="0" y="0"/>
                      </a:moveTo>
                      <a:cubicBezTo>
                        <a:pt x="1296144" y="288032"/>
                        <a:pt x="1843483" y="426675"/>
                        <a:pt x="3096344" y="560062"/>
                      </a:cubicBezTo>
                      <a:lnTo>
                        <a:pt x="3096344" y="1664973"/>
                      </a:lnTo>
                      <a:lnTo>
                        <a:pt x="0" y="16561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3" name="TextovéPole 22"/>
              <p:cNvSpPr txBox="1"/>
              <p:nvPr/>
            </p:nvSpPr>
            <p:spPr>
              <a:xfrm>
                <a:off x="3368416" y="2782083"/>
                <a:ext cx="2571736" cy="4247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cs-CZ" b="1" dirty="0">
                  <a:solidFill>
                    <a:schemeClr val="bg1"/>
                  </a:solidFill>
                </a:endParaRPr>
              </a:p>
              <a:p>
                <a:endParaRPr lang="cs-CZ" b="1" dirty="0">
                  <a:solidFill>
                    <a:schemeClr val="bg1"/>
                  </a:solidFill>
                </a:endParaRPr>
              </a:p>
              <a:p>
                <a:r>
                  <a:rPr lang="cs-CZ" b="1" dirty="0">
                    <a:solidFill>
                      <a:schemeClr val="bg1"/>
                    </a:solidFill>
                  </a:rPr>
                  <a:t>250		250</a:t>
                </a:r>
              </a:p>
              <a:p>
                <a:endParaRPr lang="cs-CZ" b="1" dirty="0">
                  <a:solidFill>
                    <a:schemeClr val="bg1"/>
                  </a:solidFill>
                </a:endParaRPr>
              </a:p>
              <a:p>
                <a:endParaRPr lang="cs-CZ" b="1" dirty="0">
                  <a:solidFill>
                    <a:schemeClr val="bg1"/>
                  </a:solidFill>
                </a:endParaRPr>
              </a:p>
              <a:p>
                <a:r>
                  <a:rPr lang="cs-CZ" b="1" dirty="0">
                    <a:solidFill>
                      <a:schemeClr val="bg1"/>
                    </a:solidFill>
                  </a:rPr>
                  <a:t>200		200</a:t>
                </a:r>
              </a:p>
              <a:p>
                <a:endParaRPr lang="cs-CZ" b="1" dirty="0">
                  <a:solidFill>
                    <a:schemeClr val="bg1"/>
                  </a:solidFill>
                </a:endParaRPr>
              </a:p>
              <a:p>
                <a:endParaRPr lang="cs-CZ" b="1" dirty="0">
                  <a:solidFill>
                    <a:schemeClr val="bg1"/>
                  </a:solidFill>
                </a:endParaRPr>
              </a:p>
              <a:p>
                <a:r>
                  <a:rPr lang="cs-CZ" b="1" dirty="0">
                    <a:solidFill>
                      <a:schemeClr val="bg1"/>
                    </a:solidFill>
                  </a:rPr>
                  <a:t>150		150</a:t>
                </a:r>
              </a:p>
              <a:p>
                <a:endParaRPr lang="cs-CZ" b="1" dirty="0">
                  <a:solidFill>
                    <a:schemeClr val="bg1"/>
                  </a:solidFill>
                </a:endParaRPr>
              </a:p>
              <a:p>
                <a:endParaRPr lang="cs-CZ" b="1" dirty="0">
                  <a:solidFill>
                    <a:schemeClr val="bg1"/>
                  </a:solidFill>
                </a:endParaRPr>
              </a:p>
              <a:p>
                <a:r>
                  <a:rPr lang="cs-CZ" b="1" dirty="0">
                    <a:solidFill>
                      <a:schemeClr val="bg1"/>
                    </a:solidFill>
                  </a:rPr>
                  <a:t>100		100</a:t>
                </a:r>
              </a:p>
              <a:p>
                <a:endParaRPr lang="cs-CZ" b="1" dirty="0">
                  <a:solidFill>
                    <a:schemeClr val="bg1"/>
                  </a:solidFill>
                </a:endParaRPr>
              </a:p>
              <a:p>
                <a:endParaRPr lang="cs-CZ" b="1" dirty="0">
                  <a:solidFill>
                    <a:schemeClr val="bg1"/>
                  </a:solidFill>
                </a:endParaRPr>
              </a:p>
              <a:p>
                <a:r>
                  <a:rPr lang="cs-CZ" b="1" dirty="0">
                    <a:solidFill>
                      <a:schemeClr val="bg1"/>
                    </a:solidFill>
                  </a:rPr>
                  <a:t>50		50</a:t>
                </a:r>
              </a:p>
            </p:txBody>
          </p:sp>
        </p:grp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screen">
            <a:lum bright="-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61" y="2496074"/>
            <a:ext cx="4276770" cy="308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6671" y="4610243"/>
            <a:ext cx="4100821" cy="228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6528048" y="116632"/>
            <a:ext cx="55446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C–D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is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characterised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by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radical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transformation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settlement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pattern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with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sudden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reappearance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central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settlements</a:t>
            </a:r>
            <a:endParaRPr lang="cs-CZ" dirty="0">
              <a:solidFill>
                <a:schemeClr val="bg1"/>
              </a:solidFill>
              <a:latin typeface="Candara" pitchFamily="34" charset="0"/>
            </a:endParaRPr>
          </a:p>
          <a:p>
            <a:pPr marL="285750" indent="-285750" algn="r">
              <a:buFont typeface="Wingdings" panose="05000000000000000000" pitchFamily="2" charset="2"/>
              <a:buChar char="à"/>
            </a:pP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unfortified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lowland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agglomerations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in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C1–C2</a:t>
            </a:r>
          </a:p>
          <a:p>
            <a:pPr marL="285750" indent="-285750" algn="r">
              <a:buFont typeface="Wingdings" panose="05000000000000000000" pitchFamily="2" charset="2"/>
              <a:buChar char="à"/>
            </a:pP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fortified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hilltop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settlements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(„oppida“) in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C2–D</a:t>
            </a:r>
          </a:p>
          <a:p>
            <a:pPr marL="285750" indent="-285750" algn="r">
              <a:buFont typeface="Wingdings" panose="05000000000000000000" pitchFamily="2" charset="2"/>
              <a:buChar char="à"/>
            </a:pPr>
            <a:endParaRPr lang="cs-CZ" dirty="0">
              <a:solidFill>
                <a:schemeClr val="bg1"/>
              </a:solidFill>
              <a:latin typeface="Candara" pitchFamily="34" charset="0"/>
            </a:endParaRPr>
          </a:p>
          <a:p>
            <a:pPr algn="r"/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-in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both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cases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they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cover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surfaces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dozens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(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or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hundreds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)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hectars</a:t>
            </a:r>
            <a:endParaRPr lang="cs-CZ" dirty="0">
              <a:solidFill>
                <a:schemeClr val="bg1"/>
              </a:solidFill>
              <a:latin typeface="Candara" pitchFamily="34" charset="0"/>
            </a:endParaRPr>
          </a:p>
          <a:p>
            <a:pPr algn="r"/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-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both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concentrated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crafts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trade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, and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central</a:t>
            </a:r>
            <a:r>
              <a:rPr lang="cs-CZ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ndara" pitchFamily="34" charset="0"/>
              </a:rPr>
              <a:t>functions</a:t>
            </a:r>
            <a:endParaRPr lang="cs-CZ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495600" y="32048"/>
            <a:ext cx="757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MEDITERRANEAN AND THE TRANSALPINE EUROPE IN THE OPPIDA PERIOD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6300D1A-C877-4D67-AA6B-4FB405F0D776}"/>
              </a:ext>
            </a:extLst>
          </p:cNvPr>
          <p:cNvGrpSpPr/>
          <p:nvPr/>
        </p:nvGrpSpPr>
        <p:grpSpPr>
          <a:xfrm>
            <a:off x="279061" y="401380"/>
            <a:ext cx="11633878" cy="5697924"/>
            <a:chOff x="1487488" y="908720"/>
            <a:chExt cx="9144001" cy="4478457"/>
          </a:xfrm>
        </p:grpSpPr>
        <p:pic>
          <p:nvPicPr>
            <p:cNvPr id="2" name="obrázek 4" descr="2110-1pracovní území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87488" y="921540"/>
              <a:ext cx="9144001" cy="4465637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</p:spPr>
        </p:pic>
        <p:sp>
          <p:nvSpPr>
            <p:cNvPr id="5" name="Volný tvar 4"/>
            <p:cNvSpPr/>
            <p:nvPr/>
          </p:nvSpPr>
          <p:spPr>
            <a:xfrm>
              <a:off x="1496704" y="908720"/>
              <a:ext cx="4135272" cy="3998794"/>
            </a:xfrm>
            <a:custGeom>
              <a:avLst/>
              <a:gdLst>
                <a:gd name="connsiteX0" fmla="*/ 1815153 w 4135272"/>
                <a:gd name="connsiteY0" fmla="*/ 3944203 h 3998794"/>
                <a:gd name="connsiteX1" fmla="*/ 1992574 w 4135272"/>
                <a:gd name="connsiteY1" fmla="*/ 3889612 h 3998794"/>
                <a:gd name="connsiteX2" fmla="*/ 2361063 w 4135272"/>
                <a:gd name="connsiteY2" fmla="*/ 3712191 h 3998794"/>
                <a:gd name="connsiteX3" fmla="*/ 2661314 w 4135272"/>
                <a:gd name="connsiteY3" fmla="*/ 3330054 h 3998794"/>
                <a:gd name="connsiteX4" fmla="*/ 2729553 w 4135272"/>
                <a:gd name="connsiteY4" fmla="*/ 3220872 h 3998794"/>
                <a:gd name="connsiteX5" fmla="*/ 2838735 w 4135272"/>
                <a:gd name="connsiteY5" fmla="*/ 2975212 h 3998794"/>
                <a:gd name="connsiteX6" fmla="*/ 2947917 w 4135272"/>
                <a:gd name="connsiteY6" fmla="*/ 2879678 h 3998794"/>
                <a:gd name="connsiteX7" fmla="*/ 3138986 w 4135272"/>
                <a:gd name="connsiteY7" fmla="*/ 2866030 h 3998794"/>
                <a:gd name="connsiteX8" fmla="*/ 3261815 w 4135272"/>
                <a:gd name="connsiteY8" fmla="*/ 2879678 h 3998794"/>
                <a:gd name="connsiteX9" fmla="*/ 3261815 w 4135272"/>
                <a:gd name="connsiteY9" fmla="*/ 2702257 h 3998794"/>
                <a:gd name="connsiteX10" fmla="*/ 3384645 w 4135272"/>
                <a:gd name="connsiteY10" fmla="*/ 2565779 h 3998794"/>
                <a:gd name="connsiteX11" fmla="*/ 3521123 w 4135272"/>
                <a:gd name="connsiteY11" fmla="*/ 2347415 h 3998794"/>
                <a:gd name="connsiteX12" fmla="*/ 3357350 w 4135272"/>
                <a:gd name="connsiteY12" fmla="*/ 2756848 h 3998794"/>
                <a:gd name="connsiteX13" fmla="*/ 3548418 w 4135272"/>
                <a:gd name="connsiteY13" fmla="*/ 2811439 h 3998794"/>
                <a:gd name="connsiteX14" fmla="*/ 3725839 w 4135272"/>
                <a:gd name="connsiteY14" fmla="*/ 2797791 h 3998794"/>
                <a:gd name="connsiteX15" fmla="*/ 3930556 w 4135272"/>
                <a:gd name="connsiteY15" fmla="*/ 2674961 h 3998794"/>
                <a:gd name="connsiteX16" fmla="*/ 4080681 w 4135272"/>
                <a:gd name="connsiteY16" fmla="*/ 2620370 h 3998794"/>
                <a:gd name="connsiteX17" fmla="*/ 4135272 w 4135272"/>
                <a:gd name="connsiteY17" fmla="*/ 2429302 h 3998794"/>
                <a:gd name="connsiteX18" fmla="*/ 4039738 w 4135272"/>
                <a:gd name="connsiteY18" fmla="*/ 2115403 h 3998794"/>
                <a:gd name="connsiteX19" fmla="*/ 3957851 w 4135272"/>
                <a:gd name="connsiteY19" fmla="*/ 1992573 h 3998794"/>
                <a:gd name="connsiteX20" fmla="*/ 3848669 w 4135272"/>
                <a:gd name="connsiteY20" fmla="*/ 1897039 h 3998794"/>
                <a:gd name="connsiteX21" fmla="*/ 3875965 w 4135272"/>
                <a:gd name="connsiteY21" fmla="*/ 1678675 h 3998794"/>
                <a:gd name="connsiteX22" fmla="*/ 3957851 w 4135272"/>
                <a:gd name="connsiteY22" fmla="*/ 1501254 h 3998794"/>
                <a:gd name="connsiteX23" fmla="*/ 4026090 w 4135272"/>
                <a:gd name="connsiteY23" fmla="*/ 1392072 h 3998794"/>
                <a:gd name="connsiteX24" fmla="*/ 4094329 w 4135272"/>
                <a:gd name="connsiteY24" fmla="*/ 1187355 h 3998794"/>
                <a:gd name="connsiteX25" fmla="*/ 4135272 w 4135272"/>
                <a:gd name="connsiteY25" fmla="*/ 955343 h 3998794"/>
                <a:gd name="connsiteX26" fmla="*/ 4135272 w 4135272"/>
                <a:gd name="connsiteY26" fmla="*/ 955343 h 3998794"/>
                <a:gd name="connsiteX27" fmla="*/ 3957851 w 4135272"/>
                <a:gd name="connsiteY27" fmla="*/ 846161 h 3998794"/>
                <a:gd name="connsiteX28" fmla="*/ 3916908 w 4135272"/>
                <a:gd name="connsiteY28" fmla="*/ 832513 h 3998794"/>
                <a:gd name="connsiteX29" fmla="*/ 3862317 w 4135272"/>
                <a:gd name="connsiteY29" fmla="*/ 696036 h 3998794"/>
                <a:gd name="connsiteX30" fmla="*/ 3807726 w 4135272"/>
                <a:gd name="connsiteY30" fmla="*/ 600502 h 3998794"/>
                <a:gd name="connsiteX31" fmla="*/ 3739487 w 4135272"/>
                <a:gd name="connsiteY31" fmla="*/ 450376 h 3998794"/>
                <a:gd name="connsiteX32" fmla="*/ 3684896 w 4135272"/>
                <a:gd name="connsiteY32" fmla="*/ 341194 h 3998794"/>
                <a:gd name="connsiteX33" fmla="*/ 3616657 w 4135272"/>
                <a:gd name="connsiteY33" fmla="*/ 204716 h 3998794"/>
                <a:gd name="connsiteX34" fmla="*/ 3589362 w 4135272"/>
                <a:gd name="connsiteY34" fmla="*/ 109182 h 3998794"/>
                <a:gd name="connsiteX35" fmla="*/ 3548418 w 4135272"/>
                <a:gd name="connsiteY35" fmla="*/ 27296 h 3998794"/>
                <a:gd name="connsiteX36" fmla="*/ 3343702 w 4135272"/>
                <a:gd name="connsiteY36" fmla="*/ 27296 h 3998794"/>
                <a:gd name="connsiteX37" fmla="*/ 3111690 w 4135272"/>
                <a:gd name="connsiteY37" fmla="*/ 27296 h 3998794"/>
                <a:gd name="connsiteX38" fmla="*/ 2770496 w 4135272"/>
                <a:gd name="connsiteY38" fmla="*/ 0 h 3998794"/>
                <a:gd name="connsiteX39" fmla="*/ 2879678 w 4135272"/>
                <a:gd name="connsiteY39" fmla="*/ 150125 h 3998794"/>
                <a:gd name="connsiteX40" fmla="*/ 2456597 w 4135272"/>
                <a:gd name="connsiteY40" fmla="*/ 272955 h 3998794"/>
                <a:gd name="connsiteX41" fmla="*/ 2129051 w 4135272"/>
                <a:gd name="connsiteY41" fmla="*/ 341194 h 3998794"/>
                <a:gd name="connsiteX42" fmla="*/ 2101756 w 4135272"/>
                <a:gd name="connsiteY42" fmla="*/ 464024 h 3998794"/>
                <a:gd name="connsiteX43" fmla="*/ 2115403 w 4135272"/>
                <a:gd name="connsiteY43" fmla="*/ 655093 h 3998794"/>
                <a:gd name="connsiteX44" fmla="*/ 1937983 w 4135272"/>
                <a:gd name="connsiteY44" fmla="*/ 818866 h 3998794"/>
                <a:gd name="connsiteX45" fmla="*/ 1665027 w 4135272"/>
                <a:gd name="connsiteY45" fmla="*/ 873457 h 3998794"/>
                <a:gd name="connsiteX46" fmla="*/ 1705971 w 4135272"/>
                <a:gd name="connsiteY46" fmla="*/ 996287 h 3998794"/>
                <a:gd name="connsiteX47" fmla="*/ 1487606 w 4135272"/>
                <a:gd name="connsiteY47" fmla="*/ 1037230 h 3998794"/>
                <a:gd name="connsiteX48" fmla="*/ 1337481 w 4135272"/>
                <a:gd name="connsiteY48" fmla="*/ 955343 h 3998794"/>
                <a:gd name="connsiteX49" fmla="*/ 1337481 w 4135272"/>
                <a:gd name="connsiteY49" fmla="*/ 955343 h 3998794"/>
                <a:gd name="connsiteX50" fmla="*/ 1228299 w 4135272"/>
                <a:gd name="connsiteY50" fmla="*/ 791570 h 3998794"/>
                <a:gd name="connsiteX51" fmla="*/ 1050878 w 4135272"/>
                <a:gd name="connsiteY51" fmla="*/ 805218 h 3998794"/>
                <a:gd name="connsiteX52" fmla="*/ 941696 w 4135272"/>
                <a:gd name="connsiteY52" fmla="*/ 1078173 h 3998794"/>
                <a:gd name="connsiteX53" fmla="*/ 532263 w 4135272"/>
                <a:gd name="connsiteY53" fmla="*/ 1078173 h 3998794"/>
                <a:gd name="connsiteX54" fmla="*/ 354842 w 4135272"/>
                <a:gd name="connsiteY54" fmla="*/ 1132764 h 3998794"/>
                <a:gd name="connsiteX55" fmla="*/ 150126 w 4135272"/>
                <a:gd name="connsiteY55" fmla="*/ 1132764 h 3998794"/>
                <a:gd name="connsiteX56" fmla="*/ 0 w 4135272"/>
                <a:gd name="connsiteY56" fmla="*/ 1296537 h 3998794"/>
                <a:gd name="connsiteX57" fmla="*/ 68239 w 4135272"/>
                <a:gd name="connsiteY57" fmla="*/ 1555845 h 3998794"/>
                <a:gd name="connsiteX58" fmla="*/ 191069 w 4135272"/>
                <a:gd name="connsiteY58" fmla="*/ 1897039 h 3998794"/>
                <a:gd name="connsiteX59" fmla="*/ 382138 w 4135272"/>
                <a:gd name="connsiteY59" fmla="*/ 1992573 h 3998794"/>
                <a:gd name="connsiteX60" fmla="*/ 532263 w 4135272"/>
                <a:gd name="connsiteY60" fmla="*/ 2169994 h 3998794"/>
                <a:gd name="connsiteX61" fmla="*/ 545911 w 4135272"/>
                <a:gd name="connsiteY61" fmla="*/ 2552131 h 3998794"/>
                <a:gd name="connsiteX62" fmla="*/ 655093 w 4135272"/>
                <a:gd name="connsiteY62" fmla="*/ 3029803 h 3998794"/>
                <a:gd name="connsiteX63" fmla="*/ 668741 w 4135272"/>
                <a:gd name="connsiteY63" fmla="*/ 3261815 h 3998794"/>
                <a:gd name="connsiteX64" fmla="*/ 764275 w 4135272"/>
                <a:gd name="connsiteY64" fmla="*/ 3671248 h 3998794"/>
                <a:gd name="connsiteX65" fmla="*/ 955344 w 4135272"/>
                <a:gd name="connsiteY65" fmla="*/ 3725839 h 3998794"/>
                <a:gd name="connsiteX66" fmla="*/ 1214651 w 4135272"/>
                <a:gd name="connsiteY66" fmla="*/ 3794078 h 3998794"/>
                <a:gd name="connsiteX67" fmla="*/ 1337481 w 4135272"/>
                <a:gd name="connsiteY67" fmla="*/ 3998794 h 3998794"/>
                <a:gd name="connsiteX68" fmla="*/ 1569493 w 4135272"/>
                <a:gd name="connsiteY68" fmla="*/ 3903260 h 3998794"/>
                <a:gd name="connsiteX69" fmla="*/ 1746914 w 4135272"/>
                <a:gd name="connsiteY69" fmla="*/ 3944203 h 3998794"/>
                <a:gd name="connsiteX70" fmla="*/ 1815153 w 4135272"/>
                <a:gd name="connsiteY70" fmla="*/ 3944203 h 3998794"/>
                <a:gd name="connsiteX0" fmla="*/ 1815153 w 4135272"/>
                <a:gd name="connsiteY0" fmla="*/ 3944203 h 3998794"/>
                <a:gd name="connsiteX1" fmla="*/ 1992574 w 4135272"/>
                <a:gd name="connsiteY1" fmla="*/ 3889612 h 3998794"/>
                <a:gd name="connsiteX2" fmla="*/ 2361063 w 4135272"/>
                <a:gd name="connsiteY2" fmla="*/ 3712191 h 3998794"/>
                <a:gd name="connsiteX3" fmla="*/ 2661314 w 4135272"/>
                <a:gd name="connsiteY3" fmla="*/ 3330054 h 3998794"/>
                <a:gd name="connsiteX4" fmla="*/ 2729553 w 4135272"/>
                <a:gd name="connsiteY4" fmla="*/ 3220872 h 3998794"/>
                <a:gd name="connsiteX5" fmla="*/ 2838735 w 4135272"/>
                <a:gd name="connsiteY5" fmla="*/ 2975212 h 3998794"/>
                <a:gd name="connsiteX6" fmla="*/ 2947917 w 4135272"/>
                <a:gd name="connsiteY6" fmla="*/ 2879678 h 3998794"/>
                <a:gd name="connsiteX7" fmla="*/ 3138986 w 4135272"/>
                <a:gd name="connsiteY7" fmla="*/ 2866030 h 3998794"/>
                <a:gd name="connsiteX8" fmla="*/ 3261815 w 4135272"/>
                <a:gd name="connsiteY8" fmla="*/ 2879678 h 3998794"/>
                <a:gd name="connsiteX9" fmla="*/ 3261815 w 4135272"/>
                <a:gd name="connsiteY9" fmla="*/ 2702257 h 3998794"/>
                <a:gd name="connsiteX10" fmla="*/ 3384645 w 4135272"/>
                <a:gd name="connsiteY10" fmla="*/ 2565779 h 3998794"/>
                <a:gd name="connsiteX11" fmla="*/ 3357350 w 4135272"/>
                <a:gd name="connsiteY11" fmla="*/ 2756848 h 3998794"/>
                <a:gd name="connsiteX12" fmla="*/ 3548418 w 4135272"/>
                <a:gd name="connsiteY12" fmla="*/ 2811439 h 3998794"/>
                <a:gd name="connsiteX13" fmla="*/ 3725839 w 4135272"/>
                <a:gd name="connsiteY13" fmla="*/ 2797791 h 3998794"/>
                <a:gd name="connsiteX14" fmla="*/ 3930556 w 4135272"/>
                <a:gd name="connsiteY14" fmla="*/ 2674961 h 3998794"/>
                <a:gd name="connsiteX15" fmla="*/ 4080681 w 4135272"/>
                <a:gd name="connsiteY15" fmla="*/ 2620370 h 3998794"/>
                <a:gd name="connsiteX16" fmla="*/ 4135272 w 4135272"/>
                <a:gd name="connsiteY16" fmla="*/ 2429302 h 3998794"/>
                <a:gd name="connsiteX17" fmla="*/ 4039738 w 4135272"/>
                <a:gd name="connsiteY17" fmla="*/ 2115403 h 3998794"/>
                <a:gd name="connsiteX18" fmla="*/ 3957851 w 4135272"/>
                <a:gd name="connsiteY18" fmla="*/ 1992573 h 3998794"/>
                <a:gd name="connsiteX19" fmla="*/ 3848669 w 4135272"/>
                <a:gd name="connsiteY19" fmla="*/ 1897039 h 3998794"/>
                <a:gd name="connsiteX20" fmla="*/ 3875965 w 4135272"/>
                <a:gd name="connsiteY20" fmla="*/ 1678675 h 3998794"/>
                <a:gd name="connsiteX21" fmla="*/ 3957851 w 4135272"/>
                <a:gd name="connsiteY21" fmla="*/ 1501254 h 3998794"/>
                <a:gd name="connsiteX22" fmla="*/ 4026090 w 4135272"/>
                <a:gd name="connsiteY22" fmla="*/ 1392072 h 3998794"/>
                <a:gd name="connsiteX23" fmla="*/ 4094329 w 4135272"/>
                <a:gd name="connsiteY23" fmla="*/ 1187355 h 3998794"/>
                <a:gd name="connsiteX24" fmla="*/ 4135272 w 4135272"/>
                <a:gd name="connsiteY24" fmla="*/ 955343 h 3998794"/>
                <a:gd name="connsiteX25" fmla="*/ 4135272 w 4135272"/>
                <a:gd name="connsiteY25" fmla="*/ 955343 h 3998794"/>
                <a:gd name="connsiteX26" fmla="*/ 3957851 w 4135272"/>
                <a:gd name="connsiteY26" fmla="*/ 846161 h 3998794"/>
                <a:gd name="connsiteX27" fmla="*/ 3916908 w 4135272"/>
                <a:gd name="connsiteY27" fmla="*/ 832513 h 3998794"/>
                <a:gd name="connsiteX28" fmla="*/ 3862317 w 4135272"/>
                <a:gd name="connsiteY28" fmla="*/ 696036 h 3998794"/>
                <a:gd name="connsiteX29" fmla="*/ 3807726 w 4135272"/>
                <a:gd name="connsiteY29" fmla="*/ 600502 h 3998794"/>
                <a:gd name="connsiteX30" fmla="*/ 3739487 w 4135272"/>
                <a:gd name="connsiteY30" fmla="*/ 450376 h 3998794"/>
                <a:gd name="connsiteX31" fmla="*/ 3684896 w 4135272"/>
                <a:gd name="connsiteY31" fmla="*/ 341194 h 3998794"/>
                <a:gd name="connsiteX32" fmla="*/ 3616657 w 4135272"/>
                <a:gd name="connsiteY32" fmla="*/ 204716 h 3998794"/>
                <a:gd name="connsiteX33" fmla="*/ 3589362 w 4135272"/>
                <a:gd name="connsiteY33" fmla="*/ 109182 h 3998794"/>
                <a:gd name="connsiteX34" fmla="*/ 3548418 w 4135272"/>
                <a:gd name="connsiteY34" fmla="*/ 27296 h 3998794"/>
                <a:gd name="connsiteX35" fmla="*/ 3343702 w 4135272"/>
                <a:gd name="connsiteY35" fmla="*/ 27296 h 3998794"/>
                <a:gd name="connsiteX36" fmla="*/ 3111690 w 4135272"/>
                <a:gd name="connsiteY36" fmla="*/ 27296 h 3998794"/>
                <a:gd name="connsiteX37" fmla="*/ 2770496 w 4135272"/>
                <a:gd name="connsiteY37" fmla="*/ 0 h 3998794"/>
                <a:gd name="connsiteX38" fmla="*/ 2879678 w 4135272"/>
                <a:gd name="connsiteY38" fmla="*/ 150125 h 3998794"/>
                <a:gd name="connsiteX39" fmla="*/ 2456597 w 4135272"/>
                <a:gd name="connsiteY39" fmla="*/ 272955 h 3998794"/>
                <a:gd name="connsiteX40" fmla="*/ 2129051 w 4135272"/>
                <a:gd name="connsiteY40" fmla="*/ 341194 h 3998794"/>
                <a:gd name="connsiteX41" fmla="*/ 2101756 w 4135272"/>
                <a:gd name="connsiteY41" fmla="*/ 464024 h 3998794"/>
                <a:gd name="connsiteX42" fmla="*/ 2115403 w 4135272"/>
                <a:gd name="connsiteY42" fmla="*/ 655093 h 3998794"/>
                <a:gd name="connsiteX43" fmla="*/ 1937983 w 4135272"/>
                <a:gd name="connsiteY43" fmla="*/ 818866 h 3998794"/>
                <a:gd name="connsiteX44" fmla="*/ 1665027 w 4135272"/>
                <a:gd name="connsiteY44" fmla="*/ 873457 h 3998794"/>
                <a:gd name="connsiteX45" fmla="*/ 1705971 w 4135272"/>
                <a:gd name="connsiteY45" fmla="*/ 996287 h 3998794"/>
                <a:gd name="connsiteX46" fmla="*/ 1487606 w 4135272"/>
                <a:gd name="connsiteY46" fmla="*/ 1037230 h 3998794"/>
                <a:gd name="connsiteX47" fmla="*/ 1337481 w 4135272"/>
                <a:gd name="connsiteY47" fmla="*/ 955343 h 3998794"/>
                <a:gd name="connsiteX48" fmla="*/ 1337481 w 4135272"/>
                <a:gd name="connsiteY48" fmla="*/ 955343 h 3998794"/>
                <a:gd name="connsiteX49" fmla="*/ 1228299 w 4135272"/>
                <a:gd name="connsiteY49" fmla="*/ 791570 h 3998794"/>
                <a:gd name="connsiteX50" fmla="*/ 1050878 w 4135272"/>
                <a:gd name="connsiteY50" fmla="*/ 805218 h 3998794"/>
                <a:gd name="connsiteX51" fmla="*/ 941696 w 4135272"/>
                <a:gd name="connsiteY51" fmla="*/ 1078173 h 3998794"/>
                <a:gd name="connsiteX52" fmla="*/ 532263 w 4135272"/>
                <a:gd name="connsiteY52" fmla="*/ 1078173 h 3998794"/>
                <a:gd name="connsiteX53" fmla="*/ 354842 w 4135272"/>
                <a:gd name="connsiteY53" fmla="*/ 1132764 h 3998794"/>
                <a:gd name="connsiteX54" fmla="*/ 150126 w 4135272"/>
                <a:gd name="connsiteY54" fmla="*/ 1132764 h 3998794"/>
                <a:gd name="connsiteX55" fmla="*/ 0 w 4135272"/>
                <a:gd name="connsiteY55" fmla="*/ 1296537 h 3998794"/>
                <a:gd name="connsiteX56" fmla="*/ 68239 w 4135272"/>
                <a:gd name="connsiteY56" fmla="*/ 1555845 h 3998794"/>
                <a:gd name="connsiteX57" fmla="*/ 191069 w 4135272"/>
                <a:gd name="connsiteY57" fmla="*/ 1897039 h 3998794"/>
                <a:gd name="connsiteX58" fmla="*/ 382138 w 4135272"/>
                <a:gd name="connsiteY58" fmla="*/ 1992573 h 3998794"/>
                <a:gd name="connsiteX59" fmla="*/ 532263 w 4135272"/>
                <a:gd name="connsiteY59" fmla="*/ 2169994 h 3998794"/>
                <a:gd name="connsiteX60" fmla="*/ 545911 w 4135272"/>
                <a:gd name="connsiteY60" fmla="*/ 2552131 h 3998794"/>
                <a:gd name="connsiteX61" fmla="*/ 655093 w 4135272"/>
                <a:gd name="connsiteY61" fmla="*/ 3029803 h 3998794"/>
                <a:gd name="connsiteX62" fmla="*/ 668741 w 4135272"/>
                <a:gd name="connsiteY62" fmla="*/ 3261815 h 3998794"/>
                <a:gd name="connsiteX63" fmla="*/ 764275 w 4135272"/>
                <a:gd name="connsiteY63" fmla="*/ 3671248 h 3998794"/>
                <a:gd name="connsiteX64" fmla="*/ 955344 w 4135272"/>
                <a:gd name="connsiteY64" fmla="*/ 3725839 h 3998794"/>
                <a:gd name="connsiteX65" fmla="*/ 1214651 w 4135272"/>
                <a:gd name="connsiteY65" fmla="*/ 3794078 h 3998794"/>
                <a:gd name="connsiteX66" fmla="*/ 1337481 w 4135272"/>
                <a:gd name="connsiteY66" fmla="*/ 3998794 h 3998794"/>
                <a:gd name="connsiteX67" fmla="*/ 1569493 w 4135272"/>
                <a:gd name="connsiteY67" fmla="*/ 3903260 h 3998794"/>
                <a:gd name="connsiteX68" fmla="*/ 1746914 w 4135272"/>
                <a:gd name="connsiteY68" fmla="*/ 3944203 h 3998794"/>
                <a:gd name="connsiteX69" fmla="*/ 1815153 w 4135272"/>
                <a:gd name="connsiteY69" fmla="*/ 3944203 h 3998794"/>
                <a:gd name="connsiteX0" fmla="*/ 1815153 w 4135272"/>
                <a:gd name="connsiteY0" fmla="*/ 3944203 h 3998794"/>
                <a:gd name="connsiteX1" fmla="*/ 1992574 w 4135272"/>
                <a:gd name="connsiteY1" fmla="*/ 3889612 h 3998794"/>
                <a:gd name="connsiteX2" fmla="*/ 2361063 w 4135272"/>
                <a:gd name="connsiteY2" fmla="*/ 3712191 h 3998794"/>
                <a:gd name="connsiteX3" fmla="*/ 2661314 w 4135272"/>
                <a:gd name="connsiteY3" fmla="*/ 3330054 h 3998794"/>
                <a:gd name="connsiteX4" fmla="*/ 2729553 w 4135272"/>
                <a:gd name="connsiteY4" fmla="*/ 3220872 h 3998794"/>
                <a:gd name="connsiteX5" fmla="*/ 2838735 w 4135272"/>
                <a:gd name="connsiteY5" fmla="*/ 2975212 h 3998794"/>
                <a:gd name="connsiteX6" fmla="*/ 2947917 w 4135272"/>
                <a:gd name="connsiteY6" fmla="*/ 2879678 h 3998794"/>
                <a:gd name="connsiteX7" fmla="*/ 3138986 w 4135272"/>
                <a:gd name="connsiteY7" fmla="*/ 2866030 h 3998794"/>
                <a:gd name="connsiteX8" fmla="*/ 3261815 w 4135272"/>
                <a:gd name="connsiteY8" fmla="*/ 2879678 h 3998794"/>
                <a:gd name="connsiteX9" fmla="*/ 3261815 w 4135272"/>
                <a:gd name="connsiteY9" fmla="*/ 2702257 h 3998794"/>
                <a:gd name="connsiteX10" fmla="*/ 3357350 w 4135272"/>
                <a:gd name="connsiteY10" fmla="*/ 2756848 h 3998794"/>
                <a:gd name="connsiteX11" fmla="*/ 3548418 w 4135272"/>
                <a:gd name="connsiteY11" fmla="*/ 2811439 h 3998794"/>
                <a:gd name="connsiteX12" fmla="*/ 3725839 w 4135272"/>
                <a:gd name="connsiteY12" fmla="*/ 2797791 h 3998794"/>
                <a:gd name="connsiteX13" fmla="*/ 3930556 w 4135272"/>
                <a:gd name="connsiteY13" fmla="*/ 2674961 h 3998794"/>
                <a:gd name="connsiteX14" fmla="*/ 4080681 w 4135272"/>
                <a:gd name="connsiteY14" fmla="*/ 2620370 h 3998794"/>
                <a:gd name="connsiteX15" fmla="*/ 4135272 w 4135272"/>
                <a:gd name="connsiteY15" fmla="*/ 2429302 h 3998794"/>
                <a:gd name="connsiteX16" fmla="*/ 4039738 w 4135272"/>
                <a:gd name="connsiteY16" fmla="*/ 2115403 h 3998794"/>
                <a:gd name="connsiteX17" fmla="*/ 3957851 w 4135272"/>
                <a:gd name="connsiteY17" fmla="*/ 1992573 h 3998794"/>
                <a:gd name="connsiteX18" fmla="*/ 3848669 w 4135272"/>
                <a:gd name="connsiteY18" fmla="*/ 1897039 h 3998794"/>
                <a:gd name="connsiteX19" fmla="*/ 3875965 w 4135272"/>
                <a:gd name="connsiteY19" fmla="*/ 1678675 h 3998794"/>
                <a:gd name="connsiteX20" fmla="*/ 3957851 w 4135272"/>
                <a:gd name="connsiteY20" fmla="*/ 1501254 h 3998794"/>
                <a:gd name="connsiteX21" fmla="*/ 4026090 w 4135272"/>
                <a:gd name="connsiteY21" fmla="*/ 1392072 h 3998794"/>
                <a:gd name="connsiteX22" fmla="*/ 4094329 w 4135272"/>
                <a:gd name="connsiteY22" fmla="*/ 1187355 h 3998794"/>
                <a:gd name="connsiteX23" fmla="*/ 4135272 w 4135272"/>
                <a:gd name="connsiteY23" fmla="*/ 955343 h 3998794"/>
                <a:gd name="connsiteX24" fmla="*/ 4135272 w 4135272"/>
                <a:gd name="connsiteY24" fmla="*/ 955343 h 3998794"/>
                <a:gd name="connsiteX25" fmla="*/ 3957851 w 4135272"/>
                <a:gd name="connsiteY25" fmla="*/ 846161 h 3998794"/>
                <a:gd name="connsiteX26" fmla="*/ 3916908 w 4135272"/>
                <a:gd name="connsiteY26" fmla="*/ 832513 h 3998794"/>
                <a:gd name="connsiteX27" fmla="*/ 3862317 w 4135272"/>
                <a:gd name="connsiteY27" fmla="*/ 696036 h 3998794"/>
                <a:gd name="connsiteX28" fmla="*/ 3807726 w 4135272"/>
                <a:gd name="connsiteY28" fmla="*/ 600502 h 3998794"/>
                <a:gd name="connsiteX29" fmla="*/ 3739487 w 4135272"/>
                <a:gd name="connsiteY29" fmla="*/ 450376 h 3998794"/>
                <a:gd name="connsiteX30" fmla="*/ 3684896 w 4135272"/>
                <a:gd name="connsiteY30" fmla="*/ 341194 h 3998794"/>
                <a:gd name="connsiteX31" fmla="*/ 3616657 w 4135272"/>
                <a:gd name="connsiteY31" fmla="*/ 204716 h 3998794"/>
                <a:gd name="connsiteX32" fmla="*/ 3589362 w 4135272"/>
                <a:gd name="connsiteY32" fmla="*/ 109182 h 3998794"/>
                <a:gd name="connsiteX33" fmla="*/ 3548418 w 4135272"/>
                <a:gd name="connsiteY33" fmla="*/ 27296 h 3998794"/>
                <a:gd name="connsiteX34" fmla="*/ 3343702 w 4135272"/>
                <a:gd name="connsiteY34" fmla="*/ 27296 h 3998794"/>
                <a:gd name="connsiteX35" fmla="*/ 3111690 w 4135272"/>
                <a:gd name="connsiteY35" fmla="*/ 27296 h 3998794"/>
                <a:gd name="connsiteX36" fmla="*/ 2770496 w 4135272"/>
                <a:gd name="connsiteY36" fmla="*/ 0 h 3998794"/>
                <a:gd name="connsiteX37" fmla="*/ 2879678 w 4135272"/>
                <a:gd name="connsiteY37" fmla="*/ 150125 h 3998794"/>
                <a:gd name="connsiteX38" fmla="*/ 2456597 w 4135272"/>
                <a:gd name="connsiteY38" fmla="*/ 272955 h 3998794"/>
                <a:gd name="connsiteX39" fmla="*/ 2129051 w 4135272"/>
                <a:gd name="connsiteY39" fmla="*/ 341194 h 3998794"/>
                <a:gd name="connsiteX40" fmla="*/ 2101756 w 4135272"/>
                <a:gd name="connsiteY40" fmla="*/ 464024 h 3998794"/>
                <a:gd name="connsiteX41" fmla="*/ 2115403 w 4135272"/>
                <a:gd name="connsiteY41" fmla="*/ 655093 h 3998794"/>
                <a:gd name="connsiteX42" fmla="*/ 1937983 w 4135272"/>
                <a:gd name="connsiteY42" fmla="*/ 818866 h 3998794"/>
                <a:gd name="connsiteX43" fmla="*/ 1665027 w 4135272"/>
                <a:gd name="connsiteY43" fmla="*/ 873457 h 3998794"/>
                <a:gd name="connsiteX44" fmla="*/ 1705971 w 4135272"/>
                <a:gd name="connsiteY44" fmla="*/ 996287 h 3998794"/>
                <a:gd name="connsiteX45" fmla="*/ 1487606 w 4135272"/>
                <a:gd name="connsiteY45" fmla="*/ 1037230 h 3998794"/>
                <a:gd name="connsiteX46" fmla="*/ 1337481 w 4135272"/>
                <a:gd name="connsiteY46" fmla="*/ 955343 h 3998794"/>
                <a:gd name="connsiteX47" fmla="*/ 1337481 w 4135272"/>
                <a:gd name="connsiteY47" fmla="*/ 955343 h 3998794"/>
                <a:gd name="connsiteX48" fmla="*/ 1228299 w 4135272"/>
                <a:gd name="connsiteY48" fmla="*/ 791570 h 3998794"/>
                <a:gd name="connsiteX49" fmla="*/ 1050878 w 4135272"/>
                <a:gd name="connsiteY49" fmla="*/ 805218 h 3998794"/>
                <a:gd name="connsiteX50" fmla="*/ 941696 w 4135272"/>
                <a:gd name="connsiteY50" fmla="*/ 1078173 h 3998794"/>
                <a:gd name="connsiteX51" fmla="*/ 532263 w 4135272"/>
                <a:gd name="connsiteY51" fmla="*/ 1078173 h 3998794"/>
                <a:gd name="connsiteX52" fmla="*/ 354842 w 4135272"/>
                <a:gd name="connsiteY52" fmla="*/ 1132764 h 3998794"/>
                <a:gd name="connsiteX53" fmla="*/ 150126 w 4135272"/>
                <a:gd name="connsiteY53" fmla="*/ 1132764 h 3998794"/>
                <a:gd name="connsiteX54" fmla="*/ 0 w 4135272"/>
                <a:gd name="connsiteY54" fmla="*/ 1296537 h 3998794"/>
                <a:gd name="connsiteX55" fmla="*/ 68239 w 4135272"/>
                <a:gd name="connsiteY55" fmla="*/ 1555845 h 3998794"/>
                <a:gd name="connsiteX56" fmla="*/ 191069 w 4135272"/>
                <a:gd name="connsiteY56" fmla="*/ 1897039 h 3998794"/>
                <a:gd name="connsiteX57" fmla="*/ 382138 w 4135272"/>
                <a:gd name="connsiteY57" fmla="*/ 1992573 h 3998794"/>
                <a:gd name="connsiteX58" fmla="*/ 532263 w 4135272"/>
                <a:gd name="connsiteY58" fmla="*/ 2169994 h 3998794"/>
                <a:gd name="connsiteX59" fmla="*/ 545911 w 4135272"/>
                <a:gd name="connsiteY59" fmla="*/ 2552131 h 3998794"/>
                <a:gd name="connsiteX60" fmla="*/ 655093 w 4135272"/>
                <a:gd name="connsiteY60" fmla="*/ 3029803 h 3998794"/>
                <a:gd name="connsiteX61" fmla="*/ 668741 w 4135272"/>
                <a:gd name="connsiteY61" fmla="*/ 3261815 h 3998794"/>
                <a:gd name="connsiteX62" fmla="*/ 764275 w 4135272"/>
                <a:gd name="connsiteY62" fmla="*/ 3671248 h 3998794"/>
                <a:gd name="connsiteX63" fmla="*/ 955344 w 4135272"/>
                <a:gd name="connsiteY63" fmla="*/ 3725839 h 3998794"/>
                <a:gd name="connsiteX64" fmla="*/ 1214651 w 4135272"/>
                <a:gd name="connsiteY64" fmla="*/ 3794078 h 3998794"/>
                <a:gd name="connsiteX65" fmla="*/ 1337481 w 4135272"/>
                <a:gd name="connsiteY65" fmla="*/ 3998794 h 3998794"/>
                <a:gd name="connsiteX66" fmla="*/ 1569493 w 4135272"/>
                <a:gd name="connsiteY66" fmla="*/ 3903260 h 3998794"/>
                <a:gd name="connsiteX67" fmla="*/ 1746914 w 4135272"/>
                <a:gd name="connsiteY67" fmla="*/ 3944203 h 3998794"/>
                <a:gd name="connsiteX68" fmla="*/ 1815153 w 4135272"/>
                <a:gd name="connsiteY68" fmla="*/ 3944203 h 399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135272" h="3998794">
                  <a:moveTo>
                    <a:pt x="1815153" y="3944203"/>
                  </a:moveTo>
                  <a:lnTo>
                    <a:pt x="1992574" y="3889612"/>
                  </a:lnTo>
                  <a:lnTo>
                    <a:pt x="2361063" y="3712191"/>
                  </a:lnTo>
                  <a:lnTo>
                    <a:pt x="2661314" y="3330054"/>
                  </a:lnTo>
                  <a:lnTo>
                    <a:pt x="2729553" y="3220872"/>
                  </a:lnTo>
                  <a:lnTo>
                    <a:pt x="2838735" y="2975212"/>
                  </a:lnTo>
                  <a:lnTo>
                    <a:pt x="2947917" y="2879678"/>
                  </a:lnTo>
                  <a:lnTo>
                    <a:pt x="3138986" y="2866030"/>
                  </a:lnTo>
                  <a:lnTo>
                    <a:pt x="3261815" y="2879678"/>
                  </a:lnTo>
                  <a:lnTo>
                    <a:pt x="3261815" y="2702257"/>
                  </a:lnTo>
                  <a:lnTo>
                    <a:pt x="3357350" y="2756848"/>
                  </a:lnTo>
                  <a:lnTo>
                    <a:pt x="3548418" y="2811439"/>
                  </a:lnTo>
                  <a:lnTo>
                    <a:pt x="3725839" y="2797791"/>
                  </a:lnTo>
                  <a:lnTo>
                    <a:pt x="3930556" y="2674961"/>
                  </a:lnTo>
                  <a:lnTo>
                    <a:pt x="4080681" y="2620370"/>
                  </a:lnTo>
                  <a:lnTo>
                    <a:pt x="4135272" y="2429302"/>
                  </a:lnTo>
                  <a:lnTo>
                    <a:pt x="4039738" y="2115403"/>
                  </a:lnTo>
                  <a:lnTo>
                    <a:pt x="3957851" y="1992573"/>
                  </a:lnTo>
                  <a:lnTo>
                    <a:pt x="3848669" y="1897039"/>
                  </a:lnTo>
                  <a:lnTo>
                    <a:pt x="3875965" y="1678675"/>
                  </a:lnTo>
                  <a:lnTo>
                    <a:pt x="3957851" y="1501254"/>
                  </a:lnTo>
                  <a:lnTo>
                    <a:pt x="4026090" y="1392072"/>
                  </a:lnTo>
                  <a:lnTo>
                    <a:pt x="4094329" y="1187355"/>
                  </a:lnTo>
                  <a:lnTo>
                    <a:pt x="4135272" y="955343"/>
                  </a:lnTo>
                  <a:lnTo>
                    <a:pt x="4135272" y="955343"/>
                  </a:lnTo>
                  <a:lnTo>
                    <a:pt x="3957851" y="846161"/>
                  </a:lnTo>
                  <a:lnTo>
                    <a:pt x="3916908" y="832513"/>
                  </a:lnTo>
                  <a:lnTo>
                    <a:pt x="3862317" y="696036"/>
                  </a:lnTo>
                  <a:lnTo>
                    <a:pt x="3807726" y="600502"/>
                  </a:lnTo>
                  <a:lnTo>
                    <a:pt x="3739487" y="450376"/>
                  </a:lnTo>
                  <a:lnTo>
                    <a:pt x="3684896" y="341194"/>
                  </a:lnTo>
                  <a:lnTo>
                    <a:pt x="3616657" y="204716"/>
                  </a:lnTo>
                  <a:lnTo>
                    <a:pt x="3589362" y="109182"/>
                  </a:lnTo>
                  <a:lnTo>
                    <a:pt x="3548418" y="27296"/>
                  </a:lnTo>
                  <a:lnTo>
                    <a:pt x="3343702" y="27296"/>
                  </a:lnTo>
                  <a:lnTo>
                    <a:pt x="3111690" y="27296"/>
                  </a:lnTo>
                  <a:lnTo>
                    <a:pt x="2770496" y="0"/>
                  </a:lnTo>
                  <a:lnTo>
                    <a:pt x="2879678" y="150125"/>
                  </a:lnTo>
                  <a:lnTo>
                    <a:pt x="2456597" y="272955"/>
                  </a:lnTo>
                  <a:lnTo>
                    <a:pt x="2129051" y="341194"/>
                  </a:lnTo>
                  <a:lnTo>
                    <a:pt x="2101756" y="464024"/>
                  </a:lnTo>
                  <a:lnTo>
                    <a:pt x="2115403" y="655093"/>
                  </a:lnTo>
                  <a:lnTo>
                    <a:pt x="1937983" y="818866"/>
                  </a:lnTo>
                  <a:lnTo>
                    <a:pt x="1665027" y="873457"/>
                  </a:lnTo>
                  <a:lnTo>
                    <a:pt x="1705971" y="996287"/>
                  </a:lnTo>
                  <a:lnTo>
                    <a:pt x="1487606" y="1037230"/>
                  </a:lnTo>
                  <a:lnTo>
                    <a:pt x="1337481" y="955343"/>
                  </a:lnTo>
                  <a:lnTo>
                    <a:pt x="1337481" y="955343"/>
                  </a:lnTo>
                  <a:lnTo>
                    <a:pt x="1228299" y="791570"/>
                  </a:lnTo>
                  <a:lnTo>
                    <a:pt x="1050878" y="805218"/>
                  </a:lnTo>
                  <a:lnTo>
                    <a:pt x="941696" y="1078173"/>
                  </a:lnTo>
                  <a:lnTo>
                    <a:pt x="532263" y="1078173"/>
                  </a:lnTo>
                  <a:lnTo>
                    <a:pt x="354842" y="1132764"/>
                  </a:lnTo>
                  <a:lnTo>
                    <a:pt x="150126" y="1132764"/>
                  </a:lnTo>
                  <a:lnTo>
                    <a:pt x="0" y="1296537"/>
                  </a:lnTo>
                  <a:lnTo>
                    <a:pt x="68239" y="1555845"/>
                  </a:lnTo>
                  <a:lnTo>
                    <a:pt x="191069" y="1897039"/>
                  </a:lnTo>
                  <a:lnTo>
                    <a:pt x="382138" y="1992573"/>
                  </a:lnTo>
                  <a:lnTo>
                    <a:pt x="532263" y="2169994"/>
                  </a:lnTo>
                  <a:lnTo>
                    <a:pt x="545911" y="2552131"/>
                  </a:lnTo>
                  <a:lnTo>
                    <a:pt x="655093" y="3029803"/>
                  </a:lnTo>
                  <a:lnTo>
                    <a:pt x="668741" y="3261815"/>
                  </a:lnTo>
                  <a:lnTo>
                    <a:pt x="764275" y="3671248"/>
                  </a:lnTo>
                  <a:lnTo>
                    <a:pt x="955344" y="3725839"/>
                  </a:lnTo>
                  <a:lnTo>
                    <a:pt x="1214651" y="3794078"/>
                  </a:lnTo>
                  <a:lnTo>
                    <a:pt x="1337481" y="3998794"/>
                  </a:lnTo>
                  <a:lnTo>
                    <a:pt x="1569493" y="3903260"/>
                  </a:lnTo>
                  <a:lnTo>
                    <a:pt x="1746914" y="3944203"/>
                  </a:lnTo>
                  <a:lnTo>
                    <a:pt x="1815153" y="3944203"/>
                  </a:lnTo>
                  <a:close/>
                </a:path>
              </a:pathLst>
            </a:custGeom>
            <a:noFill/>
            <a:ln w="254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Candara" pitchFamily="34" charset="0"/>
              </a:endParaRPr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3635902" y="5661248"/>
            <a:ext cx="616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ndara" pitchFamily="34" charset="0"/>
              </a:rPr>
              <a:t>Gaul</a:t>
            </a:r>
            <a:r>
              <a:rPr lang="cs-CZ" dirty="0">
                <a:latin typeface="Candara" pitchFamily="34" charset="0"/>
              </a:rPr>
              <a:t> (direct </a:t>
            </a:r>
            <a:r>
              <a:rPr lang="cs-CZ" dirty="0" err="1">
                <a:latin typeface="Candara" pitchFamily="34" charset="0"/>
              </a:rPr>
              <a:t>contact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with</a:t>
            </a:r>
            <a:r>
              <a:rPr lang="cs-CZ" dirty="0">
                <a:latin typeface="Candara" pitchFamily="34" charset="0"/>
              </a:rPr>
              <a:t> Roman Province) × </a:t>
            </a:r>
            <a:r>
              <a:rPr lang="cs-CZ" dirty="0" err="1">
                <a:latin typeface="Candara" pitchFamily="34" charset="0"/>
              </a:rPr>
              <a:t>Central</a:t>
            </a:r>
            <a:r>
              <a:rPr lang="cs-CZ" dirty="0">
                <a:latin typeface="Candara" pitchFamily="34" charset="0"/>
              </a:rPr>
              <a:t> </a:t>
            </a:r>
            <a:r>
              <a:rPr lang="cs-CZ" dirty="0" err="1">
                <a:latin typeface="Candara" pitchFamily="34" charset="0"/>
              </a:rPr>
              <a:t>Europe</a:t>
            </a:r>
            <a:r>
              <a:rPr lang="cs-CZ" dirty="0">
                <a:latin typeface="Candara" pitchFamily="34" charset="0"/>
              </a:rPr>
              <a:t> 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BF6C950-CAED-4865-917C-4C342DEE4D79}"/>
              </a:ext>
            </a:extLst>
          </p:cNvPr>
          <p:cNvSpPr txBox="1"/>
          <p:nvPr/>
        </p:nvSpPr>
        <p:spPr>
          <a:xfrm>
            <a:off x="2921431" y="2636912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Gaul</a:t>
            </a:r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AABDBB4-B155-45B9-8F13-F16C27982A9D}"/>
              </a:ext>
            </a:extLst>
          </p:cNvPr>
          <p:cNvSpPr txBox="1"/>
          <p:nvPr/>
        </p:nvSpPr>
        <p:spPr>
          <a:xfrm>
            <a:off x="6650510" y="3000735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Central</a:t>
            </a:r>
            <a:r>
              <a:rPr lang="cs-CZ" b="1" dirty="0"/>
              <a:t> </a:t>
            </a:r>
            <a:r>
              <a:rPr lang="cs-CZ" b="1" dirty="0" err="1"/>
              <a:t>Europe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146F473-5625-45F8-B46C-13C6F55B5FCF}"/>
              </a:ext>
            </a:extLst>
          </p:cNvPr>
          <p:cNvSpPr txBox="1"/>
          <p:nvPr/>
        </p:nvSpPr>
        <p:spPr>
          <a:xfrm>
            <a:off x="290786" y="6099304"/>
            <a:ext cx="109897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3"/>
              </a:rPr>
              <a:t>https://www.academia.edu/70395841/Things_and_Thoughts_Central_Europe_and_the_Mediterranean_in_the_4th_1st_centuries_BC</a:t>
            </a:r>
            <a:r>
              <a:rPr lang="cs-CZ" sz="1400" dirty="0"/>
              <a:t>  </a:t>
            </a:r>
          </a:p>
          <a:p>
            <a:endParaRPr lang="cs-CZ" sz="1400" dirty="0"/>
          </a:p>
          <a:p>
            <a:r>
              <a:rPr lang="cs-CZ" sz="1400" dirty="0">
                <a:hlinkClick r:id="rId4"/>
              </a:rPr>
              <a:t>https://www.academia.edu/39772548/the_Celts_2018_2019_-_</a:t>
            </a:r>
            <a:r>
              <a:rPr lang="cs-CZ" sz="1400" dirty="0" smtClean="0">
                <a:hlinkClick r:id="rId4"/>
              </a:rPr>
              <a:t>Bohemia_and_Mediterranean</a:t>
            </a:r>
            <a:r>
              <a:rPr lang="cs-CZ" sz="1400" dirty="0" smtClean="0"/>
              <a:t>   </a:t>
            </a:r>
            <a:r>
              <a:rPr lang="cs-CZ" sz="1400" dirty="0" smtClean="0">
                <a:solidFill>
                  <a:schemeClr val="bg1"/>
                </a:solidFill>
              </a:rPr>
              <a:t>p</a:t>
            </a:r>
            <a:r>
              <a:rPr lang="cs-CZ" sz="1400" dirty="0">
                <a:solidFill>
                  <a:schemeClr val="bg1"/>
                </a:solidFill>
              </a:rPr>
              <a:t>. 287–292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240016" cy="686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240016" y="0"/>
            <a:ext cx="5951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flooded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millions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amphorae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There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significant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correspondence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specific</a:t>
            </a:r>
            <a:r>
              <a:rPr lang="cs-CZ" dirty="0">
                <a:solidFill>
                  <a:schemeClr val="bg1"/>
                </a:solidFill>
              </a:rPr>
              <a:t> export and </a:t>
            </a:r>
            <a:r>
              <a:rPr lang="cs-CZ" dirty="0" err="1">
                <a:solidFill>
                  <a:schemeClr val="bg1"/>
                </a:solidFill>
              </a:rPr>
              <a:t>consumption</a:t>
            </a:r>
            <a:r>
              <a:rPr lang="cs-CZ" dirty="0">
                <a:solidFill>
                  <a:schemeClr val="bg1"/>
                </a:solidFill>
              </a:rPr>
              <a:t> =&gt; </a:t>
            </a:r>
            <a:r>
              <a:rPr lang="cs-CZ" dirty="0" err="1">
                <a:solidFill>
                  <a:schemeClr val="bg1"/>
                </a:solidFill>
              </a:rPr>
              <a:t>firmly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established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trade</a:t>
            </a:r>
            <a:r>
              <a:rPr lang="cs-CZ" dirty="0">
                <a:solidFill>
                  <a:schemeClr val="bg1"/>
                </a:solidFill>
              </a:rPr>
              <a:t> relations and </a:t>
            </a:r>
            <a:r>
              <a:rPr lang="cs-CZ" dirty="0" err="1">
                <a:solidFill>
                  <a:schemeClr val="bg1"/>
                </a:solidFill>
              </a:rPr>
              <a:t>stable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trade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going</a:t>
            </a:r>
            <a:r>
              <a:rPr lang="cs-CZ" dirty="0">
                <a:solidFill>
                  <a:schemeClr val="bg1"/>
                </a:solidFill>
              </a:rPr>
              <a:t> on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many </a:t>
            </a:r>
            <a:r>
              <a:rPr lang="cs-CZ" dirty="0" err="1">
                <a:solidFill>
                  <a:schemeClr val="bg1"/>
                </a:solidFill>
              </a:rPr>
              <a:t>decades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Among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principal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consumption</a:t>
            </a:r>
            <a:r>
              <a:rPr lang="cs-CZ" dirty="0">
                <a:solidFill>
                  <a:schemeClr val="bg1"/>
                </a:solidFill>
              </a:rPr>
              <a:t>/</a:t>
            </a:r>
            <a:r>
              <a:rPr lang="cs-CZ" dirty="0" err="1">
                <a:solidFill>
                  <a:schemeClr val="bg1"/>
                </a:solidFill>
              </a:rPr>
              <a:t>redistribution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areas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territory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Haedui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principal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allies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Rome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97355" y="5794411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F. </a:t>
            </a:r>
            <a:r>
              <a:rPr lang="cs-CZ" dirty="0" err="1"/>
              <a:t>Olmer</a:t>
            </a:r>
            <a:endParaRPr lang="cs-CZ" dirty="0"/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394" y="4769767"/>
            <a:ext cx="1656184" cy="20882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3023C29-ACC3-4530-B8E7-0A8B50D2D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6080" y="1848324"/>
            <a:ext cx="5340858" cy="502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2460157" y="6305449"/>
            <a:ext cx="2151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5"/>
              </a:rPr>
              <a:t>https://</a:t>
            </a:r>
            <a:r>
              <a:rPr lang="cs-CZ" sz="1600" dirty="0" smtClean="0">
                <a:hlinkClick r:id="rId5"/>
              </a:rPr>
              <a:t>otmed.academia.edu/OLMERFabienne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989" y="1488409"/>
            <a:ext cx="8460432" cy="5400601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3" y="0"/>
            <a:ext cx="4355975" cy="220486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1838" y="2497433"/>
            <a:ext cx="3660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economic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connection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introduction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quinarius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aligned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coinage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creating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thus</a:t>
            </a:r>
            <a:r>
              <a:rPr lang="cs-CZ" dirty="0">
                <a:solidFill>
                  <a:schemeClr val="bg1"/>
                </a:solidFill>
              </a:rPr>
              <a:t> a „</a:t>
            </a:r>
            <a:r>
              <a:rPr lang="cs-CZ" dirty="0" err="1">
                <a:solidFill>
                  <a:schemeClr val="bg1"/>
                </a:solidFill>
              </a:rPr>
              <a:t>monetary</a:t>
            </a:r>
            <a:r>
              <a:rPr lang="cs-CZ" dirty="0">
                <a:solidFill>
                  <a:schemeClr val="bg1"/>
                </a:solidFill>
              </a:rPr>
              <a:t> union“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Rome and </a:t>
            </a:r>
            <a:r>
              <a:rPr lang="cs-CZ" dirty="0" err="1">
                <a:solidFill>
                  <a:schemeClr val="bg1"/>
                </a:solidFill>
              </a:rPr>
              <a:t>Central-Eastern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(= </a:t>
            </a:r>
            <a:r>
              <a:rPr lang="cs-CZ" dirty="0" err="1">
                <a:solidFill>
                  <a:schemeClr val="bg1"/>
                </a:solidFill>
              </a:rPr>
              <a:t>Haedui</a:t>
            </a:r>
            <a:r>
              <a:rPr lang="cs-CZ" dirty="0">
                <a:solidFill>
                  <a:schemeClr val="bg1"/>
                </a:solidFill>
              </a:rPr>
              <a:t>)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I </a:t>
            </a:r>
            <a:r>
              <a:rPr lang="cs-CZ" dirty="0" err="1">
                <a:solidFill>
                  <a:schemeClr val="bg1"/>
                </a:solidFill>
              </a:rPr>
              <a:t>century</a:t>
            </a:r>
            <a:r>
              <a:rPr lang="cs-CZ" dirty="0">
                <a:solidFill>
                  <a:schemeClr val="bg1"/>
                </a:solidFill>
              </a:rPr>
              <a:t> BC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2110-1pracovní územ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6" y="44623"/>
            <a:ext cx="12189344" cy="595288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A8C1F53-E4B8-47AC-8125-FD883F495BBA}"/>
              </a:ext>
            </a:extLst>
          </p:cNvPr>
          <p:cNvSpPr txBox="1"/>
          <p:nvPr/>
        </p:nvSpPr>
        <p:spPr>
          <a:xfrm>
            <a:off x="111389" y="5949280"/>
            <a:ext cx="11971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It‘s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all</a:t>
            </a:r>
            <a:r>
              <a:rPr lang="cs-CZ" dirty="0">
                <a:solidFill>
                  <a:schemeClr val="bg1"/>
                </a:solidFill>
              </a:rPr>
              <a:t> very </a:t>
            </a:r>
            <a:r>
              <a:rPr lang="cs-CZ" dirty="0" err="1">
                <a:solidFill>
                  <a:schemeClr val="bg1"/>
                </a:solidFill>
              </a:rPr>
              <a:t>different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which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btw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three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areas</a:t>
            </a:r>
            <a:r>
              <a:rPr lang="cs-CZ" dirty="0">
                <a:solidFill>
                  <a:schemeClr val="bg1"/>
                </a:solidFill>
              </a:rPr>
              <a:t> are </a:t>
            </a:r>
            <a:r>
              <a:rPr lang="cs-CZ" dirty="0" err="1">
                <a:solidFill>
                  <a:schemeClr val="bg1"/>
                </a:solidFill>
              </a:rPr>
              <a:t>worth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comparig</a:t>
            </a:r>
            <a:r>
              <a:rPr lang="cs-CZ" dirty="0">
                <a:solidFill>
                  <a:schemeClr val="bg1"/>
                </a:solidFill>
              </a:rPr>
              <a:t>: Bohemia, </a:t>
            </a:r>
            <a:r>
              <a:rPr lang="cs-CZ" dirty="0" smtClean="0">
                <a:solidFill>
                  <a:schemeClr val="bg1"/>
                </a:solidFill>
              </a:rPr>
              <a:t>„Western </a:t>
            </a:r>
            <a:r>
              <a:rPr lang="cs-CZ" dirty="0" err="1" smtClean="0">
                <a:solidFill>
                  <a:schemeClr val="bg1"/>
                </a:solidFill>
              </a:rPr>
              <a:t>Central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Europe</a:t>
            </a:r>
            <a:r>
              <a:rPr lang="cs-CZ" dirty="0" smtClean="0">
                <a:solidFill>
                  <a:schemeClr val="bg1"/>
                </a:solidFill>
              </a:rPr>
              <a:t>“ </a:t>
            </a:r>
            <a:r>
              <a:rPr lang="cs-CZ" dirty="0">
                <a:solidFill>
                  <a:schemeClr val="bg1"/>
                </a:solidFill>
              </a:rPr>
              <a:t>and </a:t>
            </a:r>
            <a:r>
              <a:rPr lang="cs-CZ" dirty="0" smtClean="0">
                <a:solidFill>
                  <a:schemeClr val="bg1"/>
                </a:solidFill>
              </a:rPr>
              <a:t>„</a:t>
            </a:r>
            <a:r>
              <a:rPr lang="cs-CZ" dirty="0" err="1" smtClean="0">
                <a:solidFill>
                  <a:schemeClr val="bg1"/>
                </a:solidFill>
              </a:rPr>
              <a:t>Eastern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Central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Europe</a:t>
            </a:r>
            <a:r>
              <a:rPr lang="cs-CZ" dirty="0" smtClean="0">
                <a:solidFill>
                  <a:schemeClr val="bg1"/>
                </a:solidFill>
              </a:rPr>
              <a:t>“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3B7EFB8-5BD3-4884-AED1-6DE436C191F3}"/>
              </a:ext>
            </a:extLst>
          </p:cNvPr>
          <p:cNvSpPr txBox="1"/>
          <p:nvPr/>
        </p:nvSpPr>
        <p:spPr>
          <a:xfrm>
            <a:off x="4655840" y="116632"/>
            <a:ext cx="7478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principal</a:t>
            </a:r>
            <a:r>
              <a:rPr lang="cs-CZ" dirty="0">
                <a:solidFill>
                  <a:schemeClr val="bg1"/>
                </a:solidFill>
              </a:rPr>
              <a:t> evidence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imported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objects</a:t>
            </a:r>
            <a:r>
              <a:rPr lang="cs-CZ" dirty="0">
                <a:solidFill>
                  <a:schemeClr val="bg1"/>
                </a:solidFill>
              </a:rPr>
              <a:t> are </a:t>
            </a:r>
            <a:r>
              <a:rPr lang="cs-CZ" dirty="0" err="1">
                <a:solidFill>
                  <a:schemeClr val="bg1"/>
                </a:solidFill>
              </a:rPr>
              <a:t>fragments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bronze </a:t>
            </a:r>
            <a:r>
              <a:rPr lang="cs-CZ" dirty="0" err="1">
                <a:solidFill>
                  <a:schemeClr val="bg1"/>
                </a:solidFill>
              </a:rPr>
              <a:t>vessels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…. </a:t>
            </a:r>
            <a:r>
              <a:rPr lang="cs-CZ" dirty="0" err="1">
                <a:solidFill>
                  <a:schemeClr val="bg1"/>
                </a:solidFill>
              </a:rPr>
              <a:t>Lots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fragments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bronze </a:t>
            </a:r>
            <a:r>
              <a:rPr lang="cs-CZ" dirty="0" err="1">
                <a:solidFill>
                  <a:schemeClr val="bg1"/>
                </a:solidFill>
              </a:rPr>
              <a:t>vessels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06EAEC7-1B20-4801-AC99-0EF9C46468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84080">
            <a:off x="3799282" y="3283028"/>
            <a:ext cx="4424730" cy="28530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C1139AB-E935-429F-9C24-40F046BE0B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691" y="3807724"/>
            <a:ext cx="4250309" cy="306451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0CC5E1B-8B38-47CB-82FF-DA82BD8B36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39"/>
          <a:stretch/>
        </p:blipFill>
        <p:spPr>
          <a:xfrm rot="16200000">
            <a:off x="-1208720" y="1208720"/>
            <a:ext cx="6857256" cy="44398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A27C1B-CB8B-46AD-8C29-295F832775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903860"/>
            <a:ext cx="4269507" cy="303996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174254E-D0DF-4D5F-BF4A-FCB7174A8C43}"/>
              </a:ext>
            </a:extLst>
          </p:cNvPr>
          <p:cNvSpPr txBox="1"/>
          <p:nvPr/>
        </p:nvSpPr>
        <p:spPr>
          <a:xfrm>
            <a:off x="5303912" y="980728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Three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many </a:t>
            </a:r>
            <a:r>
              <a:rPr lang="cs-CZ" dirty="0" err="1">
                <a:solidFill>
                  <a:schemeClr val="bg1"/>
                </a:solidFill>
              </a:rPr>
              <a:t>sheets</a:t>
            </a:r>
            <a:r>
              <a:rPr lang="cs-CZ" dirty="0">
                <a:solidFill>
                  <a:schemeClr val="bg1"/>
                </a:solidFill>
              </a:rPr>
              <a:t> just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oppidum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Stradonice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E385C9AE-DD5C-44BD-B663-F676D17C4B95}"/>
              </a:ext>
            </a:extLst>
          </p:cNvPr>
          <p:cNvCxnSpPr/>
          <p:nvPr/>
        </p:nvCxnSpPr>
        <p:spPr>
          <a:xfrm flipH="1">
            <a:off x="5231904" y="2269020"/>
            <a:ext cx="432048" cy="8719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448E9B1-547A-41B9-AC8F-8A9046D93665}"/>
              </a:ext>
            </a:extLst>
          </p:cNvPr>
          <p:cNvCxnSpPr>
            <a:cxnSpLocks/>
          </p:cNvCxnSpPr>
          <p:nvPr/>
        </p:nvCxnSpPr>
        <p:spPr>
          <a:xfrm>
            <a:off x="6744072" y="1772816"/>
            <a:ext cx="64807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1B772CEA-A48E-42EC-BE58-C6744DF0DD21}"/>
              </a:ext>
            </a:extLst>
          </p:cNvPr>
          <p:cNvCxnSpPr>
            <a:cxnSpLocks/>
          </p:cNvCxnSpPr>
          <p:nvPr/>
        </p:nvCxnSpPr>
        <p:spPr>
          <a:xfrm>
            <a:off x="6744072" y="1925216"/>
            <a:ext cx="504056" cy="4986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4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748"/>
          <a:stretch/>
        </p:blipFill>
        <p:spPr>
          <a:xfrm>
            <a:off x="-13295" y="3275806"/>
            <a:ext cx="4318806" cy="357301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r="5773"/>
          <a:stretch/>
        </p:blipFill>
        <p:spPr>
          <a:xfrm>
            <a:off x="7878538" y="1268760"/>
            <a:ext cx="4298502" cy="55892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5018" r="4670"/>
          <a:stretch/>
        </p:blipFill>
        <p:spPr>
          <a:xfrm>
            <a:off x="3990105" y="-27831"/>
            <a:ext cx="3888433" cy="518821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5361" y="54868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Between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genuine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luxury</a:t>
            </a:r>
            <a:r>
              <a:rPr lang="cs-CZ" dirty="0" smtClean="0">
                <a:solidFill>
                  <a:schemeClr val="bg1"/>
                </a:solidFill>
              </a:rPr>
              <a:t> and </a:t>
            </a:r>
            <a:r>
              <a:rPr lang="cs-CZ" dirty="0" err="1" smtClean="0">
                <a:solidFill>
                  <a:schemeClr val="bg1"/>
                </a:solidFill>
              </a:rPr>
              <a:t>geniune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trash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1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680" y="1650794"/>
            <a:ext cx="5222413" cy="516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896" y="2780928"/>
            <a:ext cx="5076056" cy="400506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199072" y="4748441"/>
            <a:ext cx="2088233" cy="189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991681" y="2424775"/>
            <a:ext cx="2503014" cy="180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479E99A-CC3A-43AC-BE6A-A13DBFEFF790}"/>
              </a:ext>
            </a:extLst>
          </p:cNvPr>
          <p:cNvSpPr/>
          <p:nvPr/>
        </p:nvSpPr>
        <p:spPr>
          <a:xfrm>
            <a:off x="407368" y="2575899"/>
            <a:ext cx="3312368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306A914-C272-4209-BA7C-3B28CF73D8E5}"/>
              </a:ext>
            </a:extLst>
          </p:cNvPr>
          <p:cNvSpPr txBox="1"/>
          <p:nvPr/>
        </p:nvSpPr>
        <p:spPr>
          <a:xfrm>
            <a:off x="5197733" y="116631"/>
            <a:ext cx="629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Bohemia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characterised</a:t>
            </a:r>
            <a:r>
              <a:rPr lang="cs-CZ" dirty="0">
                <a:solidFill>
                  <a:schemeClr val="bg1"/>
                </a:solidFill>
              </a:rPr>
              <a:t> by very </a:t>
            </a:r>
            <a:r>
              <a:rPr lang="cs-CZ" dirty="0" err="1">
                <a:solidFill>
                  <a:schemeClr val="bg1"/>
                </a:solidFill>
              </a:rPr>
              <a:t>numerous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finds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imported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finger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rings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intaglios</a:t>
            </a:r>
            <a:r>
              <a:rPr lang="cs-CZ" dirty="0">
                <a:solidFill>
                  <a:schemeClr val="bg1"/>
                </a:solidFill>
              </a:rPr>
              <a:t>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48" y="0"/>
            <a:ext cx="53312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099" name="Rectangle 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099406"/>
              </p:ext>
            </p:extLst>
          </p:nvPr>
        </p:nvGraphicFramePr>
        <p:xfrm>
          <a:off x="5540063" y="1471952"/>
          <a:ext cx="3096346" cy="540219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07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1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3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34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34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9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 err="1">
                          <a:solidFill>
                            <a:schemeClr val="bg1"/>
                          </a:solidFill>
                        </a:rPr>
                        <a:t>Cat</a:t>
                      </a: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. n°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N° </a:t>
                      </a:r>
                      <a:r>
                        <a:rPr lang="cs-CZ" sz="1400" b="1" dirty="0" err="1">
                          <a:solidFill>
                            <a:schemeClr val="bg1"/>
                          </a:solidFill>
                        </a:rPr>
                        <a:t>measurements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 err="1">
                          <a:solidFill>
                            <a:schemeClr val="bg1"/>
                          </a:solidFill>
                        </a:rPr>
                        <a:t>Fe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 err="1">
                          <a:solidFill>
                            <a:schemeClr val="bg1"/>
                          </a:solidFill>
                        </a:rPr>
                        <a:t>Cu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 err="1">
                          <a:solidFill>
                            <a:schemeClr val="bg1"/>
                          </a:solidFill>
                        </a:rPr>
                        <a:t>Zn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 err="1">
                          <a:solidFill>
                            <a:schemeClr val="bg1"/>
                          </a:solidFill>
                        </a:rPr>
                        <a:t>Sn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S1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3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0,70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84,77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4,45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S2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2-</a:t>
                      </a:r>
                      <a:r>
                        <a:rPr lang="cs-CZ" sz="1400" dirty="0" err="1">
                          <a:solidFill>
                            <a:schemeClr val="bg1"/>
                          </a:solidFill>
                        </a:rPr>
                        <a:t>side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1,75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58,55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22,95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S2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3-</a:t>
                      </a:r>
                      <a:r>
                        <a:rPr lang="cs-CZ" sz="1400" dirty="0" err="1">
                          <a:solidFill>
                            <a:schemeClr val="bg1"/>
                          </a:solidFill>
                        </a:rPr>
                        <a:t>bezel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1,53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59,66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6,52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S8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7-</a:t>
                      </a:r>
                      <a:r>
                        <a:rPr lang="cs-CZ" sz="1400" dirty="0" err="1">
                          <a:solidFill>
                            <a:schemeClr val="bg1"/>
                          </a:solidFill>
                        </a:rPr>
                        <a:t>bezel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0,19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70,22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9,80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S8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5-</a:t>
                      </a:r>
                      <a:r>
                        <a:rPr lang="cs-CZ" sz="1400" dirty="0" err="1">
                          <a:solidFill>
                            <a:schemeClr val="bg1"/>
                          </a:solidFill>
                        </a:rPr>
                        <a:t>side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0,30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82,50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3,19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S9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2-surf.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1,49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61,15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7,71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7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S9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3- </a:t>
                      </a:r>
                      <a:r>
                        <a:rPr lang="cs-CZ" sz="1400" dirty="0" err="1">
                          <a:solidFill>
                            <a:schemeClr val="bg1"/>
                          </a:solidFill>
                        </a:rPr>
                        <a:t>frgm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1,50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75,48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11,89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S10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1,33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63,72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8,42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1,34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S11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0,87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75,64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9,63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0,34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S12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0,34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77,63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4,90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S13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2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0,55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84,37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8,14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0,36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S14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3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0,78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83,67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5,76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0,06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S15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2-side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0,13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92,16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3,49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S15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1-bezel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0,39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82,26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4,11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S16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2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0,36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85,42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9,05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5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S26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3-surface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1,09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81,38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7,10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0,52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2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S27</a:t>
                      </a:r>
                      <a:endParaRPr lang="cs-CZ" sz="1400" b="1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2-side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0,52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85,38</a:t>
                      </a:r>
                      <a:endParaRPr lang="cs-CZ" sz="140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3,36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cs-CZ" sz="1400" dirty="0">
                        <a:solidFill>
                          <a:schemeClr val="bg1"/>
                        </a:solidFill>
                        <a:latin typeface="Book Antiqua"/>
                        <a:ea typeface="Calibri"/>
                        <a:cs typeface="Times New Roman"/>
                      </a:endParaRPr>
                    </a:p>
                  </a:txBody>
                  <a:tcPr marL="17579" marR="175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60100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34094A6-F80F-4217-B5B2-9022DBEEDACB}"/>
              </a:ext>
            </a:extLst>
          </p:cNvPr>
          <p:cNvSpPr txBox="1"/>
          <p:nvPr/>
        </p:nvSpPr>
        <p:spPr>
          <a:xfrm>
            <a:off x="8832304" y="43934"/>
            <a:ext cx="33366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… but in </a:t>
            </a:r>
            <a:r>
              <a:rPr lang="cs-CZ" dirty="0" err="1">
                <a:solidFill>
                  <a:schemeClr val="bg1"/>
                </a:solidFill>
              </a:rPr>
              <a:t>actual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fact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„</a:t>
            </a:r>
            <a:r>
              <a:rPr lang="cs-CZ" dirty="0" err="1">
                <a:solidFill>
                  <a:schemeClr val="bg1"/>
                </a:solidFill>
              </a:rPr>
              <a:t>intaglios</a:t>
            </a:r>
            <a:r>
              <a:rPr lang="cs-CZ" dirty="0">
                <a:solidFill>
                  <a:schemeClr val="bg1"/>
                </a:solidFill>
              </a:rPr>
              <a:t>“ are in </a:t>
            </a:r>
            <a:r>
              <a:rPr lang="cs-CZ" dirty="0" err="1">
                <a:solidFill>
                  <a:schemeClr val="bg1"/>
                </a:solidFill>
              </a:rPr>
              <a:t>their</a:t>
            </a:r>
            <a:r>
              <a:rPr lang="cs-CZ" dirty="0">
                <a:solidFill>
                  <a:schemeClr val="bg1"/>
                </a:solidFill>
              </a:rPr>
              <a:t> majority </a:t>
            </a:r>
            <a:r>
              <a:rPr lang="cs-CZ" dirty="0" err="1">
                <a:solidFill>
                  <a:schemeClr val="bg1"/>
                </a:solidFill>
              </a:rPr>
              <a:t>glass</a:t>
            </a:r>
            <a:r>
              <a:rPr lang="cs-CZ" dirty="0">
                <a:solidFill>
                  <a:schemeClr val="bg1"/>
                </a:solidFill>
              </a:rPr>
              <a:t> paste </a:t>
            </a:r>
            <a:r>
              <a:rPr lang="cs-CZ" dirty="0" err="1">
                <a:solidFill>
                  <a:schemeClr val="bg1"/>
                </a:solidFill>
              </a:rPr>
              <a:t>junk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which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motifs</a:t>
            </a:r>
            <a:r>
              <a:rPr lang="cs-CZ" dirty="0">
                <a:solidFill>
                  <a:schemeClr val="bg1"/>
                </a:solidFill>
              </a:rPr>
              <a:t> are </a:t>
            </a:r>
            <a:r>
              <a:rPr lang="cs-CZ" dirty="0" err="1">
                <a:solidFill>
                  <a:schemeClr val="bg1"/>
                </a:solidFill>
              </a:rPr>
              <a:t>rarely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visible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copper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alloy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rings</a:t>
            </a:r>
            <a:r>
              <a:rPr lang="cs-CZ" dirty="0">
                <a:solidFill>
                  <a:schemeClr val="bg1"/>
                </a:solidFill>
              </a:rPr>
              <a:t> are made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brass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which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looks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like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gold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which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not </a:t>
            </a:r>
            <a:r>
              <a:rPr lang="cs-CZ" dirty="0" err="1">
                <a:solidFill>
                  <a:schemeClr val="bg1"/>
                </a:solidFill>
              </a:rPr>
              <a:t>known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period)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=&gt; </a:t>
            </a:r>
            <a:r>
              <a:rPr lang="cs-CZ" dirty="0" err="1">
                <a:solidFill>
                  <a:schemeClr val="bg1"/>
                </a:solidFill>
              </a:rPr>
              <a:t>Did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Romans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junk</a:t>
            </a:r>
            <a:r>
              <a:rPr lang="cs-CZ" dirty="0">
                <a:solidFill>
                  <a:schemeClr val="bg1"/>
                </a:solidFill>
              </a:rPr>
              <a:t> made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fake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gold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crappy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fake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intaglios</a:t>
            </a:r>
            <a:r>
              <a:rPr lang="cs-CZ" dirty="0">
                <a:solidFill>
                  <a:schemeClr val="bg1"/>
                </a:solidFill>
              </a:rPr>
              <a:t>? </a:t>
            </a:r>
          </a:p>
          <a:p>
            <a:r>
              <a:rPr lang="cs-CZ" dirty="0" err="1">
                <a:solidFill>
                  <a:schemeClr val="bg1"/>
                </a:solidFill>
              </a:rPr>
              <a:t>Yes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why</a:t>
            </a:r>
            <a:r>
              <a:rPr lang="cs-CZ" dirty="0">
                <a:solidFill>
                  <a:schemeClr val="bg1"/>
                </a:solidFill>
              </a:rPr>
              <a:t> not…?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3992" y="0"/>
            <a:ext cx="2047978" cy="141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71072" cy="44371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660" r="5586"/>
          <a:stretch/>
        </p:blipFill>
        <p:spPr>
          <a:xfrm>
            <a:off x="7740125" y="6102"/>
            <a:ext cx="4451875" cy="62967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768" y="4149080"/>
            <a:ext cx="4016642" cy="270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4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1" y="9072"/>
            <a:ext cx="4550618" cy="50959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22114"/>
          <a:stretch/>
        </p:blipFill>
        <p:spPr>
          <a:xfrm>
            <a:off x="8071" y="2843236"/>
            <a:ext cx="7312065" cy="40147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24" y="0"/>
            <a:ext cx="6880507" cy="35730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83710" t="2214" r="2443" b="78142"/>
          <a:stretch/>
        </p:blipFill>
        <p:spPr>
          <a:xfrm>
            <a:off x="5007307" y="3403585"/>
            <a:ext cx="864097" cy="864096"/>
          </a:xfrm>
          <a:prstGeom prst="rect">
            <a:avLst/>
          </a:prstGeom>
        </p:spPr>
      </p:pic>
      <p:pic>
        <p:nvPicPr>
          <p:cNvPr id="7" name="Picture 2" descr="E:\dilustrace\3161-1.jpg">
            <a:extLst>
              <a:ext uri="{FF2B5EF4-FFF2-40B4-BE49-F238E27FC236}">
                <a16:creationId xmlns:a16="http://schemas.microsoft.com/office/drawing/2014/main" id="{076A925C-2EBE-4B59-8299-8F3155F61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483" b="11064"/>
          <a:stretch/>
        </p:blipFill>
        <p:spPr bwMode="auto">
          <a:xfrm>
            <a:off x="7320136" y="4445793"/>
            <a:ext cx="3927130" cy="241220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64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"/>
          <a:stretch>
            <a:fillRect/>
          </a:stretch>
        </p:blipFill>
        <p:spPr bwMode="auto">
          <a:xfrm>
            <a:off x="3072679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6"/>
          <p:cNvSpPr/>
          <p:nvPr/>
        </p:nvSpPr>
        <p:spPr>
          <a:xfrm>
            <a:off x="11173071" y="24928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11101063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10308975" y="2852936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9372871" y="2564904"/>
            <a:ext cx="144016" cy="144016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9228855" y="2276872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9660903" y="2564904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11605119" y="213285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10957047" y="2852936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7860703" y="3068960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7932711" y="2780928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8076727" y="2420888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6708575" y="3501008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4692351" y="422108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5628455" y="24928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6860975" y="3356992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636567" y="3645024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6412159" y="3933056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6060503" y="3861048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5268415" y="3429000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3756247" y="2996952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Elipsa 26"/>
          <p:cNvSpPr/>
          <p:nvPr/>
        </p:nvSpPr>
        <p:spPr>
          <a:xfrm>
            <a:off x="5412431" y="2420888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Elipsa 27"/>
          <p:cNvSpPr/>
          <p:nvPr/>
        </p:nvSpPr>
        <p:spPr>
          <a:xfrm>
            <a:off x="9525271" y="2492896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33002" y="0"/>
            <a:ext cx="305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III–I c. BC LT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agglomerations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in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Europe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(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some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of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them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BA6F06-C54B-43F7-970F-1CE98D8DB35D}"/>
              </a:ext>
            </a:extLst>
          </p:cNvPr>
          <p:cNvSpPr txBox="1"/>
          <p:nvPr/>
        </p:nvSpPr>
        <p:spPr>
          <a:xfrm>
            <a:off x="8616280" y="2627620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Manching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275EF7B0-0806-4CFA-BEBB-CEF736091933}"/>
              </a:ext>
            </a:extLst>
          </p:cNvPr>
          <p:cNvSpPr txBox="1"/>
          <p:nvPr/>
        </p:nvSpPr>
        <p:spPr>
          <a:xfrm>
            <a:off x="10293646" y="219557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Němčice </a:t>
            </a:r>
            <a:r>
              <a:rPr lang="cs-CZ" b="1" dirty="0" err="1"/>
              <a:t>n.H</a:t>
            </a:r>
            <a:r>
              <a:rPr lang="cs-CZ" b="1" dirty="0"/>
              <a:t>.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08B173C-065C-486C-9A5B-A48FE51016A7}"/>
              </a:ext>
            </a:extLst>
          </p:cNvPr>
          <p:cNvSpPr txBox="1"/>
          <p:nvPr/>
        </p:nvSpPr>
        <p:spPr>
          <a:xfrm>
            <a:off x="4398985" y="429309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Lacoste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66211C5-5963-4ECF-BD90-E7CC76E92454}"/>
              </a:ext>
            </a:extLst>
          </p:cNvPr>
          <p:cNvSpPr txBox="1"/>
          <p:nvPr/>
        </p:nvSpPr>
        <p:spPr>
          <a:xfrm>
            <a:off x="11181216" y="2636912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Roseldorf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0404E14-735B-4A1F-A049-9C7FC467B698}"/>
              </a:ext>
            </a:extLst>
          </p:cNvPr>
          <p:cNvSpPr txBox="1"/>
          <p:nvPr/>
        </p:nvSpPr>
        <p:spPr>
          <a:xfrm>
            <a:off x="10878461" y="1412776"/>
            <a:ext cx="141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 err="1"/>
              <a:t>Nowa</a:t>
            </a:r>
            <a:r>
              <a:rPr lang="cs-CZ" b="1" dirty="0"/>
              <a:t> </a:t>
            </a:r>
            <a:r>
              <a:rPr lang="cs-CZ" b="1" dirty="0" err="1"/>
              <a:t>Cerekwia</a:t>
            </a:r>
            <a:endParaRPr lang="cs-CZ" b="1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C30735FC-F319-4EF4-BAD4-355A5D0285D6}"/>
              </a:ext>
            </a:extLst>
          </p:cNvPr>
          <p:cNvSpPr txBox="1"/>
          <p:nvPr/>
        </p:nvSpPr>
        <p:spPr>
          <a:xfrm>
            <a:off x="5525851" y="2564904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Bobigny</a:t>
            </a:r>
            <a:endParaRPr lang="cs-CZ" b="1" dirty="0"/>
          </a:p>
        </p:txBody>
      </p:sp>
      <p:sp>
        <p:nvSpPr>
          <p:cNvPr id="36" name="Elipsa 19">
            <a:extLst>
              <a:ext uri="{FF2B5EF4-FFF2-40B4-BE49-F238E27FC236}">
                <a16:creationId xmlns:a16="http://schemas.microsoft.com/office/drawing/2014/main" id="{4E6C24F3-C8EB-445B-BFCE-F1E513539D42}"/>
              </a:ext>
            </a:extLst>
          </p:cNvPr>
          <p:cNvSpPr/>
          <p:nvPr/>
        </p:nvSpPr>
        <p:spPr>
          <a:xfrm>
            <a:off x="279166" y="134076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Elipsa 26">
            <a:extLst>
              <a:ext uri="{FF2B5EF4-FFF2-40B4-BE49-F238E27FC236}">
                <a16:creationId xmlns:a16="http://schemas.microsoft.com/office/drawing/2014/main" id="{3121413E-40FC-41F1-B8F0-92EC3CD3119B}"/>
              </a:ext>
            </a:extLst>
          </p:cNvPr>
          <p:cNvSpPr/>
          <p:nvPr/>
        </p:nvSpPr>
        <p:spPr>
          <a:xfrm>
            <a:off x="256601" y="1663933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05011591-7490-474E-8D5C-7B95A814F440}"/>
              </a:ext>
            </a:extLst>
          </p:cNvPr>
          <p:cNvSpPr txBox="1"/>
          <p:nvPr/>
        </p:nvSpPr>
        <p:spPr>
          <a:xfrm>
            <a:off x="607887" y="1251927"/>
            <a:ext cx="2247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Principally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C–C2</a:t>
            </a:r>
          </a:p>
          <a:p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Principally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ndara" pitchFamily="34" charset="0"/>
              </a:rPr>
              <a:t>LT</a:t>
            </a:r>
            <a:r>
              <a:rPr lang="cs-CZ" b="1" dirty="0">
                <a:solidFill>
                  <a:schemeClr val="bg1"/>
                </a:solidFill>
                <a:latin typeface="Candara" pitchFamily="34" charset="0"/>
              </a:rPr>
              <a:t> C2–D</a:t>
            </a:r>
          </a:p>
        </p:txBody>
      </p:sp>
      <p:sp>
        <p:nvSpPr>
          <p:cNvPr id="39" name="Elipsa 10">
            <a:extLst>
              <a:ext uri="{FF2B5EF4-FFF2-40B4-BE49-F238E27FC236}">
                <a16:creationId xmlns:a16="http://schemas.microsoft.com/office/drawing/2014/main" id="{BAC711D3-7E2E-4DB1-9A03-E523D2D53878}"/>
              </a:ext>
            </a:extLst>
          </p:cNvPr>
          <p:cNvSpPr/>
          <p:nvPr/>
        </p:nvSpPr>
        <p:spPr>
          <a:xfrm>
            <a:off x="10215557" y="1925121"/>
            <a:ext cx="144016" cy="1440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356"/>
            <a:ext cx="7680176" cy="54426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761" y="0"/>
            <a:ext cx="7563239" cy="4076910"/>
          </a:xfrm>
          <a:prstGeom prst="rect">
            <a:avLst/>
          </a:prstGeom>
        </p:spPr>
      </p:pic>
      <p:pic>
        <p:nvPicPr>
          <p:cNvPr id="5" name="Picture 4" descr="C:\Users\honza\Documents\vědověci\divnej střep\stradonice\amf.JPG">
            <a:extLst>
              <a:ext uri="{FF2B5EF4-FFF2-40B4-BE49-F238E27FC236}">
                <a16:creationId xmlns:a16="http://schemas.microsoft.com/office/drawing/2014/main" id="{0D930BCB-4A77-4318-8AF2-B2C5E95C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305" y="50277"/>
            <a:ext cx="1384131" cy="186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176" y="4016870"/>
            <a:ext cx="3096344" cy="284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AD5FF31-84C3-436D-834A-7AAA6FC4449C}"/>
              </a:ext>
            </a:extLst>
          </p:cNvPr>
          <p:cNvSpPr txBox="1"/>
          <p:nvPr/>
        </p:nvSpPr>
        <p:spPr>
          <a:xfrm>
            <a:off x="8328248" y="1124744"/>
            <a:ext cx="38406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apparently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contact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Italy via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Bavaria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</a:t>
            </a:r>
            <a:r>
              <a:rPr lang="cs-CZ" dirty="0">
                <a:solidFill>
                  <a:schemeClr val="bg1"/>
                </a:solidFill>
              </a:rPr>
              <a:t> via </a:t>
            </a:r>
            <a:r>
              <a:rPr lang="cs-CZ" dirty="0" err="1">
                <a:solidFill>
                  <a:schemeClr val="bg1"/>
                </a:solidFill>
              </a:rPr>
              <a:t>Eastern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Alps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Middle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Danube</a:t>
            </a:r>
            <a:r>
              <a:rPr lang="cs-CZ" dirty="0">
                <a:solidFill>
                  <a:schemeClr val="bg1"/>
                </a:solidFill>
              </a:rPr>
              <a:t> region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cs-CZ" dirty="0">
                <a:solidFill>
                  <a:schemeClr val="bg1"/>
                </a:solidFill>
              </a:rPr>
              <a:t>Bohemia </a:t>
            </a:r>
            <a:r>
              <a:rPr lang="cs-CZ" dirty="0" err="1">
                <a:solidFill>
                  <a:schemeClr val="bg1"/>
                </a:solidFill>
              </a:rPr>
              <a:t>stood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between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two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circuits</a:t>
            </a:r>
            <a:r>
              <a:rPr lang="cs-CZ" dirty="0">
                <a:solidFill>
                  <a:schemeClr val="bg1"/>
                </a:solidFill>
              </a:rPr>
              <a:t> as a </a:t>
            </a:r>
            <a:r>
              <a:rPr lang="cs-CZ" dirty="0" err="1">
                <a:solidFill>
                  <a:schemeClr val="bg1"/>
                </a:solidFill>
              </a:rPr>
              <a:t>passive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black</a:t>
            </a:r>
            <a:r>
              <a:rPr lang="cs-CZ" dirty="0">
                <a:solidFill>
                  <a:schemeClr val="bg1"/>
                </a:solidFill>
              </a:rPr>
              <a:t> hole </a:t>
            </a:r>
            <a:r>
              <a:rPr lang="cs-CZ" dirty="0" err="1">
                <a:solidFill>
                  <a:schemeClr val="bg1"/>
                </a:solidFill>
              </a:rPr>
              <a:t>dependent</a:t>
            </a:r>
            <a:r>
              <a:rPr lang="cs-CZ" dirty="0">
                <a:solidFill>
                  <a:schemeClr val="bg1"/>
                </a:solidFill>
              </a:rPr>
              <a:t> on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two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regions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29"/>
            <a:ext cx="8208279" cy="6842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3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1610602"/>
              </p:ext>
            </p:extLst>
          </p:nvPr>
        </p:nvGraphicFramePr>
        <p:xfrm>
          <a:off x="167833" y="146130"/>
          <a:ext cx="3911943" cy="3646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735591"/>
              </p:ext>
            </p:extLst>
          </p:nvPr>
        </p:nvGraphicFramePr>
        <p:xfrm>
          <a:off x="4223792" y="293958"/>
          <a:ext cx="3528392" cy="321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00000000-0008-0000-03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652960"/>
              </p:ext>
            </p:extLst>
          </p:nvPr>
        </p:nvGraphicFramePr>
        <p:xfrm>
          <a:off x="7752184" y="293958"/>
          <a:ext cx="5086351" cy="305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2FBC2D57-4152-4591-B3E3-4BA4D2502BD7}"/>
              </a:ext>
            </a:extLst>
          </p:cNvPr>
          <p:cNvSpPr txBox="1"/>
          <p:nvPr/>
        </p:nvSpPr>
        <p:spPr>
          <a:xfrm>
            <a:off x="839416" y="4797152"/>
            <a:ext cx="10727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regions</a:t>
            </a:r>
            <a:r>
              <a:rPr lang="cs-CZ" dirty="0"/>
              <a:t> </a:t>
            </a:r>
            <a:r>
              <a:rPr lang="cs-CZ" dirty="0" err="1"/>
              <a:t>share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categories</a:t>
            </a:r>
            <a:r>
              <a:rPr lang="cs-CZ" dirty="0"/>
              <a:t> </a:t>
            </a:r>
            <a:r>
              <a:rPr lang="cs-CZ" dirty="0" err="1"/>
              <a:t>represented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object</a:t>
            </a:r>
            <a:r>
              <a:rPr lang="cs-CZ" dirty="0"/>
              <a:t> </a:t>
            </a:r>
            <a:r>
              <a:rPr lang="cs-CZ" dirty="0" err="1"/>
              <a:t>types</a:t>
            </a:r>
            <a:r>
              <a:rPr lang="cs-CZ" dirty="0"/>
              <a:t> in </a:t>
            </a:r>
            <a:r>
              <a:rPr lang="cs-CZ" dirty="0" err="1"/>
              <a:t>roughly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proportions</a:t>
            </a:r>
            <a:endParaRPr lang="cs-CZ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cs-CZ" dirty="0" err="1"/>
              <a:t>Regular</a:t>
            </a:r>
            <a:r>
              <a:rPr lang="cs-CZ" dirty="0"/>
              <a:t> </a:t>
            </a:r>
            <a:r>
              <a:rPr lang="cs-CZ" dirty="0" err="1"/>
              <a:t>trade</a:t>
            </a:r>
            <a:r>
              <a:rPr lang="cs-CZ" dirty="0"/>
              <a:t> </a:t>
            </a:r>
            <a:r>
              <a:rPr lang="cs-CZ" dirty="0" err="1"/>
              <a:t>concerning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regions</a:t>
            </a:r>
            <a:endParaRPr lang="cs-CZ" dirty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3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5">
            <a:extLst>
              <a:ext uri="{FF2B5EF4-FFF2-40B4-BE49-F238E27FC236}">
                <a16:creationId xmlns:a16="http://schemas.microsoft.com/office/drawing/2014/main" id="{B8C86240-AA5E-4E5B-A5AC-741C77E9F46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2" y="12984"/>
            <a:ext cx="3963561" cy="2623928"/>
          </a:xfrm>
          <a:prstGeom prst="rect">
            <a:avLst/>
          </a:prstGeom>
          <a:noFill/>
        </p:spPr>
      </p:pic>
      <p:pic>
        <p:nvPicPr>
          <p:cNvPr id="3" name="obrázek 28">
            <a:extLst>
              <a:ext uri="{FF2B5EF4-FFF2-40B4-BE49-F238E27FC236}">
                <a16:creationId xmlns:a16="http://schemas.microsoft.com/office/drawing/2014/main" id="{9819112D-AC6B-4C4C-B1A8-71A0142D267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2564904"/>
            <a:ext cx="3625953" cy="2093678"/>
          </a:xfrm>
          <a:prstGeom prst="rect">
            <a:avLst/>
          </a:prstGeom>
          <a:noFill/>
        </p:spPr>
      </p:pic>
      <p:pic>
        <p:nvPicPr>
          <p:cNvPr id="4" name="obrázek 27">
            <a:extLst>
              <a:ext uri="{FF2B5EF4-FFF2-40B4-BE49-F238E27FC236}">
                <a16:creationId xmlns:a16="http://schemas.microsoft.com/office/drawing/2014/main" id="{ECB27329-C06D-4878-ABD2-70CBDBC9F32E}"/>
              </a:ext>
            </a:extLst>
          </p:cNvPr>
          <p:cNvPicPr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69159"/>
            <a:ext cx="6456041" cy="1963663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3533652-3D34-417F-8DB5-D2549A71454D}"/>
              </a:ext>
            </a:extLst>
          </p:cNvPr>
          <p:cNvSpPr txBox="1"/>
          <p:nvPr/>
        </p:nvSpPr>
        <p:spPr>
          <a:xfrm>
            <a:off x="4089192" y="145135"/>
            <a:ext cx="79328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absolute</a:t>
            </a:r>
            <a:r>
              <a:rPr lang="cs-CZ" dirty="0"/>
              <a:t> majority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finds</a:t>
            </a:r>
            <a:r>
              <a:rPr lang="cs-CZ" dirty="0"/>
              <a:t> </a:t>
            </a:r>
            <a:r>
              <a:rPr lang="cs-CZ" dirty="0" err="1"/>
              <a:t>come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oppida (</a:t>
            </a:r>
            <a:r>
              <a:rPr lang="cs-CZ" dirty="0" err="1"/>
              <a:t>dark</a:t>
            </a:r>
            <a:r>
              <a:rPr lang="cs-CZ" dirty="0"/>
              <a:t> </a:t>
            </a:r>
            <a:r>
              <a:rPr lang="cs-CZ" dirty="0" err="1"/>
              <a:t>grey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-most </a:t>
            </a:r>
            <a:r>
              <a:rPr lang="cs-CZ" dirty="0" err="1"/>
              <a:t>imports</a:t>
            </a:r>
            <a:r>
              <a:rPr lang="cs-CZ" dirty="0"/>
              <a:t> </a:t>
            </a:r>
            <a:r>
              <a:rPr lang="cs-CZ" dirty="0" err="1"/>
              <a:t>concentrate</a:t>
            </a:r>
            <a:r>
              <a:rPr lang="cs-CZ" dirty="0"/>
              <a:t> in </a:t>
            </a:r>
            <a:r>
              <a:rPr lang="cs-CZ" dirty="0" err="1"/>
              <a:t>always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per region (Stradonice in Bohemia, Manching in </a:t>
            </a:r>
            <a:r>
              <a:rPr lang="cs-CZ" dirty="0" err="1" smtClean="0"/>
              <a:t>Bavaria</a:t>
            </a:r>
            <a:r>
              <a:rPr lang="cs-CZ" dirty="0"/>
              <a:t>, Staré Hradisko in </a:t>
            </a:r>
            <a:r>
              <a:rPr lang="cs-CZ" dirty="0" smtClean="0"/>
              <a:t>Moravia/</a:t>
            </a:r>
            <a:r>
              <a:rPr lang="cs-CZ" dirty="0" err="1" smtClean="0"/>
              <a:t>lower</a:t>
            </a:r>
            <a:r>
              <a:rPr lang="cs-CZ" dirty="0" smtClean="0"/>
              <a:t> </a:t>
            </a:r>
            <a:r>
              <a:rPr lang="cs-CZ" dirty="0" err="1" smtClean="0"/>
              <a:t>Austria</a:t>
            </a:r>
            <a:r>
              <a:rPr lang="cs-CZ" dirty="0" smtClean="0"/>
              <a:t>)</a:t>
            </a:r>
            <a:endParaRPr lang="cs-CZ" dirty="0"/>
          </a:p>
          <a:p>
            <a:endParaRPr lang="cs-CZ" dirty="0"/>
          </a:p>
          <a:p>
            <a:r>
              <a:rPr lang="cs-CZ" dirty="0"/>
              <a:t>-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sites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varied</a:t>
            </a:r>
            <a:r>
              <a:rPr lang="cs-CZ" dirty="0"/>
              <a:t> and „</a:t>
            </a:r>
            <a:r>
              <a:rPr lang="cs-CZ" dirty="0" err="1"/>
              <a:t>complete“spectrum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import </a:t>
            </a:r>
            <a:r>
              <a:rPr lang="cs-CZ" dirty="0" err="1"/>
              <a:t>categories</a:t>
            </a:r>
            <a:endParaRPr lang="cs-CZ" dirty="0"/>
          </a:p>
          <a:p>
            <a:endParaRPr lang="cs-CZ" dirty="0"/>
          </a:p>
          <a:p>
            <a:r>
              <a:rPr lang="cs-CZ" dirty="0"/>
              <a:t>-</a:t>
            </a:r>
            <a:r>
              <a:rPr lang="cs-CZ" dirty="0" err="1"/>
              <a:t>while</a:t>
            </a:r>
            <a:r>
              <a:rPr lang="cs-CZ" dirty="0"/>
              <a:t> Bohemia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region </a:t>
            </a:r>
            <a:r>
              <a:rPr lang="cs-CZ" dirty="0" err="1"/>
              <a:t>with</a:t>
            </a:r>
            <a:r>
              <a:rPr lang="cs-CZ" dirty="0"/>
              <a:t> most </a:t>
            </a:r>
            <a:r>
              <a:rPr lang="cs-CZ" dirty="0" err="1"/>
              <a:t>finds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 are </a:t>
            </a:r>
            <a:r>
              <a:rPr lang="cs-CZ" dirty="0" err="1"/>
              <a:t>represented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smallest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sites</a:t>
            </a:r>
            <a:r>
              <a:rPr lang="cs-CZ" dirty="0"/>
              <a:t>, 95%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are oppida.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regions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sites</a:t>
            </a:r>
            <a:r>
              <a:rPr lang="cs-CZ" dirty="0"/>
              <a:t> are </a:t>
            </a:r>
            <a:r>
              <a:rPr lang="cs-CZ" dirty="0" err="1"/>
              <a:t>both</a:t>
            </a:r>
            <a:r>
              <a:rPr lang="cs-CZ" dirty="0"/>
              <a:t> more </a:t>
            </a:r>
            <a:r>
              <a:rPr lang="cs-CZ" dirty="0" err="1"/>
              <a:t>numerous</a:t>
            </a:r>
            <a:r>
              <a:rPr lang="cs-CZ" dirty="0"/>
              <a:t> and more </a:t>
            </a:r>
            <a:r>
              <a:rPr lang="cs-CZ" dirty="0" err="1"/>
              <a:t>varied</a:t>
            </a:r>
            <a:r>
              <a:rPr lang="cs-CZ" dirty="0"/>
              <a:t>.</a:t>
            </a:r>
          </a:p>
        </p:txBody>
      </p:sp>
      <p:pic>
        <p:nvPicPr>
          <p:cNvPr id="7" name="obrázek 30">
            <a:extLst>
              <a:ext uri="{FF2B5EF4-FFF2-40B4-BE49-F238E27FC236}">
                <a16:creationId xmlns:a16="http://schemas.microsoft.com/office/drawing/2014/main" id="{09ED016F-D14C-4A9E-ABFB-D701FC578A2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984" y="3356992"/>
            <a:ext cx="6240017" cy="3501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826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3AE205B-FD9A-4244-8A18-91B91A40B6ED}"/>
              </a:ext>
            </a:extLst>
          </p:cNvPr>
          <p:cNvSpPr txBox="1"/>
          <p:nvPr/>
        </p:nvSpPr>
        <p:spPr>
          <a:xfrm>
            <a:off x="335360" y="404664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cs-CZ" dirty="0">
                <a:solidFill>
                  <a:schemeClr val="bg1"/>
                </a:solidFill>
              </a:rPr>
              <a:t>Bohemia </a:t>
            </a:r>
            <a:r>
              <a:rPr lang="cs-CZ" dirty="0" err="1">
                <a:solidFill>
                  <a:schemeClr val="bg1"/>
                </a:solidFill>
              </a:rPr>
              <a:t>exported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huge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bulks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high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quality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gold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coinage</a:t>
            </a:r>
            <a:r>
              <a:rPr lang="cs-CZ" dirty="0">
                <a:solidFill>
                  <a:schemeClr val="bg1"/>
                </a:solidFill>
              </a:rPr>
              <a:t>…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cs-CZ" dirty="0">
                <a:solidFill>
                  <a:schemeClr val="bg1"/>
                </a:solidFill>
              </a:rPr>
              <a:t>Bohemia </a:t>
            </a:r>
            <a:r>
              <a:rPr lang="cs-CZ" dirty="0" err="1">
                <a:solidFill>
                  <a:schemeClr val="bg1"/>
                </a:solidFill>
              </a:rPr>
              <a:t>imported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some</a:t>
            </a:r>
            <a:r>
              <a:rPr lang="cs-CZ" dirty="0">
                <a:solidFill>
                  <a:schemeClr val="bg1"/>
                </a:solidFill>
              </a:rPr>
              <a:t> bronze </a:t>
            </a:r>
            <a:r>
              <a:rPr lang="cs-CZ" dirty="0" err="1">
                <a:solidFill>
                  <a:schemeClr val="bg1"/>
                </a:solidFill>
              </a:rPr>
              <a:t>vessels</a:t>
            </a:r>
            <a:r>
              <a:rPr lang="cs-CZ" dirty="0">
                <a:solidFill>
                  <a:schemeClr val="bg1"/>
                </a:solidFill>
              </a:rPr>
              <a:t>, but </a:t>
            </a:r>
            <a:r>
              <a:rPr lang="cs-CZ" dirty="0" err="1">
                <a:solidFill>
                  <a:schemeClr val="bg1"/>
                </a:solidFill>
              </a:rPr>
              <a:t>also</a:t>
            </a:r>
            <a:r>
              <a:rPr lang="cs-CZ" dirty="0">
                <a:solidFill>
                  <a:schemeClr val="bg1"/>
                </a:solidFill>
              </a:rPr>
              <a:t> many </a:t>
            </a:r>
            <a:r>
              <a:rPr lang="cs-CZ" dirty="0" err="1">
                <a:solidFill>
                  <a:schemeClr val="bg1"/>
                </a:solidFill>
              </a:rPr>
              <a:t>mirrors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glass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beads</a:t>
            </a:r>
            <a:r>
              <a:rPr lang="cs-CZ" dirty="0">
                <a:solidFill>
                  <a:schemeClr val="bg1"/>
                </a:solidFill>
              </a:rPr>
              <a:t>, and </a:t>
            </a:r>
            <a:r>
              <a:rPr lang="cs-CZ" dirty="0" err="1">
                <a:solidFill>
                  <a:schemeClr val="bg1"/>
                </a:solidFill>
              </a:rPr>
              <a:t>rings</a:t>
            </a:r>
            <a:r>
              <a:rPr lang="cs-CZ" dirty="0">
                <a:solidFill>
                  <a:schemeClr val="bg1"/>
                </a:solidFill>
              </a:rPr>
              <a:t> made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fake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gold</a:t>
            </a:r>
            <a:r>
              <a:rPr lang="cs-CZ" dirty="0">
                <a:solidFill>
                  <a:schemeClr val="bg1"/>
                </a:solidFill>
              </a:rPr>
              <a:t>…not very </a:t>
            </a:r>
            <a:r>
              <a:rPr lang="cs-CZ" dirty="0" err="1">
                <a:solidFill>
                  <a:schemeClr val="bg1"/>
                </a:solidFill>
              </a:rPr>
              <a:t>flattering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analogies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come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one‘s</a:t>
            </a:r>
            <a:r>
              <a:rPr lang="cs-CZ" dirty="0">
                <a:solidFill>
                  <a:schemeClr val="bg1"/>
                </a:solidFill>
              </a:rPr>
              <a:t> mind….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5047553-23C5-4D8D-BAFE-DC692EC31875}"/>
              </a:ext>
            </a:extLst>
          </p:cNvPr>
          <p:cNvSpPr txBox="1"/>
          <p:nvPr/>
        </p:nvSpPr>
        <p:spPr>
          <a:xfrm>
            <a:off x="112837" y="3573016"/>
            <a:ext cx="767278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Unlike</a:t>
            </a:r>
            <a:r>
              <a:rPr lang="cs-CZ" dirty="0">
                <a:solidFill>
                  <a:schemeClr val="bg1"/>
                </a:solidFill>
              </a:rPr>
              <a:t> Bohemia, </a:t>
            </a:r>
            <a:r>
              <a:rPr lang="cs-CZ" dirty="0" err="1" smtClean="0">
                <a:solidFill>
                  <a:schemeClr val="bg1"/>
                </a:solidFill>
              </a:rPr>
              <a:t>Bavaria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and </a:t>
            </a:r>
            <a:r>
              <a:rPr lang="cs-CZ" dirty="0" smtClean="0">
                <a:solidFill>
                  <a:schemeClr val="bg1"/>
                </a:solidFill>
              </a:rPr>
              <a:t>Moravia/</a:t>
            </a:r>
            <a:r>
              <a:rPr lang="cs-CZ" dirty="0" err="1" smtClean="0">
                <a:solidFill>
                  <a:schemeClr val="bg1"/>
                </a:solidFill>
              </a:rPr>
              <a:t>Lower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Austria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are </a:t>
            </a:r>
            <a:r>
              <a:rPr lang="cs-CZ" dirty="0" err="1">
                <a:solidFill>
                  <a:schemeClr val="bg1"/>
                </a:solidFill>
              </a:rPr>
              <a:t>better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furnished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really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luxurious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objects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glass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vesels</a:t>
            </a:r>
            <a:r>
              <a:rPr lang="cs-CZ" dirty="0">
                <a:solidFill>
                  <a:schemeClr val="bg1"/>
                </a:solidFill>
              </a:rPr>
              <a:t>) and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e.g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err="1">
                <a:solidFill>
                  <a:schemeClr val="bg1"/>
                </a:solidFill>
              </a:rPr>
              <a:t>pottery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which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demonstates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better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understanding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Mediterranean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ways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live.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Wider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distribution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imports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 smtClean="0">
                <a:solidFill>
                  <a:schemeClr val="bg1"/>
                </a:solidFill>
              </a:rPr>
              <a:t>Bavaria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and </a:t>
            </a:r>
            <a:r>
              <a:rPr lang="cs-CZ" dirty="0" smtClean="0">
                <a:solidFill>
                  <a:schemeClr val="bg1"/>
                </a:solidFill>
              </a:rPr>
              <a:t>Moravia/</a:t>
            </a:r>
            <a:r>
              <a:rPr lang="cs-CZ" dirty="0" err="1" smtClean="0">
                <a:solidFill>
                  <a:schemeClr val="bg1"/>
                </a:solidFill>
              </a:rPr>
              <a:t>Lower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Austria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suggests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their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greater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exclusivity</a:t>
            </a:r>
            <a:r>
              <a:rPr lang="cs-CZ" dirty="0">
                <a:solidFill>
                  <a:schemeClr val="bg1"/>
                </a:solidFill>
              </a:rPr>
              <a:t> in Bohemia </a:t>
            </a:r>
            <a:r>
              <a:rPr lang="cs-CZ" dirty="0" err="1">
                <a:solidFill>
                  <a:schemeClr val="bg1"/>
                </a:solidFill>
              </a:rPr>
              <a:t>where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accessible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only</a:t>
            </a:r>
            <a:r>
              <a:rPr lang="cs-CZ" dirty="0">
                <a:solidFill>
                  <a:schemeClr val="bg1"/>
                </a:solidFill>
              </a:rPr>
              <a:t> to a </a:t>
            </a:r>
            <a:r>
              <a:rPr lang="cs-CZ" dirty="0" err="1">
                <a:solidFill>
                  <a:schemeClr val="bg1"/>
                </a:solidFill>
              </a:rPr>
              <a:t>few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selected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sites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All </a:t>
            </a:r>
            <a:r>
              <a:rPr lang="cs-CZ" dirty="0" err="1">
                <a:solidFill>
                  <a:schemeClr val="bg1"/>
                </a:solidFill>
              </a:rPr>
              <a:t>imports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necessarily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came</a:t>
            </a:r>
            <a:r>
              <a:rPr lang="cs-CZ" dirty="0">
                <a:solidFill>
                  <a:schemeClr val="bg1"/>
                </a:solidFill>
              </a:rPr>
              <a:t> to Bohemia </a:t>
            </a:r>
            <a:r>
              <a:rPr lang="cs-CZ" dirty="0" err="1">
                <a:solidFill>
                  <a:schemeClr val="bg1"/>
                </a:solidFill>
              </a:rPr>
              <a:t>through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Bavaria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Moravia </a:t>
            </a:r>
            <a:r>
              <a:rPr lang="cs-CZ" dirty="0" err="1">
                <a:solidFill>
                  <a:schemeClr val="bg1"/>
                </a:solidFill>
              </a:rPr>
              <a:t>rather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directly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Italy.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DE0495A-C658-4F3D-95E3-F48BF0D0DF06}"/>
              </a:ext>
            </a:extLst>
          </p:cNvPr>
          <p:cNvSpPr txBox="1"/>
          <p:nvPr/>
        </p:nvSpPr>
        <p:spPr>
          <a:xfrm>
            <a:off x="2266682" y="1944710"/>
            <a:ext cx="68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Blava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CF91A11-C9E5-447E-8D5B-D7451536D6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879"/>
            <a:ext cx="12192000" cy="685800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6C130338-C93E-4F62-A3EF-612800986071}"/>
              </a:ext>
            </a:extLst>
          </p:cNvPr>
          <p:cNvSpPr/>
          <p:nvPr/>
        </p:nvSpPr>
        <p:spPr>
          <a:xfrm>
            <a:off x="6387920" y="1828799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A2936EF9-D8CC-45CA-9C1C-F5B8C98D5826}"/>
              </a:ext>
            </a:extLst>
          </p:cNvPr>
          <p:cNvSpPr/>
          <p:nvPr/>
        </p:nvSpPr>
        <p:spPr>
          <a:xfrm>
            <a:off x="5928575" y="1661374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29236FB-0045-4473-9A58-96F2B9CC64C0}"/>
              </a:ext>
            </a:extLst>
          </p:cNvPr>
          <p:cNvSpPr/>
          <p:nvPr/>
        </p:nvSpPr>
        <p:spPr>
          <a:xfrm>
            <a:off x="6220495" y="2176529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89F62CB-C9D8-41A5-8865-694DB39F9F01}"/>
              </a:ext>
            </a:extLst>
          </p:cNvPr>
          <p:cNvSpPr/>
          <p:nvPr/>
        </p:nvSpPr>
        <p:spPr>
          <a:xfrm>
            <a:off x="6314925" y="2624068"/>
            <a:ext cx="83714" cy="837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FC43617B-C8A4-48EC-8D53-B69E15B78EA8}"/>
              </a:ext>
            </a:extLst>
          </p:cNvPr>
          <p:cNvSpPr/>
          <p:nvPr/>
        </p:nvSpPr>
        <p:spPr>
          <a:xfrm>
            <a:off x="6239811" y="3219718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4C73FD6B-3D09-404A-B9EA-792438DC470E}"/>
              </a:ext>
            </a:extLst>
          </p:cNvPr>
          <p:cNvSpPr/>
          <p:nvPr/>
        </p:nvSpPr>
        <p:spPr>
          <a:xfrm>
            <a:off x="7514819" y="1764403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20F67A98-8CF3-41F5-BCBA-1F657FA8E4A4}"/>
              </a:ext>
            </a:extLst>
          </p:cNvPr>
          <p:cNvSpPr/>
          <p:nvPr/>
        </p:nvSpPr>
        <p:spPr>
          <a:xfrm>
            <a:off x="8648159" y="2398690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F80FDD9B-EA80-4569-8A6E-252B4B9F6187}"/>
              </a:ext>
            </a:extLst>
          </p:cNvPr>
          <p:cNvSpPr/>
          <p:nvPr/>
        </p:nvSpPr>
        <p:spPr>
          <a:xfrm>
            <a:off x="8783382" y="4124461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260C5572-3D34-4E17-A253-045E787AC5ED}"/>
              </a:ext>
            </a:extLst>
          </p:cNvPr>
          <p:cNvSpPr/>
          <p:nvPr/>
        </p:nvSpPr>
        <p:spPr>
          <a:xfrm>
            <a:off x="4037512" y="3219717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8428BF53-1B1D-4A13-8FF1-A2C51385E0FE}"/>
              </a:ext>
            </a:extLst>
          </p:cNvPr>
          <p:cNvSpPr/>
          <p:nvPr/>
        </p:nvSpPr>
        <p:spPr>
          <a:xfrm>
            <a:off x="4204937" y="3052292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2CD95384-A9A7-44B3-A42B-5D45ECACF2E9}"/>
              </a:ext>
            </a:extLst>
          </p:cNvPr>
          <p:cNvSpPr/>
          <p:nvPr/>
        </p:nvSpPr>
        <p:spPr>
          <a:xfrm>
            <a:off x="5061386" y="4124459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91CED0A-09A8-4727-9661-EF8286A62919}"/>
              </a:ext>
            </a:extLst>
          </p:cNvPr>
          <p:cNvSpPr/>
          <p:nvPr/>
        </p:nvSpPr>
        <p:spPr>
          <a:xfrm>
            <a:off x="6385764" y="3957035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586A79A8-CB1E-40F0-98F7-10EF8618BE37}"/>
              </a:ext>
            </a:extLst>
          </p:cNvPr>
          <p:cNvSpPr/>
          <p:nvPr/>
        </p:nvSpPr>
        <p:spPr>
          <a:xfrm>
            <a:off x="6469476" y="4040747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FCC27115-3E66-49B8-A447-8F5FAAA3CB37}"/>
              </a:ext>
            </a:extLst>
          </p:cNvPr>
          <p:cNvSpPr/>
          <p:nvPr/>
        </p:nvSpPr>
        <p:spPr>
          <a:xfrm>
            <a:off x="4505447" y="4568781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07B16D48-AD19-4719-8D7D-6AAEABEE2291}"/>
              </a:ext>
            </a:extLst>
          </p:cNvPr>
          <p:cNvSpPr/>
          <p:nvPr/>
        </p:nvSpPr>
        <p:spPr>
          <a:xfrm>
            <a:off x="3264763" y="518372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845D0875-614E-4DC6-A3F9-EEFD15F9AD8E}"/>
              </a:ext>
            </a:extLst>
          </p:cNvPr>
          <p:cNvSpPr/>
          <p:nvPr/>
        </p:nvSpPr>
        <p:spPr>
          <a:xfrm>
            <a:off x="3432188" y="1049623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A8610C3F-97C2-4645-8D8E-4569ADBBD5A0}"/>
              </a:ext>
            </a:extLst>
          </p:cNvPr>
          <p:cNvSpPr/>
          <p:nvPr/>
        </p:nvSpPr>
        <p:spPr>
          <a:xfrm>
            <a:off x="3983864" y="296214"/>
            <a:ext cx="5804080" cy="49004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A6BA12EE-8041-4808-9166-B6DCCF69525D}"/>
              </a:ext>
            </a:extLst>
          </p:cNvPr>
          <p:cNvSpPr/>
          <p:nvPr/>
        </p:nvSpPr>
        <p:spPr>
          <a:xfrm>
            <a:off x="7777783" y="3219717"/>
            <a:ext cx="83714" cy="837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786AA9FD-B69F-47BA-BCF0-E5F9EFEC7C9B}"/>
              </a:ext>
            </a:extLst>
          </p:cNvPr>
          <p:cNvSpPr/>
          <p:nvPr/>
        </p:nvSpPr>
        <p:spPr>
          <a:xfrm>
            <a:off x="7982798" y="3429000"/>
            <a:ext cx="83714" cy="837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BB134486-E843-4BC3-829F-B35D6FAA60D4}"/>
              </a:ext>
            </a:extLst>
          </p:cNvPr>
          <p:cNvSpPr/>
          <p:nvPr/>
        </p:nvSpPr>
        <p:spPr>
          <a:xfrm>
            <a:off x="8024655" y="3915173"/>
            <a:ext cx="83714" cy="837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3F266F37-78BD-410E-BA0D-337084909811}"/>
              </a:ext>
            </a:extLst>
          </p:cNvPr>
          <p:cNvSpPr/>
          <p:nvPr/>
        </p:nvSpPr>
        <p:spPr>
          <a:xfrm>
            <a:off x="9402645" y="2482394"/>
            <a:ext cx="83714" cy="837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828A882F-CD12-4894-BE95-4FF49B9EDA20}"/>
              </a:ext>
            </a:extLst>
          </p:cNvPr>
          <p:cNvSpPr/>
          <p:nvPr/>
        </p:nvSpPr>
        <p:spPr>
          <a:xfrm>
            <a:off x="9034521" y="3261574"/>
            <a:ext cx="83714" cy="837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85DEB54-3BF5-4E81-909F-CA7374BE9034}"/>
              </a:ext>
            </a:extLst>
          </p:cNvPr>
          <p:cNvSpPr txBox="1"/>
          <p:nvPr/>
        </p:nvSpPr>
        <p:spPr>
          <a:xfrm>
            <a:off x="0" y="0"/>
            <a:ext cx="3983864" cy="369331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360363" indent="-360363"/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I </a:t>
            </a:r>
            <a:r>
              <a:rPr lang="cs-CZ" dirty="0" err="1"/>
              <a:t>century</a:t>
            </a:r>
            <a:r>
              <a:rPr lang="cs-CZ" dirty="0"/>
              <a:t> BC,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LT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 </a:t>
            </a:r>
            <a:r>
              <a:rPr lang="cs-CZ" dirty="0" err="1"/>
              <a:t>came</a:t>
            </a:r>
            <a:r>
              <a:rPr lang="cs-CZ" dirty="0"/>
              <a:t> to </a:t>
            </a:r>
            <a:r>
              <a:rPr lang="cs-CZ" dirty="0" err="1"/>
              <a:t>its</a:t>
            </a:r>
            <a:r>
              <a:rPr lang="cs-CZ" dirty="0"/>
              <a:t> end.</a:t>
            </a:r>
          </a:p>
          <a:p>
            <a:pPr marL="360363" indent="-360363"/>
            <a:r>
              <a:rPr lang="cs-CZ" dirty="0"/>
              <a:t>Manching in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latest</a:t>
            </a:r>
            <a:r>
              <a:rPr lang="cs-CZ" dirty="0"/>
              <a:t> </a:t>
            </a:r>
            <a:r>
              <a:rPr lang="cs-CZ" dirty="0" err="1"/>
              <a:t>phases</a:t>
            </a:r>
            <a:r>
              <a:rPr lang="cs-CZ" dirty="0"/>
              <a:t>  (</a:t>
            </a:r>
            <a:r>
              <a:rPr lang="cs-CZ" dirty="0" err="1"/>
              <a:t>LT</a:t>
            </a:r>
            <a:r>
              <a:rPr lang="cs-CZ" dirty="0"/>
              <a:t> D1b = 2/4 </a:t>
            </a:r>
            <a:r>
              <a:rPr lang="cs-CZ" dirty="0" err="1"/>
              <a:t>of</a:t>
            </a:r>
            <a:r>
              <a:rPr lang="cs-CZ" dirty="0"/>
              <a:t> I BC) </a:t>
            </a:r>
            <a:r>
              <a:rPr lang="cs-CZ" dirty="0" err="1"/>
              <a:t>showed</a:t>
            </a:r>
            <a:r>
              <a:rPr lang="cs-CZ" dirty="0"/>
              <a:t> </a:t>
            </a:r>
            <a:r>
              <a:rPr lang="cs-CZ" dirty="0" err="1"/>
              <a:t>decline</a:t>
            </a:r>
            <a:r>
              <a:rPr lang="cs-CZ" dirty="0"/>
              <a:t> in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signs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, </a:t>
            </a:r>
            <a:r>
              <a:rPr lang="cs-CZ" dirty="0" err="1"/>
              <a:t>economic</a:t>
            </a:r>
            <a:r>
              <a:rPr lang="cs-CZ" dirty="0"/>
              <a:t>, and </a:t>
            </a:r>
            <a:r>
              <a:rPr lang="cs-CZ" dirty="0" err="1"/>
              <a:t>architectural</a:t>
            </a:r>
            <a:r>
              <a:rPr lang="cs-CZ" dirty="0"/>
              <a:t> </a:t>
            </a:r>
            <a:r>
              <a:rPr lang="cs-CZ" dirty="0" err="1"/>
              <a:t>complexity</a:t>
            </a:r>
            <a:r>
              <a:rPr lang="cs-CZ" dirty="0"/>
              <a:t>.</a:t>
            </a:r>
          </a:p>
          <a:p>
            <a:pPr marL="360363" indent="-360363"/>
            <a:r>
              <a:rPr lang="cs-CZ" dirty="0"/>
              <a:t>Most oppida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dirty="0" err="1"/>
              <a:t>abandoned</a:t>
            </a:r>
            <a:r>
              <a:rPr lang="cs-CZ" dirty="0"/>
              <a:t> (</a:t>
            </a:r>
            <a:r>
              <a:rPr lang="cs-CZ" dirty="0" err="1"/>
              <a:t>only</a:t>
            </a:r>
            <a:r>
              <a:rPr lang="cs-CZ" dirty="0"/>
              <a:t> Stradonice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survived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¾ </a:t>
            </a:r>
            <a:r>
              <a:rPr lang="cs-CZ" dirty="0" err="1"/>
              <a:t>of</a:t>
            </a:r>
            <a:r>
              <a:rPr lang="cs-CZ" dirty="0"/>
              <a:t> I BC but </a:t>
            </a:r>
            <a:r>
              <a:rPr lang="cs-CZ" dirty="0" err="1"/>
              <a:t>only</a:t>
            </a:r>
            <a:r>
              <a:rPr lang="cs-CZ" dirty="0"/>
              <a:t> as a </a:t>
            </a:r>
            <a:r>
              <a:rPr lang="cs-CZ" dirty="0" err="1"/>
              <a:t>shade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) and </a:t>
            </a:r>
            <a:r>
              <a:rPr lang="cs-CZ" dirty="0" err="1"/>
              <a:t>LT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 </a:t>
            </a:r>
            <a:r>
              <a:rPr lang="cs-CZ" dirty="0" err="1"/>
              <a:t>disappeared</a:t>
            </a:r>
            <a:r>
              <a:rPr lang="cs-CZ" dirty="0"/>
              <a:t>…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929D2CE-308C-47AF-A182-9B4F8D1EE869}"/>
              </a:ext>
            </a:extLst>
          </p:cNvPr>
          <p:cNvSpPr txBox="1"/>
          <p:nvPr/>
        </p:nvSpPr>
        <p:spPr>
          <a:xfrm>
            <a:off x="9801144" y="4846382"/>
            <a:ext cx="2404055" cy="203132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…</a:t>
            </a:r>
            <a:r>
              <a:rPr lang="cs-CZ" dirty="0" err="1"/>
              <a:t>while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end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, a </a:t>
            </a:r>
            <a:r>
              <a:rPr lang="cs-CZ" dirty="0" err="1"/>
              <a:t>new</a:t>
            </a:r>
            <a:r>
              <a:rPr lang="cs-CZ" dirty="0"/>
              <a:t> oppidum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real</a:t>
            </a:r>
            <a:r>
              <a:rPr lang="cs-CZ" dirty="0"/>
              <a:t> centre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period </a:t>
            </a:r>
            <a:r>
              <a:rPr lang="cs-CZ" dirty="0" err="1"/>
              <a:t>surged</a:t>
            </a:r>
            <a:r>
              <a:rPr lang="cs-CZ" dirty="0"/>
              <a:t> </a:t>
            </a:r>
            <a:r>
              <a:rPr lang="cs-CZ" dirty="0" err="1"/>
              <a:t>rapidly</a:t>
            </a:r>
            <a:r>
              <a:rPr lang="cs-CZ" dirty="0"/>
              <a:t> and </a:t>
            </a:r>
            <a:r>
              <a:rPr lang="cs-CZ" dirty="0" err="1"/>
              <a:t>suddenly</a:t>
            </a:r>
            <a:r>
              <a:rPr lang="cs-CZ" dirty="0"/>
              <a:t>: Bratislava.  </a:t>
            </a:r>
          </a:p>
        </p:txBody>
      </p:sp>
      <p:sp>
        <p:nvSpPr>
          <p:cNvPr id="29" name="Znak násobení 28">
            <a:extLst>
              <a:ext uri="{FF2B5EF4-FFF2-40B4-BE49-F238E27FC236}">
                <a16:creationId xmlns:a16="http://schemas.microsoft.com/office/drawing/2014/main" id="{A6E1F7EB-EB12-4AD8-9BE4-3185C8FF3F3C}"/>
              </a:ext>
            </a:extLst>
          </p:cNvPr>
          <p:cNvSpPr/>
          <p:nvPr/>
        </p:nvSpPr>
        <p:spPr>
          <a:xfrm>
            <a:off x="6304207" y="1755408"/>
            <a:ext cx="314206" cy="314206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Znak násobení 29">
            <a:extLst>
              <a:ext uri="{FF2B5EF4-FFF2-40B4-BE49-F238E27FC236}">
                <a16:creationId xmlns:a16="http://schemas.microsoft.com/office/drawing/2014/main" id="{93E972F9-55CA-4DD3-85F9-DACFDC02D8CC}"/>
              </a:ext>
            </a:extLst>
          </p:cNvPr>
          <p:cNvSpPr/>
          <p:nvPr/>
        </p:nvSpPr>
        <p:spPr>
          <a:xfrm>
            <a:off x="6166420" y="2110725"/>
            <a:ext cx="314206" cy="314206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Znak násobení 30">
            <a:extLst>
              <a:ext uri="{FF2B5EF4-FFF2-40B4-BE49-F238E27FC236}">
                <a16:creationId xmlns:a16="http://schemas.microsoft.com/office/drawing/2014/main" id="{F2441819-1E59-4CF9-BC31-132BE8AB055C}"/>
              </a:ext>
            </a:extLst>
          </p:cNvPr>
          <p:cNvSpPr/>
          <p:nvPr/>
        </p:nvSpPr>
        <p:spPr>
          <a:xfrm>
            <a:off x="6174192" y="3136004"/>
            <a:ext cx="314206" cy="314206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nak násobení 31">
            <a:extLst>
              <a:ext uri="{FF2B5EF4-FFF2-40B4-BE49-F238E27FC236}">
                <a16:creationId xmlns:a16="http://schemas.microsoft.com/office/drawing/2014/main" id="{80F57F5B-55C6-4289-A711-1387751D4D84}"/>
              </a:ext>
            </a:extLst>
          </p:cNvPr>
          <p:cNvSpPr/>
          <p:nvPr/>
        </p:nvSpPr>
        <p:spPr>
          <a:xfrm>
            <a:off x="6312373" y="3893965"/>
            <a:ext cx="314206" cy="314206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Znak násobení 32">
            <a:extLst>
              <a:ext uri="{FF2B5EF4-FFF2-40B4-BE49-F238E27FC236}">
                <a16:creationId xmlns:a16="http://schemas.microsoft.com/office/drawing/2014/main" id="{795FCA71-06EE-489D-AFE9-3369C9A35734}"/>
              </a:ext>
            </a:extLst>
          </p:cNvPr>
          <p:cNvSpPr/>
          <p:nvPr/>
        </p:nvSpPr>
        <p:spPr>
          <a:xfrm>
            <a:off x="6417639" y="3979115"/>
            <a:ext cx="314206" cy="314206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Znak násobení 33">
            <a:extLst>
              <a:ext uri="{FF2B5EF4-FFF2-40B4-BE49-F238E27FC236}">
                <a16:creationId xmlns:a16="http://schemas.microsoft.com/office/drawing/2014/main" id="{EA77ED46-6576-49CD-A37E-AA1E68F8A602}"/>
              </a:ext>
            </a:extLst>
          </p:cNvPr>
          <p:cNvSpPr/>
          <p:nvPr/>
        </p:nvSpPr>
        <p:spPr>
          <a:xfrm>
            <a:off x="4998139" y="4040747"/>
            <a:ext cx="314206" cy="314206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Znak násobení 34">
            <a:extLst>
              <a:ext uri="{FF2B5EF4-FFF2-40B4-BE49-F238E27FC236}">
                <a16:creationId xmlns:a16="http://schemas.microsoft.com/office/drawing/2014/main" id="{3DB456C5-0B9B-465D-9129-B86902807DA0}"/>
              </a:ext>
            </a:extLst>
          </p:cNvPr>
          <p:cNvSpPr/>
          <p:nvPr/>
        </p:nvSpPr>
        <p:spPr>
          <a:xfrm>
            <a:off x="3978321" y="3154295"/>
            <a:ext cx="314206" cy="314206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Znak násobení 35">
            <a:extLst>
              <a:ext uri="{FF2B5EF4-FFF2-40B4-BE49-F238E27FC236}">
                <a16:creationId xmlns:a16="http://schemas.microsoft.com/office/drawing/2014/main" id="{3AB7240F-B696-4488-9B19-8C258F25423A}"/>
              </a:ext>
            </a:extLst>
          </p:cNvPr>
          <p:cNvSpPr/>
          <p:nvPr/>
        </p:nvSpPr>
        <p:spPr>
          <a:xfrm>
            <a:off x="4113453" y="2997192"/>
            <a:ext cx="314206" cy="314206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Znak násobení 36">
            <a:extLst>
              <a:ext uri="{FF2B5EF4-FFF2-40B4-BE49-F238E27FC236}">
                <a16:creationId xmlns:a16="http://schemas.microsoft.com/office/drawing/2014/main" id="{E63747CA-DD34-4CDD-970C-71D15BE438E5}"/>
              </a:ext>
            </a:extLst>
          </p:cNvPr>
          <p:cNvSpPr/>
          <p:nvPr/>
        </p:nvSpPr>
        <p:spPr>
          <a:xfrm>
            <a:off x="7463577" y="1692801"/>
            <a:ext cx="314206" cy="314206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Znak násobení 37">
            <a:extLst>
              <a:ext uri="{FF2B5EF4-FFF2-40B4-BE49-F238E27FC236}">
                <a16:creationId xmlns:a16="http://schemas.microsoft.com/office/drawing/2014/main" id="{EB8CB28F-6C5C-403D-96BD-75F1690D1ACA}"/>
              </a:ext>
            </a:extLst>
          </p:cNvPr>
          <p:cNvSpPr/>
          <p:nvPr/>
        </p:nvSpPr>
        <p:spPr>
          <a:xfrm>
            <a:off x="8570230" y="2344150"/>
            <a:ext cx="314206" cy="314206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Znak násobení 38">
            <a:extLst>
              <a:ext uri="{FF2B5EF4-FFF2-40B4-BE49-F238E27FC236}">
                <a16:creationId xmlns:a16="http://schemas.microsoft.com/office/drawing/2014/main" id="{27574FA6-F8C5-4263-A0EE-E90EC8C2FFB8}"/>
              </a:ext>
            </a:extLst>
          </p:cNvPr>
          <p:cNvSpPr/>
          <p:nvPr/>
        </p:nvSpPr>
        <p:spPr>
          <a:xfrm>
            <a:off x="7718380" y="3149959"/>
            <a:ext cx="202519" cy="202519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Znak násobení 39">
            <a:extLst>
              <a:ext uri="{FF2B5EF4-FFF2-40B4-BE49-F238E27FC236}">
                <a16:creationId xmlns:a16="http://schemas.microsoft.com/office/drawing/2014/main" id="{15D4A633-3E5C-4386-9060-3511FD95EB09}"/>
              </a:ext>
            </a:extLst>
          </p:cNvPr>
          <p:cNvSpPr/>
          <p:nvPr/>
        </p:nvSpPr>
        <p:spPr>
          <a:xfrm>
            <a:off x="6266957" y="2572805"/>
            <a:ext cx="202519" cy="202519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Znak násobení 40">
            <a:extLst>
              <a:ext uri="{FF2B5EF4-FFF2-40B4-BE49-F238E27FC236}">
                <a16:creationId xmlns:a16="http://schemas.microsoft.com/office/drawing/2014/main" id="{AB98184D-746B-4908-BCE7-9EE0A39B3FE8}"/>
              </a:ext>
            </a:extLst>
          </p:cNvPr>
          <p:cNvSpPr/>
          <p:nvPr/>
        </p:nvSpPr>
        <p:spPr>
          <a:xfrm>
            <a:off x="7925275" y="3367241"/>
            <a:ext cx="202519" cy="202519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Znak násobení 41">
            <a:extLst>
              <a:ext uri="{FF2B5EF4-FFF2-40B4-BE49-F238E27FC236}">
                <a16:creationId xmlns:a16="http://schemas.microsoft.com/office/drawing/2014/main" id="{665FCC2F-A536-4360-BDF0-A5BCFFBC0C77}"/>
              </a:ext>
            </a:extLst>
          </p:cNvPr>
          <p:cNvSpPr/>
          <p:nvPr/>
        </p:nvSpPr>
        <p:spPr>
          <a:xfrm>
            <a:off x="7967057" y="3865153"/>
            <a:ext cx="202519" cy="202519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Znak násobení 42">
            <a:extLst>
              <a:ext uri="{FF2B5EF4-FFF2-40B4-BE49-F238E27FC236}">
                <a16:creationId xmlns:a16="http://schemas.microsoft.com/office/drawing/2014/main" id="{B8908A34-2707-4D85-A721-8E5F098A309F}"/>
              </a:ext>
            </a:extLst>
          </p:cNvPr>
          <p:cNvSpPr/>
          <p:nvPr/>
        </p:nvSpPr>
        <p:spPr>
          <a:xfrm>
            <a:off x="8965679" y="3219717"/>
            <a:ext cx="202519" cy="202519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Znak násobení 43">
            <a:extLst>
              <a:ext uri="{FF2B5EF4-FFF2-40B4-BE49-F238E27FC236}">
                <a16:creationId xmlns:a16="http://schemas.microsoft.com/office/drawing/2014/main" id="{6735BC8F-3C1C-4053-88A5-3EA4B22A4F03}"/>
              </a:ext>
            </a:extLst>
          </p:cNvPr>
          <p:cNvSpPr/>
          <p:nvPr/>
        </p:nvSpPr>
        <p:spPr>
          <a:xfrm>
            <a:off x="9349590" y="2424931"/>
            <a:ext cx="202519" cy="202519"/>
          </a:xfrm>
          <a:prstGeom prst="mathMultiply">
            <a:avLst>
              <a:gd name="adj1" fmla="val 48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043B6E27-967A-467C-BDD7-DF6DBA9271DB}"/>
              </a:ext>
            </a:extLst>
          </p:cNvPr>
          <p:cNvSpPr txBox="1"/>
          <p:nvPr/>
        </p:nvSpPr>
        <p:spPr>
          <a:xfrm>
            <a:off x="5859418" y="1502793"/>
            <a:ext cx="3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?</a:t>
            </a:r>
          </a:p>
        </p:txBody>
      </p:sp>
      <p:pic>
        <p:nvPicPr>
          <p:cNvPr id="26" name="Picture 1">
            <a:extLst>
              <a:ext uri="{FF2B5EF4-FFF2-40B4-BE49-F238E27FC236}">
                <a16:creationId xmlns:a16="http://schemas.microsoft.com/office/drawing/2014/main" id="{8860CB5D-17F8-4F3A-A09A-85A0F98EF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38285"/>
            <a:ext cx="5165236" cy="3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blouk 46">
            <a:extLst>
              <a:ext uri="{FF2B5EF4-FFF2-40B4-BE49-F238E27FC236}">
                <a16:creationId xmlns:a16="http://schemas.microsoft.com/office/drawing/2014/main" id="{84F2E625-3594-4820-9D3C-A07B939FD059}"/>
              </a:ext>
            </a:extLst>
          </p:cNvPr>
          <p:cNvSpPr/>
          <p:nvPr/>
        </p:nvSpPr>
        <p:spPr>
          <a:xfrm>
            <a:off x="3176451" y="1412776"/>
            <a:ext cx="759309" cy="2897746"/>
          </a:xfrm>
          <a:prstGeom prst="arc">
            <a:avLst>
              <a:gd name="adj1" fmla="val 16199999"/>
              <a:gd name="adj2" fmla="val 4498523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16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90E995-1BF6-4930-8AA1-99757EE98B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879"/>
            <a:ext cx="12192000" cy="6858000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C5588F01-063A-46AF-ACCA-081B7D9C30E7}"/>
              </a:ext>
            </a:extLst>
          </p:cNvPr>
          <p:cNvSpPr/>
          <p:nvPr/>
        </p:nvSpPr>
        <p:spPr>
          <a:xfrm>
            <a:off x="8783382" y="4124461"/>
            <a:ext cx="167425" cy="167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57B6294-D44F-44E1-907F-F36BA8671DC7}"/>
              </a:ext>
            </a:extLst>
          </p:cNvPr>
          <p:cNvSpPr txBox="1"/>
          <p:nvPr/>
        </p:nvSpPr>
        <p:spPr>
          <a:xfrm>
            <a:off x="8867094" y="4208173"/>
            <a:ext cx="111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Bratislava</a:t>
            </a:r>
          </a:p>
        </p:txBody>
      </p:sp>
      <p:pic>
        <p:nvPicPr>
          <p:cNvPr id="34" name="Picture 90" descr="thumb_1172">
            <a:extLst>
              <a:ext uri="{FF2B5EF4-FFF2-40B4-BE49-F238E27FC236}">
                <a16:creationId xmlns:a16="http://schemas.microsoft.com/office/drawing/2014/main" id="{96A8C964-BC8F-40B6-B401-106A5FD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13799" y="5156695"/>
            <a:ext cx="962121" cy="172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11" descr="thumb_1177">
            <a:extLst>
              <a:ext uri="{FF2B5EF4-FFF2-40B4-BE49-F238E27FC236}">
                <a16:creationId xmlns:a16="http://schemas.microsoft.com/office/drawing/2014/main" id="{6BDCF2D1-D981-425E-8E85-92FBB721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31704" y="5128836"/>
            <a:ext cx="962121" cy="172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9C24C15-15D2-41C9-BDBF-BF39C2EC8A40}"/>
              </a:ext>
            </a:extLst>
          </p:cNvPr>
          <p:cNvSpPr txBox="1"/>
          <p:nvPr/>
        </p:nvSpPr>
        <p:spPr>
          <a:xfrm>
            <a:off x="8447433" y="-17672"/>
            <a:ext cx="3744567" cy="3139321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existence </a:t>
            </a:r>
            <a:r>
              <a:rPr lang="cs-CZ" dirty="0" err="1"/>
              <a:t>of</a:t>
            </a:r>
            <a:r>
              <a:rPr lang="cs-CZ" dirty="0"/>
              <a:t> Bratislava oppidum had </a:t>
            </a:r>
            <a:r>
              <a:rPr lang="cs-CZ" dirty="0" err="1"/>
              <a:t>been</a:t>
            </a:r>
            <a:r>
              <a:rPr lang="cs-CZ" dirty="0"/>
              <a:t> </a:t>
            </a:r>
            <a:r>
              <a:rPr lang="cs-CZ" dirty="0" err="1"/>
              <a:t>known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a long </a:t>
            </a:r>
            <a:r>
              <a:rPr lang="cs-CZ" dirty="0" err="1"/>
              <a:t>time</a:t>
            </a:r>
            <a:r>
              <a:rPr lang="cs-CZ" dirty="0"/>
              <a:t>, most </a:t>
            </a:r>
            <a:r>
              <a:rPr lang="cs-CZ" dirty="0" err="1"/>
              <a:t>famously</a:t>
            </a:r>
            <a:r>
              <a:rPr lang="cs-CZ" dirty="0"/>
              <a:t> </a:t>
            </a:r>
            <a:r>
              <a:rPr lang="cs-CZ" dirty="0" err="1"/>
              <a:t>thanks</a:t>
            </a:r>
            <a:r>
              <a:rPr lang="cs-CZ" dirty="0"/>
              <a:t> to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hoards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coins</a:t>
            </a:r>
            <a:r>
              <a:rPr lang="cs-CZ" dirty="0"/>
              <a:t> </a:t>
            </a:r>
            <a:r>
              <a:rPr lang="cs-CZ" dirty="0" err="1"/>
              <a:t>combining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version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„</a:t>
            </a:r>
            <a:r>
              <a:rPr lang="cs-CZ" dirty="0" err="1"/>
              <a:t>shell</a:t>
            </a:r>
            <a:r>
              <a:rPr lang="cs-CZ" dirty="0"/>
              <a:t> staters“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purely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„</a:t>
            </a:r>
            <a:r>
              <a:rPr lang="cs-CZ" dirty="0" err="1"/>
              <a:t>Biatec</a:t>
            </a:r>
            <a:r>
              <a:rPr lang="cs-CZ" dirty="0"/>
              <a:t>“ </a:t>
            </a:r>
            <a:r>
              <a:rPr lang="cs-CZ" dirty="0" err="1"/>
              <a:t>tetradrachmas</a:t>
            </a:r>
            <a:r>
              <a:rPr lang="cs-CZ" dirty="0"/>
              <a:t> – </a:t>
            </a:r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silver</a:t>
            </a:r>
            <a:r>
              <a:rPr lang="cs-CZ" dirty="0"/>
              <a:t> </a:t>
            </a:r>
            <a:r>
              <a:rPr lang="cs-CZ" dirty="0" err="1"/>
              <a:t>coins</a:t>
            </a:r>
            <a:r>
              <a:rPr lang="cs-CZ" dirty="0"/>
              <a:t> </a:t>
            </a:r>
            <a:r>
              <a:rPr lang="cs-CZ" dirty="0" err="1"/>
              <a:t>imitating</a:t>
            </a:r>
            <a:r>
              <a:rPr lang="cs-CZ" dirty="0"/>
              <a:t> Roman </a:t>
            </a:r>
            <a:r>
              <a:rPr lang="cs-CZ" dirty="0" err="1"/>
              <a:t>denarii</a:t>
            </a:r>
            <a:r>
              <a:rPr lang="cs-CZ" dirty="0"/>
              <a:t> and </a:t>
            </a:r>
            <a:r>
              <a:rPr lang="cs-CZ" dirty="0" err="1"/>
              <a:t>bearing</a:t>
            </a:r>
            <a:r>
              <a:rPr lang="cs-CZ" dirty="0"/>
              <a:t> </a:t>
            </a:r>
            <a:r>
              <a:rPr lang="cs-CZ" dirty="0" err="1"/>
              <a:t>inscriptions</a:t>
            </a:r>
            <a:r>
              <a:rPr lang="cs-CZ" dirty="0"/>
              <a:t> (</a:t>
            </a:r>
            <a:r>
              <a:rPr lang="cs-CZ" dirty="0" err="1"/>
              <a:t>names</a:t>
            </a:r>
            <a:r>
              <a:rPr lang="cs-CZ" dirty="0"/>
              <a:t>?) in Latin </a:t>
            </a:r>
            <a:r>
              <a:rPr lang="cs-CZ" dirty="0" err="1"/>
              <a:t>characters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Biatec</a:t>
            </a:r>
            <a:r>
              <a:rPr lang="cs-CZ" dirty="0"/>
              <a:t>, </a:t>
            </a:r>
            <a:r>
              <a:rPr lang="cs-CZ" dirty="0" err="1"/>
              <a:t>Nonnos</a:t>
            </a:r>
            <a:r>
              <a:rPr lang="cs-CZ" dirty="0"/>
              <a:t> </a:t>
            </a:r>
            <a:r>
              <a:rPr lang="cs-CZ" dirty="0" err="1"/>
              <a:t>Bussumarus</a:t>
            </a:r>
            <a:r>
              <a:rPr lang="cs-CZ" dirty="0"/>
              <a:t>, </a:t>
            </a:r>
            <a:r>
              <a:rPr lang="cs-CZ" dirty="0" err="1"/>
              <a:t>Ainorix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</p:txBody>
      </p:sp>
      <p:pic>
        <p:nvPicPr>
          <p:cNvPr id="11" name="Picture 88" descr="PS304-2012-01av">
            <a:extLst>
              <a:ext uri="{FF2B5EF4-FFF2-40B4-BE49-F238E27FC236}">
                <a16:creationId xmlns:a16="http://schemas.microsoft.com/office/drawing/2014/main" id="{F59C1C04-0AA1-4538-9C1E-54FBFFF6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128836"/>
            <a:ext cx="1730901" cy="174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7" descr="PS304-2012-01rv">
            <a:extLst>
              <a:ext uri="{FF2B5EF4-FFF2-40B4-BE49-F238E27FC236}">
                <a16:creationId xmlns:a16="http://schemas.microsoft.com/office/drawing/2014/main" id="{D577305E-2E4E-4699-9D92-0F5D386A8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03512" y="5144387"/>
            <a:ext cx="1720475" cy="170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1FFC1D0E-582C-4F81-B9D2-BF6154E74C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2880"/>
            <a:ext cx="8472263" cy="51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35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 rot="1144451">
            <a:off x="1732013" y="2739287"/>
            <a:ext cx="1886658" cy="22541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43914">
            <a:off x="5536534" y="513814"/>
            <a:ext cx="4505936" cy="60371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EEBAB15-5F3C-4CFA-9750-CAA13BBD2422}"/>
              </a:ext>
            </a:extLst>
          </p:cNvPr>
          <p:cNvSpPr txBox="1"/>
          <p:nvPr/>
        </p:nvSpPr>
        <p:spPr>
          <a:xfrm>
            <a:off x="9984432" y="5085184"/>
            <a:ext cx="2207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… but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rescue</a:t>
            </a:r>
            <a:r>
              <a:rPr lang="cs-CZ" dirty="0"/>
              <a:t> </a:t>
            </a:r>
            <a:r>
              <a:rPr lang="cs-CZ" dirty="0" err="1"/>
              <a:t>excavations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Bratislava </a:t>
            </a:r>
            <a:r>
              <a:rPr lang="cs-CZ" dirty="0" err="1"/>
              <a:t>castle</a:t>
            </a:r>
            <a:r>
              <a:rPr lang="cs-CZ" dirty="0"/>
              <a:t> in 2009–2014  </a:t>
            </a:r>
            <a:r>
              <a:rPr lang="cs-CZ" dirty="0" err="1"/>
              <a:t>revealed</a:t>
            </a:r>
            <a:r>
              <a:rPr lang="cs-CZ" dirty="0"/>
              <a:t> </a:t>
            </a:r>
            <a:r>
              <a:rPr lang="cs-CZ" dirty="0" err="1"/>
              <a:t>something</a:t>
            </a:r>
            <a:r>
              <a:rPr lang="cs-CZ" dirty="0"/>
              <a:t> </a:t>
            </a:r>
            <a:r>
              <a:rPr lang="cs-CZ" dirty="0" err="1"/>
              <a:t>unexpected</a:t>
            </a:r>
            <a:r>
              <a:rPr lang="cs-CZ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2986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688" y="-12852"/>
            <a:ext cx="7632848" cy="688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EF96B20-10D7-411F-8F6D-406338D8AB70}"/>
              </a:ext>
            </a:extLst>
          </p:cNvPr>
          <p:cNvSpPr txBox="1"/>
          <p:nvPr/>
        </p:nvSpPr>
        <p:spPr>
          <a:xfrm>
            <a:off x="7608168" y="260648"/>
            <a:ext cx="45365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Wherever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period </a:t>
            </a:r>
            <a:r>
              <a:rPr lang="cs-CZ" dirty="0" err="1">
                <a:solidFill>
                  <a:schemeClr val="bg1"/>
                </a:solidFill>
              </a:rPr>
              <a:t>levels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preserved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there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remains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structures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built</a:t>
            </a:r>
            <a:r>
              <a:rPr lang="cs-CZ" dirty="0">
                <a:solidFill>
                  <a:schemeClr val="bg1"/>
                </a:solidFill>
              </a:rPr>
              <a:t> in Roman </a:t>
            </a:r>
            <a:r>
              <a:rPr lang="cs-CZ" dirty="0" err="1">
                <a:solidFill>
                  <a:schemeClr val="bg1"/>
                </a:solidFill>
              </a:rPr>
              <a:t>construction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techniques</a:t>
            </a:r>
            <a:r>
              <a:rPr lang="cs-CZ" dirty="0">
                <a:solidFill>
                  <a:schemeClr val="bg1"/>
                </a:solidFill>
              </a:rPr>
              <a:t>: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walls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i="1" dirty="0">
                <a:solidFill>
                  <a:schemeClr val="bg1"/>
                </a:solidFill>
              </a:rPr>
              <a:t>opus </a:t>
            </a:r>
            <a:r>
              <a:rPr lang="cs-CZ" i="1" dirty="0" err="1">
                <a:solidFill>
                  <a:schemeClr val="bg1"/>
                </a:solidFill>
              </a:rPr>
              <a:t>incertum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(cement-</a:t>
            </a:r>
            <a:r>
              <a:rPr lang="cs-CZ" dirty="0" err="1">
                <a:solidFill>
                  <a:schemeClr val="bg1"/>
                </a:solidFill>
              </a:rPr>
              <a:t>bound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rubble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stones</a:t>
            </a:r>
            <a:r>
              <a:rPr lang="cs-CZ" dirty="0">
                <a:solidFill>
                  <a:schemeClr val="bg1"/>
                </a:solidFill>
              </a:rPr>
              <a:t>)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floor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i="1" dirty="0">
                <a:solidFill>
                  <a:schemeClr val="bg1"/>
                </a:solidFill>
              </a:rPr>
              <a:t>opus </a:t>
            </a:r>
            <a:r>
              <a:rPr lang="en-US" i="1" dirty="0">
                <a:solidFill>
                  <a:schemeClr val="bg1"/>
                </a:solidFill>
              </a:rPr>
              <a:t>signinum </a:t>
            </a:r>
            <a:r>
              <a:rPr lang="en-US" dirty="0">
                <a:solidFill>
                  <a:schemeClr val="bg1"/>
                </a:solidFill>
              </a:rPr>
              <a:t>(cement</a:t>
            </a:r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based conglomerate with ground and polished surface)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wall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paintings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only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minuscule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fragments</a:t>
            </a:r>
            <a:r>
              <a:rPr lang="cs-CZ" dirty="0">
                <a:solidFill>
                  <a:schemeClr val="bg1"/>
                </a:solidFill>
              </a:rPr>
              <a:t> are </a:t>
            </a:r>
            <a:r>
              <a:rPr lang="cs-CZ" dirty="0" err="1">
                <a:solidFill>
                  <a:schemeClr val="bg1"/>
                </a:solidFill>
              </a:rPr>
              <a:t>preserved</a:t>
            </a:r>
            <a:r>
              <a:rPr lang="cs-CZ" dirty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though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strangely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there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not a single fragment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rooftiles</a:t>
            </a:r>
            <a:r>
              <a:rPr lang="cs-CZ" dirty="0">
                <a:solidFill>
                  <a:schemeClr val="bg1"/>
                </a:solidFill>
              </a:rPr>
              <a:t> (I </a:t>
            </a:r>
            <a:r>
              <a:rPr lang="cs-CZ" dirty="0" err="1">
                <a:solidFill>
                  <a:schemeClr val="bg1"/>
                </a:solidFill>
              </a:rPr>
              <a:t>have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explanation</a:t>
            </a:r>
            <a:r>
              <a:rPr lang="cs-CZ" dirty="0">
                <a:solidFill>
                  <a:schemeClr val="bg1"/>
                </a:solidFill>
              </a:rPr>
              <a:t>… </a:t>
            </a:r>
            <a:r>
              <a:rPr lang="cs-CZ" dirty="0" err="1">
                <a:solidFill>
                  <a:schemeClr val="bg1"/>
                </a:solidFill>
              </a:rPr>
              <a:t>what</a:t>
            </a:r>
            <a:r>
              <a:rPr lang="cs-CZ" dirty="0">
                <a:solidFill>
                  <a:schemeClr val="bg1"/>
                </a:solidFill>
              </a:rPr>
              <a:t> do </a:t>
            </a:r>
            <a:r>
              <a:rPr lang="cs-CZ" dirty="0" err="1">
                <a:solidFill>
                  <a:schemeClr val="bg1"/>
                </a:solidFill>
              </a:rPr>
              <a:t>you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think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about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15692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8EA0FEB3-469A-4658-A73C-347BB572A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205" y="3717033"/>
            <a:ext cx="516718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660292-9384-425D-9265-166D06A8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796" y="0"/>
            <a:ext cx="6744884" cy="58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7808" y="3284984"/>
            <a:ext cx="5400601" cy="356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4430" y="-7441"/>
            <a:ext cx="5506225" cy="393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9DA3820-73D1-4562-BDB7-8280C13CC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9782" y="5104655"/>
            <a:ext cx="2804094" cy="175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4535438-393C-416F-AF16-D6AB99C2C052}"/>
              </a:ext>
            </a:extLst>
          </p:cNvPr>
          <p:cNvSpPr txBox="1"/>
          <p:nvPr/>
        </p:nvSpPr>
        <p:spPr>
          <a:xfrm>
            <a:off x="3475331" y="329153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Excavated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cs-CZ" dirty="0" err="1">
                <a:solidFill>
                  <a:schemeClr val="bg1"/>
                </a:solidFill>
              </a:rPr>
              <a:t>Reconstructed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0D666E84-F298-480D-96C5-E22C61D5E190}"/>
              </a:ext>
            </a:extLst>
          </p:cNvPr>
          <p:cNvCxnSpPr/>
          <p:nvPr/>
        </p:nvCxnSpPr>
        <p:spPr>
          <a:xfrm flipH="1" flipV="1">
            <a:off x="4197264" y="2844924"/>
            <a:ext cx="552196" cy="6832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5D050CE-B2EF-43B2-A753-67B99830585B}"/>
              </a:ext>
            </a:extLst>
          </p:cNvPr>
          <p:cNvCxnSpPr>
            <a:cxnSpLocks/>
          </p:cNvCxnSpPr>
          <p:nvPr/>
        </p:nvCxnSpPr>
        <p:spPr>
          <a:xfrm>
            <a:off x="4334807" y="3883018"/>
            <a:ext cx="623332" cy="77452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E2E7A6-02BC-488F-847F-32D2FDB6F780}"/>
              </a:ext>
            </a:extLst>
          </p:cNvPr>
          <p:cNvSpPr txBox="1"/>
          <p:nvPr/>
        </p:nvSpPr>
        <p:spPr>
          <a:xfrm>
            <a:off x="5428590" y="2383259"/>
            <a:ext cx="4311422" cy="923330"/>
          </a:xfrm>
          <a:prstGeom prst="rect">
            <a:avLst/>
          </a:prstGeom>
          <a:solidFill>
            <a:srgbClr val="FFFFFF">
              <a:alpha val="58039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Floors</a:t>
            </a:r>
            <a:r>
              <a:rPr lang="cs-CZ" dirty="0"/>
              <a:t> in </a:t>
            </a:r>
            <a:r>
              <a:rPr lang="cs-CZ" i="1" dirty="0"/>
              <a:t>opus </a:t>
            </a:r>
            <a:r>
              <a:rPr lang="cs-CZ" i="1" dirty="0" err="1"/>
              <a:t>signinum</a:t>
            </a:r>
            <a:r>
              <a:rPr lang="cs-CZ" i="1" dirty="0"/>
              <a:t> </a:t>
            </a:r>
            <a:r>
              <a:rPr lang="cs-CZ" dirty="0"/>
              <a:t>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decoration</a:t>
            </a:r>
            <a:r>
              <a:rPr lang="cs-CZ" dirty="0"/>
              <a:t> </a:t>
            </a:r>
            <a:r>
              <a:rPr lang="cs-CZ" dirty="0" err="1"/>
              <a:t>correspond</a:t>
            </a:r>
            <a:r>
              <a:rPr lang="cs-CZ" dirty="0"/>
              <a:t> to </a:t>
            </a:r>
            <a:r>
              <a:rPr lang="cs-CZ" dirty="0" err="1"/>
              <a:t>floors</a:t>
            </a:r>
            <a:r>
              <a:rPr lang="cs-CZ" dirty="0"/>
              <a:t> </a:t>
            </a:r>
            <a:r>
              <a:rPr lang="cs-CZ" dirty="0" err="1"/>
              <a:t>documented</a:t>
            </a:r>
            <a:r>
              <a:rPr lang="cs-CZ" dirty="0"/>
              <a:t> in </a:t>
            </a:r>
            <a:r>
              <a:rPr lang="cs-CZ" dirty="0" err="1"/>
              <a:t>contemporary</a:t>
            </a:r>
            <a:r>
              <a:rPr lang="cs-CZ" dirty="0"/>
              <a:t> </a:t>
            </a:r>
            <a:r>
              <a:rPr lang="cs-CZ" dirty="0" err="1"/>
              <a:t>Northern</a:t>
            </a:r>
            <a:r>
              <a:rPr lang="cs-CZ" dirty="0"/>
              <a:t> Italy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839BAAD-47F5-48BD-B03B-A99EEB23CFF5}"/>
              </a:ext>
            </a:extLst>
          </p:cNvPr>
          <p:cNvSpPr txBox="1"/>
          <p:nvPr/>
        </p:nvSpPr>
        <p:spPr>
          <a:xfrm>
            <a:off x="-48806" y="0"/>
            <a:ext cx="5505793" cy="369332"/>
          </a:xfrm>
          <a:prstGeom prst="rect">
            <a:avLst/>
          </a:prstGeom>
          <a:solidFill>
            <a:srgbClr val="FFFFFF">
              <a:alpha val="58039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Walls</a:t>
            </a:r>
            <a:r>
              <a:rPr lang="cs-CZ" dirty="0"/>
              <a:t> in </a:t>
            </a:r>
            <a:r>
              <a:rPr lang="cs-CZ" i="1" dirty="0"/>
              <a:t>opus </a:t>
            </a:r>
            <a:r>
              <a:rPr lang="cs-CZ" i="1" dirty="0" err="1"/>
              <a:t>incertum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AFA7ED33-9A85-42F7-B879-6A0F16F5604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8D147A51-6A4A-448E-B36B-51B7A9843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vál 3">
              <a:extLst>
                <a:ext uri="{FF2B5EF4-FFF2-40B4-BE49-F238E27FC236}">
                  <a16:creationId xmlns:a16="http://schemas.microsoft.com/office/drawing/2014/main" id="{58B6C705-5A05-4BAF-85B0-F4B86520ACE1}"/>
                </a:ext>
              </a:extLst>
            </p:cNvPr>
            <p:cNvSpPr/>
            <p:nvPr/>
          </p:nvSpPr>
          <p:spPr>
            <a:xfrm>
              <a:off x="8838521" y="25588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F31DDF45-9CB6-40D0-BB05-AFD9909F4295}"/>
                </a:ext>
              </a:extLst>
            </p:cNvPr>
            <p:cNvSpPr/>
            <p:nvPr/>
          </p:nvSpPr>
          <p:spPr>
            <a:xfrm>
              <a:off x="9490983" y="1425350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F2BF3CB5-3D1E-44AD-AFF9-993AF9B10C30}"/>
                </a:ext>
              </a:extLst>
            </p:cNvPr>
            <p:cNvSpPr/>
            <p:nvPr/>
          </p:nvSpPr>
          <p:spPr>
            <a:xfrm>
              <a:off x="7828870" y="3549425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10C51EFD-7293-4B44-8225-4C98D9817BD4}"/>
                </a:ext>
              </a:extLst>
            </p:cNvPr>
            <p:cNvSpPr/>
            <p:nvPr/>
          </p:nvSpPr>
          <p:spPr>
            <a:xfrm>
              <a:off x="3980770" y="3249386"/>
              <a:ext cx="179614" cy="1796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85064281-37DD-427B-926B-BA3715BD1806}"/>
                </a:ext>
              </a:extLst>
            </p:cNvPr>
            <p:cNvSpPr/>
            <p:nvPr/>
          </p:nvSpPr>
          <p:spPr>
            <a:xfrm>
              <a:off x="4557712" y="3159579"/>
              <a:ext cx="112259" cy="8980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E700DD9D-B34B-4E7A-AD53-8B137312FDEC}"/>
              </a:ext>
            </a:extLst>
          </p:cNvPr>
          <p:cNvSpPr txBox="1"/>
          <p:nvPr/>
        </p:nvSpPr>
        <p:spPr>
          <a:xfrm>
            <a:off x="3393611" y="3364759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Manching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9C87C62-6479-4826-992D-8C4E05CDA41C}"/>
              </a:ext>
            </a:extLst>
          </p:cNvPr>
          <p:cNvSpPr txBox="1"/>
          <p:nvPr/>
        </p:nvSpPr>
        <p:spPr>
          <a:xfrm>
            <a:off x="7965620" y="3563713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Roseldorf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C84712F-2015-4F13-B2CD-246AB9F96615}"/>
              </a:ext>
            </a:extLst>
          </p:cNvPr>
          <p:cNvSpPr txBox="1"/>
          <p:nvPr/>
        </p:nvSpPr>
        <p:spPr>
          <a:xfrm>
            <a:off x="7847642" y="2686044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Němčice nad Hanou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64D8D5C-495C-41B4-ACC5-39412F67697E}"/>
              </a:ext>
            </a:extLst>
          </p:cNvPr>
          <p:cNvSpPr txBox="1"/>
          <p:nvPr/>
        </p:nvSpPr>
        <p:spPr>
          <a:xfrm>
            <a:off x="9396233" y="1070957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Candara" panose="020E0502030303020204" pitchFamily="34" charset="0"/>
              </a:rPr>
              <a:t>Nowa</a:t>
            </a:r>
            <a:r>
              <a:rPr lang="cs-CZ" b="1" dirty="0">
                <a:latin typeface="Candara" panose="020E0502030303020204" pitchFamily="34" charset="0"/>
              </a:rPr>
              <a:t> </a:t>
            </a:r>
            <a:r>
              <a:rPr lang="cs-CZ" b="1" dirty="0" err="1">
                <a:latin typeface="Candara" panose="020E0502030303020204" pitchFamily="34" charset="0"/>
              </a:rPr>
              <a:t>Cerekwia</a:t>
            </a:r>
            <a:endParaRPr lang="cs-CZ" b="1" dirty="0">
              <a:latin typeface="Candara" panose="020E0502030303020204" pitchFamily="34" charset="0"/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1AFB52CB-6122-4BE6-895C-1669E109F1F4}"/>
              </a:ext>
            </a:extLst>
          </p:cNvPr>
          <p:cNvSpPr/>
          <p:nvPr/>
        </p:nvSpPr>
        <p:spPr>
          <a:xfrm rot="1541482">
            <a:off x="7873753" y="659858"/>
            <a:ext cx="2142282" cy="39604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33A5A9F-2444-435A-AA39-F13FECAA0DA0}"/>
              </a:ext>
            </a:extLst>
          </p:cNvPr>
          <p:cNvSpPr txBox="1"/>
          <p:nvPr/>
        </p:nvSpPr>
        <p:spPr>
          <a:xfrm>
            <a:off x="9116897" y="224092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„</a:t>
            </a:r>
            <a:r>
              <a:rPr lang="cs-CZ" dirty="0" err="1">
                <a:solidFill>
                  <a:srgbClr val="C00000"/>
                </a:solidFill>
              </a:rPr>
              <a:t>the</a:t>
            </a:r>
            <a:r>
              <a:rPr lang="cs-CZ" dirty="0">
                <a:solidFill>
                  <a:srgbClr val="C00000"/>
                </a:solidFill>
              </a:rPr>
              <a:t> amber </a:t>
            </a:r>
            <a:r>
              <a:rPr lang="cs-CZ" dirty="0" err="1">
                <a:solidFill>
                  <a:srgbClr val="C00000"/>
                </a:solidFill>
              </a:rPr>
              <a:t>route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corridor</a:t>
            </a:r>
            <a:r>
              <a:rPr lang="cs-CZ" dirty="0">
                <a:solidFill>
                  <a:srgbClr val="C00000"/>
                </a:solidFill>
              </a:rPr>
              <a:t>“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F1DD78CE-17D4-4BBF-823A-5F7715C0F6A3}"/>
              </a:ext>
            </a:extLst>
          </p:cNvPr>
          <p:cNvCxnSpPr/>
          <p:nvPr/>
        </p:nvCxnSpPr>
        <p:spPr>
          <a:xfrm flipH="1">
            <a:off x="10064697" y="617807"/>
            <a:ext cx="495799" cy="3687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6025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5"/>
          <a:stretch/>
        </p:blipFill>
        <p:spPr bwMode="auto">
          <a:xfrm>
            <a:off x="0" y="-25703"/>
            <a:ext cx="6960096" cy="688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13">
            <a:extLst>
              <a:ext uri="{FF2B5EF4-FFF2-40B4-BE49-F238E27FC236}">
                <a16:creationId xmlns:a16="http://schemas.microsoft.com/office/drawing/2014/main" id="{5A02FB32-35E3-4D5B-8144-DE808786CD84}"/>
              </a:ext>
            </a:extLst>
          </p:cNvPr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9776" y="-1"/>
            <a:ext cx="8086411" cy="342900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20" b="-26874"/>
          <a:stretch>
            <a:fillRect/>
          </a:stretch>
        </p:blipFill>
        <p:spPr bwMode="auto">
          <a:xfrm>
            <a:off x="0" y="5364248"/>
            <a:ext cx="2232248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7B924DD-8F78-4D1C-8C72-A59F3DE7D092}"/>
              </a:ext>
            </a:extLst>
          </p:cNvPr>
          <p:cNvSpPr txBox="1"/>
          <p:nvPr/>
        </p:nvSpPr>
        <p:spPr>
          <a:xfrm>
            <a:off x="7019197" y="3666172"/>
            <a:ext cx="50878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building</a:t>
            </a:r>
            <a:r>
              <a:rPr lang="cs-CZ" dirty="0">
                <a:solidFill>
                  <a:schemeClr val="bg1"/>
                </a:solidFill>
              </a:rPr>
              <a:t> on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Castle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court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large</a:t>
            </a:r>
            <a:r>
              <a:rPr lang="cs-CZ" dirty="0">
                <a:solidFill>
                  <a:schemeClr val="bg1"/>
                </a:solidFill>
              </a:rPr>
              <a:t> 23×9 m </a:t>
            </a:r>
            <a:r>
              <a:rPr lang="cs-CZ" dirty="0" err="1">
                <a:solidFill>
                  <a:schemeClr val="bg1"/>
                </a:solidFill>
              </a:rPr>
              <a:t>structure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twice</a:t>
            </a:r>
            <a:r>
              <a:rPr lang="cs-CZ" dirty="0">
                <a:solidFill>
                  <a:schemeClr val="bg1"/>
                </a:solidFill>
              </a:rPr>
              <a:t> as </a:t>
            </a:r>
            <a:r>
              <a:rPr lang="cs-CZ" dirty="0" err="1">
                <a:solidFill>
                  <a:schemeClr val="bg1"/>
                </a:solidFill>
              </a:rPr>
              <a:t>thick</a:t>
            </a:r>
            <a:r>
              <a:rPr lang="cs-CZ" dirty="0">
                <a:solidFill>
                  <a:schemeClr val="bg1"/>
                </a:solidFill>
              </a:rPr>
              <a:t> (= </a:t>
            </a:r>
            <a:r>
              <a:rPr lang="cs-CZ" dirty="0" err="1">
                <a:solidFill>
                  <a:schemeClr val="bg1"/>
                </a:solidFill>
              </a:rPr>
              <a:t>twice</a:t>
            </a:r>
            <a:r>
              <a:rPr lang="cs-CZ" dirty="0">
                <a:solidFill>
                  <a:schemeClr val="bg1"/>
                </a:solidFill>
              </a:rPr>
              <a:t> as </a:t>
            </a:r>
            <a:r>
              <a:rPr lang="cs-CZ" dirty="0" err="1">
                <a:solidFill>
                  <a:schemeClr val="bg1"/>
                </a:solidFill>
              </a:rPr>
              <a:t>high</a:t>
            </a:r>
            <a:r>
              <a:rPr lang="cs-CZ" dirty="0">
                <a:solidFill>
                  <a:schemeClr val="bg1"/>
                </a:solidFill>
              </a:rPr>
              <a:t>) </a:t>
            </a:r>
            <a:r>
              <a:rPr lang="cs-CZ" dirty="0" err="1">
                <a:solidFill>
                  <a:schemeClr val="bg1"/>
                </a:solidFill>
              </a:rPr>
              <a:t>walls</a:t>
            </a:r>
            <a:r>
              <a:rPr lang="cs-CZ" dirty="0">
                <a:solidFill>
                  <a:schemeClr val="bg1"/>
                </a:solidFill>
              </a:rPr>
              <a:t> as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buildings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based</a:t>
            </a:r>
            <a:r>
              <a:rPr lang="cs-CZ" dirty="0">
                <a:solidFill>
                  <a:schemeClr val="bg1"/>
                </a:solidFill>
              </a:rPr>
              <a:t> on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preserved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floor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fragments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probably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without</a:t>
            </a:r>
            <a:r>
              <a:rPr lang="cs-CZ" dirty="0">
                <a:solidFill>
                  <a:schemeClr val="bg1"/>
                </a:solidFill>
              </a:rPr>
              <a:t> any </a:t>
            </a:r>
            <a:r>
              <a:rPr lang="cs-CZ" dirty="0" err="1">
                <a:solidFill>
                  <a:schemeClr val="bg1"/>
                </a:solidFill>
              </a:rPr>
              <a:t>inner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partition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walls</a:t>
            </a:r>
            <a:r>
              <a:rPr lang="cs-CZ" dirty="0">
                <a:solidFill>
                  <a:schemeClr val="bg1"/>
                </a:solidFill>
              </a:rPr>
              <a:t> =&gt; a </a:t>
            </a:r>
            <a:r>
              <a:rPr lang="cs-CZ" dirty="0" err="1">
                <a:solidFill>
                  <a:schemeClr val="bg1"/>
                </a:solidFill>
              </a:rPr>
              <a:t>building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extremely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similar</a:t>
            </a:r>
            <a:r>
              <a:rPr lang="cs-CZ" dirty="0">
                <a:solidFill>
                  <a:schemeClr val="bg1"/>
                </a:solidFill>
              </a:rPr>
              <a:t> to Roman </a:t>
            </a:r>
            <a:r>
              <a:rPr lang="cs-CZ" dirty="0" err="1">
                <a:solidFill>
                  <a:schemeClr val="bg1"/>
                </a:solidFill>
              </a:rPr>
              <a:t>basilicas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45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13">
            <a:extLst>
              <a:ext uri="{FF2B5EF4-FFF2-40B4-BE49-F238E27FC236}">
                <a16:creationId xmlns:a16="http://schemas.microsoft.com/office/drawing/2014/main" id="{20279248-62FC-4A83-95A1-8C3E0C4091F2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5800" y="-1"/>
            <a:ext cx="7870387" cy="335699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6330F24-75D8-4076-B5BA-4DC12910EB87}"/>
              </a:ext>
            </a:extLst>
          </p:cNvPr>
          <p:cNvSpPr txBox="1"/>
          <p:nvPr/>
        </p:nvSpPr>
        <p:spPr>
          <a:xfrm>
            <a:off x="11063190" y="0"/>
            <a:ext cx="814911" cy="517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23 × 9 m</a:t>
            </a: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110C22A-6D6F-42A7-87E2-97F67E122AE6}"/>
              </a:ext>
            </a:extLst>
          </p:cNvPr>
          <p:cNvSpPr txBox="1"/>
          <p:nvPr/>
        </p:nvSpPr>
        <p:spPr>
          <a:xfrm>
            <a:off x="315590" y="6211669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24 × 14 m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5E4596B-FBA2-4A18-B664-25E7E94093E7}"/>
              </a:ext>
            </a:extLst>
          </p:cNvPr>
          <p:cNvSpPr txBox="1"/>
          <p:nvPr/>
        </p:nvSpPr>
        <p:spPr>
          <a:xfrm>
            <a:off x="12323928" y="2585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21CD8C-22BF-4948-9275-01F671FECEBA}"/>
              </a:ext>
            </a:extLst>
          </p:cNvPr>
          <p:cNvSpPr txBox="1"/>
          <p:nvPr/>
        </p:nvSpPr>
        <p:spPr>
          <a:xfrm>
            <a:off x="-31556" y="2147957"/>
            <a:ext cx="43549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Btw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fact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resemble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basilicas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does</a:t>
            </a:r>
            <a:r>
              <a:rPr lang="cs-CZ" dirty="0">
                <a:solidFill>
                  <a:schemeClr val="bg1"/>
                </a:solidFill>
              </a:rPr>
              <a:t> not </a:t>
            </a:r>
            <a:r>
              <a:rPr lang="cs-CZ" dirty="0" err="1">
                <a:solidFill>
                  <a:schemeClr val="bg1"/>
                </a:solidFill>
              </a:rPr>
              <a:t>mean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also</a:t>
            </a:r>
            <a:r>
              <a:rPr lang="cs-CZ" dirty="0">
                <a:solidFill>
                  <a:schemeClr val="bg1"/>
                </a:solidFill>
              </a:rPr>
              <a:t> had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same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functions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sz="1400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cs-CZ" sz="1400" dirty="0" err="1">
                <a:solidFill>
                  <a:schemeClr val="bg1"/>
                </a:solidFill>
                <a:hlinkClick r:id="rId3"/>
              </a:rPr>
              <a:t>www.academia.edu</a:t>
            </a:r>
            <a:r>
              <a:rPr lang="cs-CZ" sz="1400" dirty="0">
                <a:solidFill>
                  <a:schemeClr val="bg1"/>
                </a:solidFill>
                <a:hlinkClick r:id="rId3"/>
              </a:rPr>
              <a:t>/1347269/Un_exce_s_de_la_romanisation_L_identification_dans_les_villes_gauloises_de_monuments_civiques_romains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3658D33-E102-48D2-9690-69F37770E27E}"/>
              </a:ext>
            </a:extLst>
          </p:cNvPr>
          <p:cNvSpPr txBox="1"/>
          <p:nvPr/>
        </p:nvSpPr>
        <p:spPr>
          <a:xfrm>
            <a:off x="63688" y="116632"/>
            <a:ext cx="38962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Incidentally</a:t>
            </a:r>
            <a:r>
              <a:rPr lang="cs-CZ" dirty="0">
                <a:solidFill>
                  <a:schemeClr val="bg1"/>
                </a:solidFill>
              </a:rPr>
              <a:t>, a </a:t>
            </a:r>
            <a:r>
              <a:rPr lang="cs-CZ" dirty="0" err="1">
                <a:solidFill>
                  <a:schemeClr val="bg1"/>
                </a:solidFill>
              </a:rPr>
              <a:t>building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basically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identical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form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dimensions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built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same</a:t>
            </a:r>
            <a:r>
              <a:rPr lang="cs-CZ" dirty="0">
                <a:solidFill>
                  <a:schemeClr val="bg1"/>
                </a:solidFill>
              </a:rPr>
              <a:t> period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ca. 50 BC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discovered</a:t>
            </a:r>
            <a:r>
              <a:rPr lang="cs-CZ" dirty="0">
                <a:solidFill>
                  <a:schemeClr val="bg1"/>
                </a:solidFill>
              </a:rPr>
              <a:t> in Bibracte (</a:t>
            </a:r>
            <a:r>
              <a:rPr lang="cs-CZ" dirty="0" err="1">
                <a:solidFill>
                  <a:schemeClr val="bg1"/>
                </a:solidFill>
              </a:rPr>
              <a:t>i.e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capital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Haedui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repeatedly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frequented</a:t>
            </a:r>
            <a:r>
              <a:rPr lang="cs-CZ" dirty="0">
                <a:solidFill>
                  <a:schemeClr val="bg1"/>
                </a:solidFill>
              </a:rPr>
              <a:t> by Caesar and his </a:t>
            </a:r>
            <a:r>
              <a:rPr lang="cs-CZ" dirty="0" err="1">
                <a:solidFill>
                  <a:schemeClr val="bg1"/>
                </a:solidFill>
              </a:rPr>
              <a:t>troops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exactly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this</a:t>
            </a:r>
            <a:r>
              <a:rPr lang="cs-CZ" dirty="0">
                <a:solidFill>
                  <a:schemeClr val="bg1"/>
                </a:solidFill>
              </a:rPr>
              <a:t> period).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3" y="3372116"/>
            <a:ext cx="6142194" cy="34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9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2F6F652-36A9-4589-8552-ED864C74F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60648"/>
            <a:ext cx="4224464" cy="637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885F6EE-0F57-4AF5-A39D-0DF66E5E3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6899" y="0"/>
            <a:ext cx="4885101" cy="670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631794AE-274F-4259-9E3F-2D2EE4B88E44}"/>
              </a:ext>
            </a:extLst>
          </p:cNvPr>
          <p:cNvGraphicFramePr/>
          <p:nvPr/>
        </p:nvGraphicFramePr>
        <p:xfrm>
          <a:off x="1310185" y="2781715"/>
          <a:ext cx="7380312" cy="4175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1DB79EC7-BD82-4C0E-BBFF-55A65B18813C}"/>
              </a:ext>
            </a:extLst>
          </p:cNvPr>
          <p:cNvSpPr txBox="1"/>
          <p:nvPr/>
        </p:nvSpPr>
        <p:spPr>
          <a:xfrm>
            <a:off x="4007768" y="199280"/>
            <a:ext cx="3299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+ </a:t>
            </a:r>
            <a:r>
              <a:rPr lang="cs-CZ" dirty="0" err="1"/>
              <a:t>there</a:t>
            </a:r>
            <a:r>
              <a:rPr lang="cs-CZ" dirty="0"/>
              <a:t> are </a:t>
            </a:r>
            <a:r>
              <a:rPr lang="cs-CZ" dirty="0" err="1"/>
              <a:t>hundreds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fragments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amphorae</a:t>
            </a:r>
            <a:r>
              <a:rPr lang="cs-CZ" dirty="0"/>
              <a:t> (</a:t>
            </a:r>
            <a:r>
              <a:rPr lang="cs-CZ" dirty="0" err="1"/>
              <a:t>mostly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Adriatic</a:t>
            </a:r>
            <a:r>
              <a:rPr lang="cs-CZ" dirty="0"/>
              <a:t> but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Greece</a:t>
            </a:r>
            <a:r>
              <a:rPr 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4056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737409" y="583316"/>
            <a:ext cx="1646881" cy="105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1888" y="3382863"/>
            <a:ext cx="2867917" cy="328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210258" y="984487"/>
            <a:ext cx="4859709" cy="321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7147" y="195114"/>
            <a:ext cx="1288699" cy="12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016" y="1788777"/>
            <a:ext cx="1527647" cy="121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17" y="1627118"/>
            <a:ext cx="1287521" cy="13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394" y="4025156"/>
            <a:ext cx="1512168" cy="263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6ABC9C9-DD40-4071-88DF-E6FF960E3E5D}"/>
              </a:ext>
            </a:extLst>
          </p:cNvPr>
          <p:cNvSpPr txBox="1"/>
          <p:nvPr/>
        </p:nvSpPr>
        <p:spPr>
          <a:xfrm>
            <a:off x="4774486" y="3286492"/>
            <a:ext cx="3409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Other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imports</a:t>
            </a:r>
            <a:r>
              <a:rPr lang="cs-CZ" dirty="0">
                <a:solidFill>
                  <a:schemeClr val="bg1"/>
                </a:solidFill>
              </a:rPr>
              <a:t> on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other</a:t>
            </a:r>
            <a:r>
              <a:rPr lang="cs-CZ" dirty="0">
                <a:solidFill>
                  <a:schemeClr val="bg1"/>
                </a:solidFill>
              </a:rPr>
              <a:t> hand are not </a:t>
            </a:r>
            <a:r>
              <a:rPr lang="cs-CZ" dirty="0" err="1">
                <a:solidFill>
                  <a:schemeClr val="bg1"/>
                </a:solidFill>
              </a:rPr>
              <a:t>that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breath-taking</a:t>
            </a:r>
            <a:r>
              <a:rPr lang="cs-CZ" dirty="0">
                <a:solidFill>
                  <a:schemeClr val="bg1"/>
                </a:solidFill>
              </a:rPr>
              <a:t>… </a:t>
            </a:r>
            <a:r>
              <a:rPr lang="cs-CZ" dirty="0" err="1">
                <a:solidFill>
                  <a:schemeClr val="bg1"/>
                </a:solidFill>
              </a:rPr>
              <a:t>they</a:t>
            </a:r>
            <a:r>
              <a:rPr lang="cs-CZ" dirty="0">
                <a:solidFill>
                  <a:schemeClr val="bg1"/>
                </a:solidFill>
              </a:rPr>
              <a:t> are </a:t>
            </a:r>
            <a:r>
              <a:rPr lang="cs-CZ" dirty="0" err="1">
                <a:solidFill>
                  <a:schemeClr val="bg1"/>
                </a:solidFill>
              </a:rPr>
              <a:t>there</a:t>
            </a:r>
            <a:r>
              <a:rPr lang="cs-CZ" dirty="0">
                <a:solidFill>
                  <a:schemeClr val="bg1"/>
                </a:solidFill>
              </a:rPr>
              <a:t> but </a:t>
            </a:r>
            <a:r>
              <a:rPr lang="cs-CZ" dirty="0" err="1">
                <a:solidFill>
                  <a:schemeClr val="bg1"/>
                </a:solidFill>
              </a:rPr>
              <a:t>they</a:t>
            </a:r>
            <a:r>
              <a:rPr lang="cs-CZ" dirty="0">
                <a:solidFill>
                  <a:schemeClr val="bg1"/>
                </a:solidFill>
              </a:rPr>
              <a:t> do not </a:t>
            </a:r>
            <a:r>
              <a:rPr lang="cs-CZ" dirty="0" err="1">
                <a:solidFill>
                  <a:schemeClr val="bg1"/>
                </a:solidFill>
              </a:rPr>
              <a:t>exceed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norm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</a:t>
            </a:r>
            <a:r>
              <a:rPr lang="cs-CZ" dirty="0">
                <a:solidFill>
                  <a:schemeClr val="bg1"/>
                </a:solidFill>
              </a:rPr>
              <a:t> oppidum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977EDD0F-BC16-4759-9AD2-971A72DC1D94}"/>
              </a:ext>
            </a:extLst>
          </p:cNvPr>
          <p:cNvCxnSpPr>
            <a:cxnSpLocks/>
          </p:cNvCxnSpPr>
          <p:nvPr/>
        </p:nvCxnSpPr>
        <p:spPr>
          <a:xfrm flipH="1">
            <a:off x="6262605" y="650166"/>
            <a:ext cx="2322003" cy="38164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138419"/>
              </p:ext>
            </p:extLst>
          </p:nvPr>
        </p:nvGraphicFramePr>
        <p:xfrm>
          <a:off x="0" y="0"/>
          <a:ext cx="3743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7757400"/>
              </p:ext>
            </p:extLst>
          </p:nvPr>
        </p:nvGraphicFramePr>
        <p:xfrm>
          <a:off x="1199456" y="2694198"/>
          <a:ext cx="3541157" cy="262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00000000-0008-0000-04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536727"/>
              </p:ext>
            </p:extLst>
          </p:nvPr>
        </p:nvGraphicFramePr>
        <p:xfrm>
          <a:off x="3878256" y="0"/>
          <a:ext cx="3410420" cy="2492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00000000-0008-0000-04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666633"/>
              </p:ext>
            </p:extLst>
          </p:nvPr>
        </p:nvGraphicFramePr>
        <p:xfrm>
          <a:off x="8711525" y="236665"/>
          <a:ext cx="3495675" cy="220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ovéPole 17">
            <a:extLst>
              <a:ext uri="{FF2B5EF4-FFF2-40B4-BE49-F238E27FC236}">
                <a16:creationId xmlns:a16="http://schemas.microsoft.com/office/drawing/2014/main" id="{ECA60A38-F023-4E28-8C24-5D906BBDD791}"/>
              </a:ext>
            </a:extLst>
          </p:cNvPr>
          <p:cNvSpPr txBox="1"/>
          <p:nvPr/>
        </p:nvSpPr>
        <p:spPr>
          <a:xfrm>
            <a:off x="7149254" y="3195816"/>
            <a:ext cx="48514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In </a:t>
            </a:r>
            <a:r>
              <a:rPr lang="cs-CZ" dirty="0" err="1">
                <a:solidFill>
                  <a:schemeClr val="bg1"/>
                </a:solidFill>
              </a:rPr>
              <a:t>comparison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rather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similar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large</a:t>
            </a:r>
            <a:r>
              <a:rPr lang="cs-CZ" dirty="0">
                <a:solidFill>
                  <a:schemeClr val="bg1"/>
                </a:solidFill>
              </a:rPr>
              <a:t> oppida, in Bratislava </a:t>
            </a:r>
            <a:r>
              <a:rPr lang="cs-CZ" dirty="0" err="1">
                <a:solidFill>
                  <a:schemeClr val="bg1"/>
                </a:solidFill>
              </a:rPr>
              <a:t>there</a:t>
            </a:r>
            <a:r>
              <a:rPr lang="cs-CZ" dirty="0">
                <a:solidFill>
                  <a:schemeClr val="bg1"/>
                </a:solidFill>
              </a:rPr>
              <a:t> are much more </a:t>
            </a:r>
            <a:r>
              <a:rPr lang="cs-CZ" dirty="0" err="1">
                <a:solidFill>
                  <a:schemeClr val="bg1"/>
                </a:solidFill>
              </a:rPr>
              <a:t>numerous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amphorae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pottery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other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categories</a:t>
            </a:r>
            <a:r>
              <a:rPr lang="cs-CZ" dirty="0">
                <a:solidFill>
                  <a:schemeClr val="bg1"/>
                </a:solidFill>
              </a:rPr>
              <a:t> are </a:t>
            </a:r>
            <a:r>
              <a:rPr lang="cs-CZ" dirty="0" err="1">
                <a:solidFill>
                  <a:schemeClr val="bg1"/>
                </a:solidFill>
              </a:rPr>
              <a:t>represented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insignificantly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low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numbers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=&gt; Bratislava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more </a:t>
            </a:r>
            <a:r>
              <a:rPr lang="cs-CZ" dirty="0" err="1">
                <a:solidFill>
                  <a:schemeClr val="bg1"/>
                </a:solidFill>
              </a:rPr>
              <a:t>similar</a:t>
            </a:r>
            <a:r>
              <a:rPr lang="cs-CZ" dirty="0">
                <a:solidFill>
                  <a:schemeClr val="bg1"/>
                </a:solidFill>
              </a:rPr>
              <a:t> to oppida in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than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those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Europe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82E6FC0-C465-4278-80F5-2AB163823E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2" y="126917"/>
            <a:ext cx="12192000" cy="6633726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39E644E2-0A01-47C5-990F-F6D3D7D06118}"/>
              </a:ext>
            </a:extLst>
          </p:cNvPr>
          <p:cNvSpPr/>
          <p:nvPr/>
        </p:nvSpPr>
        <p:spPr>
          <a:xfrm>
            <a:off x="5740190" y="2996336"/>
            <a:ext cx="3308138" cy="2136236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4E79C16-AD55-452F-84AE-C5951987A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3" y="1"/>
            <a:ext cx="6388518" cy="4515138"/>
          </a:xfrm>
          <a:prstGeom prst="rect">
            <a:avLst/>
          </a:prstGeom>
        </p:spPr>
      </p:pic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4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50484"/>
              </p:ext>
            </p:extLst>
          </p:nvPr>
        </p:nvGraphicFramePr>
        <p:xfrm>
          <a:off x="5740191" y="2982768"/>
          <a:ext cx="3562350" cy="213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B3E141C6-CB1B-4F1E-B958-533704B66CCB}"/>
              </a:ext>
            </a:extLst>
          </p:cNvPr>
          <p:cNvSpPr txBox="1"/>
          <p:nvPr/>
        </p:nvSpPr>
        <p:spPr>
          <a:xfrm>
            <a:off x="6431737" y="126917"/>
            <a:ext cx="5747979" cy="1200329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Worth</a:t>
            </a:r>
            <a:r>
              <a:rPr lang="cs-CZ" dirty="0"/>
              <a:t> </a:t>
            </a:r>
            <a:r>
              <a:rPr lang="cs-CZ" dirty="0" err="1"/>
              <a:t>comparison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Bratislava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another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recently</a:t>
            </a:r>
            <a:r>
              <a:rPr lang="cs-CZ" dirty="0"/>
              <a:t> </a:t>
            </a:r>
            <a:r>
              <a:rPr lang="cs-CZ" dirty="0" err="1"/>
              <a:t>discovered</a:t>
            </a:r>
            <a:r>
              <a:rPr lang="cs-CZ" dirty="0"/>
              <a:t> in </a:t>
            </a:r>
            <a:r>
              <a:rPr lang="cs-CZ" dirty="0" err="1"/>
              <a:t>Vienna</a:t>
            </a:r>
            <a:r>
              <a:rPr lang="cs-CZ" dirty="0"/>
              <a:t>: </a:t>
            </a:r>
            <a:r>
              <a:rPr lang="cs-CZ" dirty="0" err="1"/>
              <a:t>Wien-Rochusmarkt</a:t>
            </a:r>
            <a:r>
              <a:rPr lang="cs-CZ" dirty="0"/>
              <a:t>.</a:t>
            </a:r>
          </a:p>
          <a:p>
            <a:r>
              <a:rPr lang="cs-CZ" dirty="0"/>
              <a:t>-</a:t>
            </a:r>
            <a:r>
              <a:rPr lang="cs-CZ" dirty="0" err="1"/>
              <a:t>here</a:t>
            </a:r>
            <a:r>
              <a:rPr lang="cs-CZ" dirty="0"/>
              <a:t> a </a:t>
            </a:r>
            <a:r>
              <a:rPr lang="cs-CZ" dirty="0" err="1"/>
              <a:t>few</a:t>
            </a:r>
            <a:r>
              <a:rPr lang="cs-CZ" dirty="0"/>
              <a:t> </a:t>
            </a:r>
            <a:r>
              <a:rPr lang="cs-CZ" dirty="0" err="1"/>
              <a:t>LT</a:t>
            </a:r>
            <a:r>
              <a:rPr lang="cs-CZ" dirty="0"/>
              <a:t> D1b–2 settlement </a:t>
            </a:r>
            <a:r>
              <a:rPr lang="cs-CZ" dirty="0" err="1"/>
              <a:t>pits</a:t>
            </a:r>
            <a:r>
              <a:rPr lang="cs-CZ" dirty="0"/>
              <a:t> </a:t>
            </a:r>
            <a:r>
              <a:rPr lang="cs-CZ" dirty="0" err="1"/>
              <a:t>produced</a:t>
            </a:r>
            <a:r>
              <a:rPr lang="cs-CZ" dirty="0"/>
              <a:t> </a:t>
            </a:r>
            <a:r>
              <a:rPr lang="cs-CZ" dirty="0" err="1"/>
              <a:t>impressive</a:t>
            </a:r>
            <a:r>
              <a:rPr lang="cs-CZ" dirty="0"/>
              <a:t> </a:t>
            </a:r>
            <a:r>
              <a:rPr lang="cs-CZ" dirty="0" err="1"/>
              <a:t>series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imported</a:t>
            </a:r>
            <a:r>
              <a:rPr lang="cs-CZ" dirty="0"/>
              <a:t> </a:t>
            </a:r>
            <a:r>
              <a:rPr lang="cs-CZ" dirty="0" err="1"/>
              <a:t>pottery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artefacts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13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3282F1-AB54-4FA6-9BB9-3E2A9E362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458080" y="1124077"/>
            <a:ext cx="6544099" cy="49237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2FDD66-0F20-4413-9AD9-7F26DE36C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" y="1924334"/>
            <a:ext cx="4908278" cy="493366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D6D539F-5D0C-4CA9-AEDA-475EC9907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" y="-5681"/>
            <a:ext cx="4116934" cy="19882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35EC2DD-1990-4628-B93F-E4EA5BF985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4751" y="3912707"/>
            <a:ext cx="3417487" cy="29201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C8A7506-E318-40F5-9E30-9EB94B004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112945" y="1771751"/>
            <a:ext cx="1988250" cy="242124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6C45FEF-32B1-44F8-A08F-7CEE4CFABF94}"/>
              </a:ext>
            </a:extLst>
          </p:cNvPr>
          <p:cNvSpPr txBox="1"/>
          <p:nvPr/>
        </p:nvSpPr>
        <p:spPr>
          <a:xfrm>
            <a:off x="4601828" y="170008"/>
            <a:ext cx="2583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/>
            <a:r>
              <a:rPr lang="cs-CZ" dirty="0">
                <a:solidFill>
                  <a:schemeClr val="bg1"/>
                </a:solidFill>
              </a:rPr>
              <a:t>(</a:t>
            </a:r>
            <a:r>
              <a:rPr lang="cs-CZ" dirty="0" err="1">
                <a:solidFill>
                  <a:schemeClr val="bg1"/>
                </a:solidFill>
              </a:rPr>
              <a:t>pseudo</a:t>
            </a:r>
            <a:r>
              <a:rPr lang="cs-CZ" dirty="0">
                <a:solidFill>
                  <a:schemeClr val="bg1"/>
                </a:solidFill>
              </a:rPr>
              <a:t>)amber</a:t>
            </a:r>
          </a:p>
          <a:p>
            <a:pPr marL="365125" indent="-365125"/>
            <a:r>
              <a:rPr lang="cs-CZ" dirty="0">
                <a:solidFill>
                  <a:schemeClr val="bg1"/>
                </a:solidFill>
              </a:rPr>
              <a:t>Roman </a:t>
            </a:r>
            <a:r>
              <a:rPr lang="cs-CZ" dirty="0" err="1">
                <a:solidFill>
                  <a:schemeClr val="bg1"/>
                </a:solidFill>
              </a:rPr>
              <a:t>tableware</a:t>
            </a:r>
            <a:endParaRPr lang="cs-CZ" dirty="0">
              <a:solidFill>
                <a:schemeClr val="bg1"/>
              </a:solidFill>
            </a:endParaRPr>
          </a:p>
          <a:p>
            <a:pPr marL="365125" indent="-365125"/>
            <a:r>
              <a:rPr lang="cs-CZ" dirty="0">
                <a:solidFill>
                  <a:schemeClr val="bg1"/>
                </a:solidFill>
              </a:rPr>
              <a:t>Roman </a:t>
            </a:r>
            <a:r>
              <a:rPr lang="cs-CZ" dirty="0" err="1">
                <a:solidFill>
                  <a:schemeClr val="bg1"/>
                </a:solidFill>
              </a:rPr>
              <a:t>cooking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pottery</a:t>
            </a:r>
            <a:endParaRPr lang="cs-CZ" dirty="0">
              <a:solidFill>
                <a:schemeClr val="bg1"/>
              </a:solidFill>
            </a:endParaRPr>
          </a:p>
          <a:p>
            <a:pPr marL="365125" indent="-365125"/>
            <a:r>
              <a:rPr lang="cs-CZ" dirty="0" err="1">
                <a:solidFill>
                  <a:schemeClr val="bg1"/>
                </a:solidFill>
              </a:rPr>
              <a:t>Writing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instruments</a:t>
            </a:r>
            <a:endParaRPr lang="cs-CZ" dirty="0">
              <a:solidFill>
                <a:schemeClr val="bg1"/>
              </a:solidFill>
            </a:endParaRPr>
          </a:p>
          <a:p>
            <a:pPr marL="365125" indent="-365125"/>
            <a:r>
              <a:rPr lang="cs-CZ" dirty="0" err="1">
                <a:solidFill>
                  <a:schemeClr val="bg1"/>
                </a:solidFill>
              </a:rPr>
              <a:t>Local</a:t>
            </a:r>
            <a:r>
              <a:rPr lang="cs-CZ" dirty="0">
                <a:solidFill>
                  <a:schemeClr val="bg1"/>
                </a:solidFill>
              </a:rPr>
              <a:t> pot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a Latin </a:t>
            </a:r>
            <a:r>
              <a:rPr lang="cs-CZ" dirty="0" err="1">
                <a:solidFill>
                  <a:schemeClr val="bg1"/>
                </a:solidFill>
              </a:rPr>
              <a:t>inscription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F995E54-9301-4E0F-929E-36E0613D63F6}"/>
              </a:ext>
            </a:extLst>
          </p:cNvPr>
          <p:cNvCxnSpPr/>
          <p:nvPr/>
        </p:nvCxnSpPr>
        <p:spPr>
          <a:xfrm flipH="1">
            <a:off x="3863752" y="313897"/>
            <a:ext cx="79208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4C4C876-58B1-4C04-8379-97C7146EB30B}"/>
              </a:ext>
            </a:extLst>
          </p:cNvPr>
          <p:cNvCxnSpPr>
            <a:cxnSpLocks/>
          </p:cNvCxnSpPr>
          <p:nvPr/>
        </p:nvCxnSpPr>
        <p:spPr>
          <a:xfrm>
            <a:off x="6960096" y="692696"/>
            <a:ext cx="1512168" cy="936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D4BF595-FB84-4315-B0B5-B367159F4A56}"/>
              </a:ext>
            </a:extLst>
          </p:cNvPr>
          <p:cNvCxnSpPr>
            <a:cxnSpLocks/>
          </p:cNvCxnSpPr>
          <p:nvPr/>
        </p:nvCxnSpPr>
        <p:spPr>
          <a:xfrm flipH="1">
            <a:off x="3647728" y="692696"/>
            <a:ext cx="1008112" cy="13755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334211C6-F4E9-4A74-BF87-74E85E94AB3F}"/>
              </a:ext>
            </a:extLst>
          </p:cNvPr>
          <p:cNvCxnSpPr>
            <a:cxnSpLocks/>
          </p:cNvCxnSpPr>
          <p:nvPr/>
        </p:nvCxnSpPr>
        <p:spPr>
          <a:xfrm flipH="1">
            <a:off x="2928783" y="920302"/>
            <a:ext cx="1755759" cy="30723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7D7EAE00-72B6-4FBC-88FA-7DC415C599B7}"/>
              </a:ext>
            </a:extLst>
          </p:cNvPr>
          <p:cNvCxnSpPr>
            <a:cxnSpLocks/>
          </p:cNvCxnSpPr>
          <p:nvPr/>
        </p:nvCxnSpPr>
        <p:spPr>
          <a:xfrm>
            <a:off x="6988798" y="1047171"/>
            <a:ext cx="1292768" cy="29455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387035B5-41ED-4318-8AC5-590D8E26D4AF}"/>
              </a:ext>
            </a:extLst>
          </p:cNvPr>
          <p:cNvCxnSpPr>
            <a:cxnSpLocks/>
          </p:cNvCxnSpPr>
          <p:nvPr/>
        </p:nvCxnSpPr>
        <p:spPr>
          <a:xfrm>
            <a:off x="6872835" y="1160748"/>
            <a:ext cx="0" cy="1359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57EAABFB-9E62-4C16-9002-EB7E5AD1D256}"/>
              </a:ext>
            </a:extLst>
          </p:cNvPr>
          <p:cNvCxnSpPr>
            <a:cxnSpLocks/>
          </p:cNvCxnSpPr>
          <p:nvPr/>
        </p:nvCxnSpPr>
        <p:spPr>
          <a:xfrm>
            <a:off x="4871864" y="1646667"/>
            <a:ext cx="0" cy="3564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70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1DB7A633-1219-4283-853B-9771B85D1F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646002"/>
              </p:ext>
            </p:extLst>
          </p:nvPr>
        </p:nvGraphicFramePr>
        <p:xfrm>
          <a:off x="0" y="0"/>
          <a:ext cx="37433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CE86AEBA-2AC3-4F1F-BDEA-157116408F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468649"/>
              </p:ext>
            </p:extLst>
          </p:nvPr>
        </p:nvGraphicFramePr>
        <p:xfrm>
          <a:off x="4147842" y="253219"/>
          <a:ext cx="3495675" cy="220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31EF46C2-075E-442D-8085-F2F39F80F8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170360"/>
              </p:ext>
            </p:extLst>
          </p:nvPr>
        </p:nvGraphicFramePr>
        <p:xfrm>
          <a:off x="8629650" y="342899"/>
          <a:ext cx="3562350" cy="213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B976C4A0-EEE5-4D34-8EA2-064E540B6522}"/>
              </a:ext>
            </a:extLst>
          </p:cNvPr>
          <p:cNvSpPr txBox="1"/>
          <p:nvPr/>
        </p:nvSpPr>
        <p:spPr>
          <a:xfrm>
            <a:off x="1852266" y="2743200"/>
            <a:ext cx="808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=&gt; Stradonice/Manching/</a:t>
            </a:r>
            <a:r>
              <a:rPr lang="cs-CZ" dirty="0" err="1">
                <a:solidFill>
                  <a:schemeClr val="bg1"/>
                </a:solidFill>
              </a:rPr>
              <a:t>SH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Vienna</a:t>
            </a:r>
            <a:r>
              <a:rPr lang="cs-CZ" dirty="0">
                <a:solidFill>
                  <a:schemeClr val="bg1"/>
                </a:solidFill>
              </a:rPr>
              <a:t>, and Bratislava are </a:t>
            </a:r>
            <a:r>
              <a:rPr lang="cs-CZ" dirty="0" err="1">
                <a:solidFill>
                  <a:schemeClr val="bg1"/>
                </a:solidFill>
              </a:rPr>
              <a:t>three</a:t>
            </a:r>
            <a:r>
              <a:rPr lang="cs-CZ" dirty="0">
                <a:solidFill>
                  <a:schemeClr val="bg1"/>
                </a:solidFill>
              </a:rPr>
              <a:t> very </a:t>
            </a:r>
            <a:r>
              <a:rPr lang="cs-CZ" dirty="0" err="1">
                <a:solidFill>
                  <a:schemeClr val="bg1"/>
                </a:solidFill>
              </a:rPr>
              <a:t>differentstories</a:t>
            </a:r>
            <a:r>
              <a:rPr lang="cs-CZ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D1C1AFA-F46B-4508-8664-D0425A1E2FCB}"/>
              </a:ext>
            </a:extLst>
          </p:cNvPr>
          <p:cNvSpPr txBox="1"/>
          <p:nvPr/>
        </p:nvSpPr>
        <p:spPr>
          <a:xfrm>
            <a:off x="11453" y="3212976"/>
            <a:ext cx="34922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numerous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luxurious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exotic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goods</a:t>
            </a:r>
            <a:r>
              <a:rPr lang="cs-CZ" dirty="0">
                <a:solidFill>
                  <a:schemeClr val="bg1"/>
                </a:solidFill>
              </a:rPr>
              <a:t> in a </a:t>
            </a:r>
            <a:r>
              <a:rPr lang="cs-CZ" dirty="0" err="1">
                <a:solidFill>
                  <a:schemeClr val="bg1"/>
                </a:solidFill>
              </a:rPr>
              <a:t>purely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milieu</a:t>
            </a:r>
          </a:p>
          <a:p>
            <a:pPr algn="just"/>
            <a:endParaRPr lang="cs-CZ" dirty="0">
              <a:solidFill>
                <a:schemeClr val="bg1"/>
              </a:solidFill>
            </a:endParaRPr>
          </a:p>
          <a:p>
            <a:pPr algn="just"/>
            <a:r>
              <a:rPr lang="cs-CZ" dirty="0">
                <a:solidFill>
                  <a:schemeClr val="bg1"/>
                </a:solidFill>
              </a:rPr>
              <a:t>-no </a:t>
            </a:r>
            <a:r>
              <a:rPr lang="cs-CZ" dirty="0" err="1">
                <a:solidFill>
                  <a:schemeClr val="bg1"/>
                </a:solidFill>
              </a:rPr>
              <a:t>significant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signs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adoption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Mediterranean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life</a:t>
            </a:r>
            <a:r>
              <a:rPr lang="cs-CZ" dirty="0">
                <a:solidFill>
                  <a:schemeClr val="bg1"/>
                </a:solidFill>
              </a:rPr>
              <a:t>: bronze </a:t>
            </a:r>
            <a:r>
              <a:rPr lang="cs-CZ" dirty="0" err="1">
                <a:solidFill>
                  <a:schemeClr val="bg1"/>
                </a:solidFill>
              </a:rPr>
              <a:t>vessels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could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used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consumption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mead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writing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common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Gaul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local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languages</a:t>
            </a:r>
            <a:r>
              <a:rPr lang="cs-CZ" dirty="0">
                <a:solidFill>
                  <a:schemeClr val="bg1"/>
                </a:solidFill>
              </a:rPr>
              <a:t>, no </a:t>
            </a:r>
            <a:r>
              <a:rPr lang="cs-CZ" dirty="0" err="1">
                <a:solidFill>
                  <a:schemeClr val="bg1"/>
                </a:solidFill>
              </a:rPr>
              <a:t>other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artefacts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suggesting</a:t>
            </a:r>
            <a:r>
              <a:rPr lang="cs-CZ" dirty="0">
                <a:solidFill>
                  <a:schemeClr val="bg1"/>
                </a:solidFill>
              </a:rPr>
              <a:t> more </a:t>
            </a:r>
            <a:r>
              <a:rPr lang="cs-CZ" dirty="0" err="1">
                <a:solidFill>
                  <a:schemeClr val="bg1"/>
                </a:solidFill>
              </a:rPr>
              <a:t>than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Mediterranean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fashionable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2327DAD-CD4D-45C2-BC6A-A9B8C2A136E7}"/>
              </a:ext>
            </a:extLst>
          </p:cNvPr>
          <p:cNvSpPr txBox="1"/>
          <p:nvPr/>
        </p:nvSpPr>
        <p:spPr>
          <a:xfrm>
            <a:off x="4147842" y="3209987"/>
            <a:ext cx="38203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massive</a:t>
            </a:r>
            <a:r>
              <a:rPr lang="cs-CZ" dirty="0">
                <a:solidFill>
                  <a:schemeClr val="bg1"/>
                </a:solidFill>
              </a:rPr>
              <a:t> import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bulky </a:t>
            </a:r>
            <a:r>
              <a:rPr lang="cs-CZ" dirty="0" err="1">
                <a:solidFill>
                  <a:schemeClr val="bg1"/>
                </a:solidFill>
              </a:rPr>
              <a:t>amphorae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relatively</a:t>
            </a:r>
            <a:r>
              <a:rPr lang="cs-CZ" dirty="0">
                <a:solidFill>
                  <a:schemeClr val="bg1"/>
                </a:solidFill>
              </a:rPr>
              <a:t> more (but </a:t>
            </a:r>
            <a:r>
              <a:rPr lang="cs-CZ" dirty="0" err="1">
                <a:solidFill>
                  <a:schemeClr val="bg1"/>
                </a:solidFill>
              </a:rPr>
              <a:t>still</a:t>
            </a:r>
            <a:r>
              <a:rPr lang="cs-CZ" dirty="0">
                <a:solidFill>
                  <a:schemeClr val="bg1"/>
                </a:solidFill>
              </a:rPr>
              <a:t> very </a:t>
            </a:r>
            <a:r>
              <a:rPr lang="cs-CZ" dirty="0" err="1">
                <a:solidFill>
                  <a:schemeClr val="bg1"/>
                </a:solidFill>
              </a:rPr>
              <a:t>few</a:t>
            </a:r>
            <a:r>
              <a:rPr lang="cs-CZ" dirty="0">
                <a:solidFill>
                  <a:schemeClr val="bg1"/>
                </a:solidFill>
              </a:rPr>
              <a:t>) </a:t>
            </a:r>
            <a:r>
              <a:rPr lang="cs-CZ" dirty="0" err="1">
                <a:solidFill>
                  <a:schemeClr val="bg1"/>
                </a:solidFill>
              </a:rPr>
              <a:t>pottery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some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local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imtation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tabelware</a:t>
            </a:r>
            <a:r>
              <a:rPr lang="cs-CZ" dirty="0">
                <a:solidFill>
                  <a:schemeClr val="bg1"/>
                </a:solidFill>
              </a:rPr>
              <a:t> but </a:t>
            </a:r>
            <a:r>
              <a:rPr lang="cs-CZ" dirty="0" err="1">
                <a:solidFill>
                  <a:schemeClr val="bg1"/>
                </a:solidFill>
              </a:rPr>
              <a:t>also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cooking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vessels</a:t>
            </a:r>
            <a:endParaRPr lang="cs-CZ" dirty="0">
              <a:solidFill>
                <a:schemeClr val="bg1"/>
              </a:solidFill>
            </a:endParaRPr>
          </a:p>
          <a:p>
            <a:pPr algn="just"/>
            <a:endParaRPr lang="cs-CZ" dirty="0">
              <a:solidFill>
                <a:schemeClr val="bg1"/>
              </a:solidFill>
            </a:endParaRPr>
          </a:p>
          <a:p>
            <a:pPr algn="just"/>
            <a:r>
              <a:rPr lang="cs-CZ" dirty="0">
                <a:solidFill>
                  <a:schemeClr val="bg1"/>
                </a:solidFill>
              </a:rPr>
              <a:t>=&gt; More direct </a:t>
            </a:r>
            <a:r>
              <a:rPr lang="cs-CZ" dirty="0" err="1">
                <a:solidFill>
                  <a:schemeClr val="bg1"/>
                </a:solidFill>
              </a:rPr>
              <a:t>access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trade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deeper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aquaintance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Mediterranean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way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life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someattempts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imitate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but </a:t>
            </a:r>
            <a:r>
              <a:rPr lang="cs-CZ" dirty="0" err="1">
                <a:solidFill>
                  <a:schemeClr val="bg1"/>
                </a:solidFill>
              </a:rPr>
              <a:t>essentially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still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LT</a:t>
            </a:r>
            <a:r>
              <a:rPr lang="cs-CZ" dirty="0">
                <a:solidFill>
                  <a:schemeClr val="bg1"/>
                </a:solidFill>
              </a:rPr>
              <a:t> milieu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02A67F0-BA4A-4B24-B4CC-38C8F177BB2A}"/>
              </a:ext>
            </a:extLst>
          </p:cNvPr>
          <p:cNvSpPr txBox="1"/>
          <p:nvPr/>
        </p:nvSpPr>
        <p:spPr>
          <a:xfrm>
            <a:off x="8284231" y="3206998"/>
            <a:ext cx="3820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</a:rPr>
              <a:t>-very </a:t>
            </a:r>
            <a:r>
              <a:rPr lang="cs-CZ" dirty="0" err="1">
                <a:solidFill>
                  <a:schemeClr val="bg1"/>
                </a:solidFill>
              </a:rPr>
              <a:t>few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amphorae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goods</a:t>
            </a:r>
            <a:r>
              <a:rPr lang="cs-CZ" dirty="0">
                <a:solidFill>
                  <a:schemeClr val="bg1"/>
                </a:solidFill>
              </a:rPr>
              <a:t>) but </a:t>
            </a:r>
            <a:r>
              <a:rPr lang="cs-CZ" dirty="0" err="1">
                <a:solidFill>
                  <a:schemeClr val="bg1"/>
                </a:solidFill>
              </a:rPr>
              <a:t>numerous</a:t>
            </a:r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cooking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vessels</a:t>
            </a:r>
            <a:r>
              <a:rPr lang="cs-CZ" dirty="0">
                <a:solidFill>
                  <a:schemeClr val="bg1"/>
                </a:solidFill>
              </a:rPr>
              <a:t>, lot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writing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writing</a:t>
            </a:r>
            <a:r>
              <a:rPr lang="cs-CZ" dirty="0">
                <a:solidFill>
                  <a:schemeClr val="bg1"/>
                </a:solidFill>
              </a:rPr>
              <a:t> in Latin =&gt; </a:t>
            </a:r>
            <a:r>
              <a:rPr lang="cs-CZ" dirty="0" err="1">
                <a:solidFill>
                  <a:schemeClr val="bg1"/>
                </a:solidFill>
              </a:rPr>
              <a:t>living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Roman </a:t>
            </a:r>
            <a:r>
              <a:rPr lang="cs-CZ" dirty="0" err="1">
                <a:solidFill>
                  <a:schemeClr val="bg1"/>
                </a:solidFill>
              </a:rPr>
              <a:t>way</a:t>
            </a:r>
            <a:endParaRPr lang="cs-CZ" dirty="0">
              <a:solidFill>
                <a:schemeClr val="bg1"/>
              </a:solidFill>
            </a:endParaRPr>
          </a:p>
          <a:p>
            <a:pPr algn="just"/>
            <a:endParaRPr lang="cs-CZ" dirty="0">
              <a:solidFill>
                <a:schemeClr val="bg1"/>
              </a:solidFill>
            </a:endParaRPr>
          </a:p>
          <a:p>
            <a:pPr algn="just"/>
            <a:r>
              <a:rPr lang="cs-CZ" dirty="0">
                <a:solidFill>
                  <a:schemeClr val="bg1"/>
                </a:solidFill>
              </a:rPr>
              <a:t>=&gt; Roman </a:t>
            </a:r>
            <a:r>
              <a:rPr lang="cs-CZ" dirty="0" err="1">
                <a:solidFill>
                  <a:schemeClr val="bg1"/>
                </a:solidFill>
              </a:rPr>
              <a:t>traders</a:t>
            </a:r>
            <a:r>
              <a:rPr lang="cs-CZ" dirty="0">
                <a:solidFill>
                  <a:schemeClr val="bg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051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7FA29-D23E-4890-8057-2232E1C6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965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FA82FA-6037-4927-8F7B-EC0B5C7EF5EB}"/>
              </a:ext>
            </a:extLst>
          </p:cNvPr>
          <p:cNvSpPr txBox="1"/>
          <p:nvPr/>
        </p:nvSpPr>
        <p:spPr>
          <a:xfrm>
            <a:off x="8184232" y="260648"/>
            <a:ext cx="37917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cs-CZ" dirty="0" err="1">
                <a:solidFill>
                  <a:schemeClr val="bg1"/>
                </a:solidFill>
              </a:rPr>
              <a:t>What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Bratislava???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extremely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powerful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elite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issuing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new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coinage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modelled</a:t>
            </a:r>
            <a:r>
              <a:rPr lang="cs-CZ" dirty="0">
                <a:solidFill>
                  <a:schemeClr val="bg1"/>
                </a:solidFill>
              </a:rPr>
              <a:t> on Roman </a:t>
            </a:r>
            <a:r>
              <a:rPr lang="cs-CZ" dirty="0" err="1">
                <a:solidFill>
                  <a:schemeClr val="bg1"/>
                </a:solidFill>
              </a:rPr>
              <a:t>coins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using</a:t>
            </a:r>
            <a:r>
              <a:rPr lang="cs-CZ" dirty="0">
                <a:solidFill>
                  <a:schemeClr val="bg1"/>
                </a:solidFill>
              </a:rPr>
              <a:t> Latin script)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unprecedented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contact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Italy </a:t>
            </a:r>
            <a:r>
              <a:rPr lang="cs-CZ" dirty="0" err="1">
                <a:solidFill>
                  <a:schemeClr val="bg1"/>
                </a:solidFill>
              </a:rPr>
              <a:t>evidenced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>
                <a:solidFill>
                  <a:schemeClr val="bg1"/>
                </a:solidFill>
              </a:rPr>
              <a:t>massive</a:t>
            </a:r>
            <a:r>
              <a:rPr lang="cs-CZ" dirty="0">
                <a:solidFill>
                  <a:schemeClr val="bg1"/>
                </a:solidFill>
              </a:rPr>
              <a:t> import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wine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mainly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large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extermely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numerous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buildings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which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must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have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been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carried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out</a:t>
            </a:r>
            <a:r>
              <a:rPr lang="cs-CZ" dirty="0">
                <a:solidFill>
                  <a:schemeClr val="bg1"/>
                </a:solidFill>
              </a:rPr>
              <a:t> by </a:t>
            </a:r>
            <a:r>
              <a:rPr lang="cs-CZ" dirty="0" err="1">
                <a:solidFill>
                  <a:schemeClr val="bg1"/>
                </a:solidFill>
              </a:rPr>
              <a:t>Italian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architects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3740C8F-9A44-4572-8F08-34B3B6169C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51516"/>
            <a:ext cx="12191998" cy="666412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D77B7F2-AFF8-4F99-9BC7-1F51A3812268}"/>
              </a:ext>
            </a:extLst>
          </p:cNvPr>
          <p:cNvSpPr/>
          <p:nvPr/>
        </p:nvSpPr>
        <p:spPr>
          <a:xfrm>
            <a:off x="8544270" y="6328317"/>
            <a:ext cx="3647728" cy="369332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 err="1">
                <a:cs typeface="Arial" charset="0"/>
              </a:rPr>
              <a:t>Strabo</a:t>
            </a:r>
            <a:r>
              <a:rPr lang="cs-CZ" dirty="0">
                <a:cs typeface="Arial" charset="0"/>
              </a:rPr>
              <a:t>  VII, 3, 11; VII, 3, 2;  VII, 5, 6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E16F6388-D6E1-4720-BA22-3AFDD893B6EE}"/>
              </a:ext>
            </a:extLst>
          </p:cNvPr>
          <p:cNvSpPr/>
          <p:nvPr/>
        </p:nvSpPr>
        <p:spPr>
          <a:xfrm>
            <a:off x="9656619" y="2452255"/>
            <a:ext cx="2189018" cy="1759527"/>
          </a:xfrm>
          <a:prstGeom prst="ellipse">
            <a:avLst/>
          </a:prstGeom>
          <a:solidFill>
            <a:srgbClr val="FF6600">
              <a:alpha val="6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70F4C1B-E551-4363-AD0D-4B962DDE66E1}"/>
              </a:ext>
            </a:extLst>
          </p:cNvPr>
          <p:cNvSpPr txBox="1"/>
          <p:nvPr/>
        </p:nvSpPr>
        <p:spPr>
          <a:xfrm>
            <a:off x="7287490" y="3719946"/>
            <a:ext cx="89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Taurisci</a:t>
            </a:r>
            <a:endParaRPr lang="cs-CZ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D0C0706-E968-42C1-8664-8360A1229BEF}"/>
              </a:ext>
            </a:extLst>
          </p:cNvPr>
          <p:cNvSpPr txBox="1"/>
          <p:nvPr/>
        </p:nvSpPr>
        <p:spPr>
          <a:xfrm>
            <a:off x="8329427" y="4315691"/>
            <a:ext cx="101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Scordisci</a:t>
            </a:r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9BCEC02-0A1A-4120-9E84-5E75220FC5DC}"/>
              </a:ext>
            </a:extLst>
          </p:cNvPr>
          <p:cNvSpPr txBox="1"/>
          <p:nvPr/>
        </p:nvSpPr>
        <p:spPr>
          <a:xfrm>
            <a:off x="7962658" y="278257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Boii?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9FB8E8C9-48E4-4C68-9F6A-1DEC99BDFEDC}"/>
              </a:ext>
            </a:extLst>
          </p:cNvPr>
          <p:cNvCxnSpPr/>
          <p:nvPr/>
        </p:nvCxnSpPr>
        <p:spPr>
          <a:xfrm flipH="1" flipV="1">
            <a:off x="8836553" y="2992582"/>
            <a:ext cx="1332683" cy="1454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7EC1DFD5-42DC-4FEE-85C9-909F428ABBF6}"/>
              </a:ext>
            </a:extLst>
          </p:cNvPr>
          <p:cNvCxnSpPr>
            <a:cxnSpLocks/>
          </p:cNvCxnSpPr>
          <p:nvPr/>
        </p:nvCxnSpPr>
        <p:spPr>
          <a:xfrm flipH="1">
            <a:off x="8329427" y="3429000"/>
            <a:ext cx="1839809" cy="2909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88FCBE77-EF00-446A-A451-36CFB53CAA0E}"/>
              </a:ext>
            </a:extLst>
          </p:cNvPr>
          <p:cNvCxnSpPr>
            <a:cxnSpLocks/>
          </p:cNvCxnSpPr>
          <p:nvPr/>
        </p:nvCxnSpPr>
        <p:spPr>
          <a:xfrm flipH="1">
            <a:off x="9502894" y="3771462"/>
            <a:ext cx="765519" cy="728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983E6C3-7E26-49BE-A5F8-8A7C49A5B106}"/>
              </a:ext>
            </a:extLst>
          </p:cNvPr>
          <p:cNvCxnSpPr>
            <a:cxnSpLocks/>
          </p:cNvCxnSpPr>
          <p:nvPr/>
        </p:nvCxnSpPr>
        <p:spPr>
          <a:xfrm flipH="1">
            <a:off x="9983098" y="3904612"/>
            <a:ext cx="439041" cy="16263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F8D3049B-138B-4F74-8174-74268DCF926A}"/>
              </a:ext>
            </a:extLst>
          </p:cNvPr>
          <p:cNvSpPr txBox="1"/>
          <p:nvPr/>
        </p:nvSpPr>
        <p:spPr>
          <a:xfrm>
            <a:off x="6964662" y="84764"/>
            <a:ext cx="5108002" cy="1754326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thing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know</a:t>
            </a:r>
            <a:r>
              <a:rPr lang="cs-CZ" dirty="0"/>
              <a:t> 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area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written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Dacians</a:t>
            </a:r>
            <a:r>
              <a:rPr lang="cs-CZ" dirty="0"/>
              <a:t> </a:t>
            </a:r>
            <a:r>
              <a:rPr lang="cs-CZ" dirty="0" err="1"/>
              <a:t>decimated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Pannonian</a:t>
            </a:r>
            <a:r>
              <a:rPr lang="cs-CZ" dirty="0"/>
              <a:t> </a:t>
            </a:r>
            <a:r>
              <a:rPr lang="cs-CZ" dirty="0" err="1"/>
              <a:t>Celts</a:t>
            </a:r>
            <a:r>
              <a:rPr lang="cs-CZ" dirty="0"/>
              <a:t> </a:t>
            </a:r>
            <a:r>
              <a:rPr lang="cs-CZ" dirty="0" err="1"/>
              <a:t>sometime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40s and </a:t>
            </a:r>
            <a:r>
              <a:rPr lang="cs-CZ" dirty="0" err="1"/>
              <a:t>mid</a:t>
            </a:r>
            <a:r>
              <a:rPr lang="cs-CZ" dirty="0"/>
              <a:t> 30s BC</a:t>
            </a:r>
          </a:p>
          <a:p>
            <a:r>
              <a:rPr lang="cs-CZ" dirty="0" err="1"/>
              <a:t>The</a:t>
            </a:r>
            <a:r>
              <a:rPr lang="cs-CZ" dirty="0"/>
              <a:t> end </a:t>
            </a:r>
            <a:r>
              <a:rPr lang="cs-CZ" dirty="0" err="1"/>
              <a:t>of</a:t>
            </a:r>
            <a:r>
              <a:rPr lang="cs-CZ" dirty="0"/>
              <a:t> Bratislava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event… no more. </a:t>
            </a:r>
          </a:p>
        </p:txBody>
      </p:sp>
    </p:spTree>
    <p:extLst>
      <p:ext uri="{BB962C8B-B14F-4D97-AF65-F5344CB8AC3E}">
        <p14:creationId xmlns:p14="http://schemas.microsoft.com/office/powerpoint/2010/main" val="45250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hoebe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10304</TotalTime>
  <Words>6034</Words>
  <Application>Microsoft Office PowerPoint</Application>
  <PresentationFormat>Širokoúhlá obrazovka</PresentationFormat>
  <Paragraphs>1180</Paragraphs>
  <Slides>102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102</vt:i4>
      </vt:variant>
    </vt:vector>
  </HeadingPairs>
  <TitlesOfParts>
    <vt:vector size="111" baseType="lpstr">
      <vt:lpstr>Andalus</vt:lpstr>
      <vt:lpstr>Arial</vt:lpstr>
      <vt:lpstr>Book Antiqua</vt:lpstr>
      <vt:lpstr>Calibri</vt:lpstr>
      <vt:lpstr>Candara</vt:lpstr>
      <vt:lpstr>Symbol</vt:lpstr>
      <vt:lpstr>Times New Roman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honza</dc:creator>
  <cp:lastModifiedBy>jan kysela</cp:lastModifiedBy>
  <cp:revision>280</cp:revision>
  <dcterms:created xsi:type="dcterms:W3CDTF">2015-04-23T19:03:08Z</dcterms:created>
  <dcterms:modified xsi:type="dcterms:W3CDTF">2022-12-25T21:27:51Z</dcterms:modified>
</cp:coreProperties>
</file>