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6" r:id="rId4"/>
    <p:sldId id="259" r:id="rId5"/>
    <p:sldId id="278" r:id="rId6"/>
    <p:sldId id="277" r:id="rId7"/>
    <p:sldId id="258" r:id="rId8"/>
    <p:sldId id="260" r:id="rId9"/>
    <p:sldId id="262" r:id="rId10"/>
    <p:sldId id="283" r:id="rId11"/>
    <p:sldId id="284" r:id="rId12"/>
    <p:sldId id="261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9" r:id="rId22"/>
    <p:sldId id="280" r:id="rId23"/>
    <p:sldId id="281" r:id="rId24"/>
    <p:sldId id="282" r:id="rId25"/>
    <p:sldId id="271" r:id="rId26"/>
    <p:sldId id="272" r:id="rId27"/>
    <p:sldId id="273" r:id="rId28"/>
    <p:sldId id="274" r:id="rId29"/>
    <p:sldId id="285" r:id="rId30"/>
    <p:sldId id="27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6CD90EE-9349-4EC4-8EEE-97924D128809}">
          <p14:sldIdLst>
            <p14:sldId id="256"/>
            <p14:sldId id="257"/>
            <p14:sldId id="276"/>
            <p14:sldId id="259"/>
            <p14:sldId id="278"/>
            <p14:sldId id="277"/>
            <p14:sldId id="258"/>
            <p14:sldId id="260"/>
            <p14:sldId id="262"/>
            <p14:sldId id="283"/>
            <p14:sldId id="284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9"/>
            <p14:sldId id="280"/>
            <p14:sldId id="281"/>
            <p14:sldId id="282"/>
            <p14:sldId id="271"/>
            <p14:sldId id="272"/>
            <p14:sldId id="273"/>
            <p14:sldId id="274"/>
            <p14:sldId id="285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CBCBB-7F67-4DEF-B3F5-0C78BC2C5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Kazuistika náhlé příhody břišní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BCEA7C-AAF8-4978-9ABD-006F15C601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MUDr. Pavel Koželský</a:t>
            </a:r>
          </a:p>
          <a:p>
            <a:r>
              <a:rPr lang="cs-CZ" dirty="0"/>
              <a:t>I. Chirurgická klinika VFN</a:t>
            </a:r>
          </a:p>
        </p:txBody>
      </p:sp>
    </p:spTree>
    <p:extLst>
      <p:ext uri="{BB962C8B-B14F-4D97-AF65-F5344CB8AC3E}">
        <p14:creationId xmlns:p14="http://schemas.microsoft.com/office/powerpoint/2010/main" val="184583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D651F-C8CD-42DE-82E4-917D23BF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Fyzikální vyšetření – fyziologický nález.</a:t>
            </a:r>
            <a:br>
              <a:rPr lang="cs-CZ" dirty="0"/>
            </a:br>
            <a:r>
              <a:rPr lang="cs-CZ" dirty="0"/>
              <a:t>Doplňte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FAC99-2781-496C-9DCE-871D81AA2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730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291493-0C10-416A-984B-1EE0CFF6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Fyzikální vyšetření u chirurgického pacienta – fyziologický nález.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A613F7-67FC-48A1-8CF1-62D06B1B7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Fyzikální vyšetření :</a:t>
            </a:r>
            <a:r>
              <a:rPr lang="cs-CZ" dirty="0"/>
              <a:t> TK :  , P :  , TT :  , Výška :    ,Váha : </a:t>
            </a:r>
          </a:p>
          <a:p>
            <a:r>
              <a:rPr lang="cs-CZ" dirty="0"/>
              <a:t>Celkově : Při vědomí, orient. osobou, místem i časem, spolupracuje, aktuálně bez emoční lability, K-P stabilní, </a:t>
            </a:r>
            <a:r>
              <a:rPr lang="cs-CZ" dirty="0" err="1"/>
              <a:t>eupnoic</a:t>
            </a:r>
            <a:r>
              <a:rPr lang="cs-CZ" dirty="0"/>
              <a:t>., </a:t>
            </a:r>
            <a:r>
              <a:rPr lang="cs-CZ" dirty="0" err="1"/>
              <a:t>přimeřené</a:t>
            </a:r>
            <a:r>
              <a:rPr lang="cs-CZ" dirty="0"/>
              <a:t> výživy, bez ikteru, hydratace v normě. </a:t>
            </a:r>
            <a:r>
              <a:rPr lang="cs-CZ" dirty="0" err="1"/>
              <a:t>Nelateralizuje</a:t>
            </a:r>
            <a:r>
              <a:rPr lang="cs-CZ" dirty="0"/>
              <a:t>. </a:t>
            </a:r>
            <a:r>
              <a:rPr lang="cs-CZ" dirty="0" err="1"/>
              <a:t>Ameningeální</a:t>
            </a:r>
            <a:r>
              <a:rPr lang="cs-CZ" dirty="0"/>
              <a:t>. Pohyblivost volná, kožní kolorit bez patologie.</a:t>
            </a:r>
            <a:r>
              <a:rPr lang="cs-CZ" b="1" dirty="0"/>
              <a:t> </a:t>
            </a:r>
            <a:r>
              <a:rPr lang="cs-CZ" dirty="0"/>
              <a:t>Hlava: Poklepově nebolestivá, uši a nos bez výtoku, oční štěrbiny symetrické, spojivky růžové, </a:t>
            </a:r>
            <a:r>
              <a:rPr lang="cs-CZ" dirty="0" err="1"/>
              <a:t>sklery</a:t>
            </a:r>
            <a:r>
              <a:rPr lang="cs-CZ" dirty="0"/>
              <a:t> bílé, bulby volně hybné všemi směry, zornice </a:t>
            </a:r>
            <a:r>
              <a:rPr lang="cs-CZ" dirty="0" err="1"/>
              <a:t>izo</a:t>
            </a:r>
            <a:r>
              <a:rPr lang="cs-CZ" dirty="0"/>
              <a:t>, foto </a:t>
            </a:r>
            <a:r>
              <a:rPr lang="cs-CZ" dirty="0" err="1"/>
              <a:t>bilat</a:t>
            </a:r>
            <a:r>
              <a:rPr lang="cs-CZ" dirty="0"/>
              <a:t>. +, n. V a VII v normě, jazyk plazí středem. Krk: Volně hybný všemi směry, C páteř palpačně nebolestivá. Pulzace karotid souměrná, normální náplň krční žil. Štítná žláza na pohled  a pohmat nezvětšená. Páteř:  Bez deformit, hybnost ve všech segmentech věku a habitu přiměřena, palpačně i </a:t>
            </a:r>
            <a:r>
              <a:rPr lang="cs-CZ" dirty="0" err="1"/>
              <a:t>pokl</a:t>
            </a:r>
            <a:r>
              <a:rPr lang="cs-CZ" dirty="0"/>
              <a:t>. obratlové trny nebolestivé. Hrudník: Symetrický, bez deformit. Klinicky pevný. Poslechově dýchání čisté sklípkové ve všech polích. AS pravidelná, 2 ozvy ohraničené. Axily bez kožních změn, lymfatické uzliny nehmatné. Břicho: Souměrné, v </a:t>
            </a:r>
            <a:r>
              <a:rPr lang="cs-CZ" dirty="0" err="1"/>
              <a:t>niveau</a:t>
            </a:r>
            <a:r>
              <a:rPr lang="cs-CZ" dirty="0"/>
              <a:t>, dýchací pohyby viditelné v celém rozsahu. Měkké, prohmatné, palpačně a poklepově nebolestivé, povrchová a hluboká palpace bez hmatné resistence, bez známek peritoneálního dráždění. Poklep diferencovaně bubínkový. Peristaltika slyšitelná normální. </a:t>
            </a:r>
            <a:r>
              <a:rPr lang="cs-CZ" dirty="0" err="1"/>
              <a:t>Tapotement</a:t>
            </a:r>
            <a:r>
              <a:rPr lang="cs-CZ" dirty="0"/>
              <a:t> </a:t>
            </a:r>
            <a:r>
              <a:rPr lang="cs-CZ" dirty="0" err="1"/>
              <a:t>bilat</a:t>
            </a:r>
            <a:r>
              <a:rPr lang="cs-CZ" dirty="0"/>
              <a:t>. negativní. </a:t>
            </a:r>
            <a:r>
              <a:rPr lang="cs-CZ" dirty="0" err="1"/>
              <a:t>Inguiny</a:t>
            </a:r>
            <a:r>
              <a:rPr lang="cs-CZ" dirty="0"/>
              <a:t> volné, lymfatické uzliny oboustranně nehmatné, hernie nepřítomné. Per rektum : Okolí konečníku klidné, tonus análního sfinkteru přiměřený. </a:t>
            </a:r>
            <a:r>
              <a:rPr lang="cs-CZ" dirty="0" err="1"/>
              <a:t>Ampula</a:t>
            </a:r>
            <a:r>
              <a:rPr lang="cs-CZ" dirty="0"/>
              <a:t> hladká, </a:t>
            </a:r>
            <a:r>
              <a:rPr lang="cs-CZ" dirty="0" err="1"/>
              <a:t>indigace</a:t>
            </a:r>
            <a:r>
              <a:rPr lang="cs-CZ" dirty="0"/>
              <a:t> nebolestivá, Douglas nevyklenuje. V dosahu prstu bez patologie, na rukavici bez patologické příměsi, normální formovaná stolice. Horní končetiny: Volně hybné, nebolestivé, bez deformit. Svalová síla a tonus souměrné, v normě. Hybnost, inervace a prokrvení periferie v normě. Dolní končetiny: Volně hybné, nebolestivé, bez deformit. Svalová síla a tonus souměrné, v normě. Pulzy na periferii oboustranně hmatné, symetrické. Bez kožních trofických změn. Bez edémů a varixů. </a:t>
            </a:r>
            <a:r>
              <a:rPr lang="cs-CZ" dirty="0" err="1"/>
              <a:t>Homans</a:t>
            </a:r>
            <a:r>
              <a:rPr lang="cs-CZ" dirty="0"/>
              <a:t> a dorzální flexe </a:t>
            </a:r>
            <a:r>
              <a:rPr lang="cs-CZ" dirty="0" err="1"/>
              <a:t>negat</a:t>
            </a:r>
            <a:r>
              <a:rPr lang="cs-CZ" dirty="0"/>
              <a:t>. Hybnost, inervace a prokrvení periferie v normě.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0191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91F95-2954-4346-8D31-68B4027CF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Fyzikální vyšetření – status </a:t>
            </a:r>
            <a:r>
              <a:rPr lang="cs-CZ" dirty="0" err="1"/>
              <a:t>praesens</a:t>
            </a:r>
            <a:r>
              <a:rPr lang="cs-CZ" dirty="0"/>
              <a:t> našeho pacienta – „</a:t>
            </a:r>
            <a:r>
              <a:rPr lang="cs-CZ" dirty="0" err="1"/>
              <a:t>blitzové</a:t>
            </a:r>
            <a:r>
              <a:rPr lang="cs-CZ" dirty="0"/>
              <a:t>“ vyšetření.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A315E2-ED12-4203-810A-43F267D6D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 klinické praxi provádíme vyšetření akutního pacienta se zaměřením na jeho aktuální klinický stav a předpokládanou diagnózu – jistě Vás u vyloučení NPB nezajímá, že hlava je </a:t>
            </a:r>
            <a:r>
              <a:rPr lang="cs-CZ" dirty="0" err="1"/>
              <a:t>mezocefalická</a:t>
            </a:r>
            <a:r>
              <a:rPr lang="cs-CZ" dirty="0"/>
              <a:t>…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endParaRPr lang="cs-CZ" dirty="0"/>
          </a:p>
          <a:p>
            <a:r>
              <a:rPr lang="cs-CZ" dirty="0"/>
              <a:t>Eupnoe, KP komp., bez </a:t>
            </a:r>
            <a:r>
              <a:rPr lang="cs-CZ" dirty="0" err="1"/>
              <a:t>icteru</a:t>
            </a:r>
            <a:r>
              <a:rPr lang="cs-CZ" dirty="0"/>
              <a:t> či </a:t>
            </a:r>
            <a:r>
              <a:rPr lang="cs-CZ" dirty="0" err="1"/>
              <a:t>cyanosy</a:t>
            </a:r>
            <a:r>
              <a:rPr lang="cs-CZ" dirty="0"/>
              <a:t>, </a:t>
            </a:r>
            <a:r>
              <a:rPr lang="cs-CZ" b="1" dirty="0">
                <a:solidFill>
                  <a:srgbClr val="FF0000"/>
                </a:solidFill>
              </a:rPr>
              <a:t>dehydratace</a:t>
            </a:r>
            <a:r>
              <a:rPr lang="cs-CZ" dirty="0"/>
              <a:t>, spolupracuje, bez lateralizace </a:t>
            </a:r>
          </a:p>
          <a:p>
            <a:pPr marL="0" indent="0">
              <a:buNone/>
            </a:pPr>
            <a:r>
              <a:rPr lang="cs-CZ" dirty="0"/>
              <a:t>	TK: 110/60   P: 100  TT: 36,8</a:t>
            </a:r>
          </a:p>
          <a:p>
            <a:r>
              <a:rPr lang="cs-CZ" dirty="0"/>
              <a:t>Hlava – </a:t>
            </a:r>
            <a:r>
              <a:rPr lang="cs-CZ" dirty="0" err="1"/>
              <a:t>neurol</a:t>
            </a:r>
            <a:r>
              <a:rPr lang="cs-CZ" dirty="0"/>
              <a:t>. bez patologie, </a:t>
            </a:r>
            <a:r>
              <a:rPr lang="cs-CZ" b="1" dirty="0">
                <a:solidFill>
                  <a:srgbClr val="FF0000"/>
                </a:solidFill>
              </a:rPr>
              <a:t>jazyk a rty oschlé</a:t>
            </a:r>
          </a:p>
          <a:p>
            <a:r>
              <a:rPr lang="cs-CZ" dirty="0"/>
              <a:t>Hrudník – symetrický, pevný, dýchání </a:t>
            </a:r>
            <a:r>
              <a:rPr lang="cs-CZ" dirty="0" err="1"/>
              <a:t>bilat</a:t>
            </a:r>
            <a:r>
              <a:rPr lang="cs-CZ" dirty="0"/>
              <a:t>. čisté, sklípkové, bez vedlejších fenoménů, ozvy ohraničené, AS pravidelná</a:t>
            </a:r>
          </a:p>
          <a:p>
            <a:r>
              <a:rPr lang="cs-CZ" dirty="0"/>
              <a:t>Břicho – </a:t>
            </a:r>
            <a:r>
              <a:rPr lang="cs-CZ" b="1" dirty="0">
                <a:solidFill>
                  <a:srgbClr val="FF0000"/>
                </a:solidFill>
              </a:rPr>
              <a:t>vzedmuté nad úrovní hrudníku</a:t>
            </a:r>
            <a:r>
              <a:rPr lang="cs-CZ" dirty="0"/>
              <a:t>, prohmatné, palpačně citlivé difúzně, poklepově nebolestivé, </a:t>
            </a:r>
            <a:r>
              <a:rPr lang="cs-CZ" b="1" dirty="0">
                <a:solidFill>
                  <a:srgbClr val="FF0000"/>
                </a:solidFill>
              </a:rPr>
              <a:t>poklep meteorický</a:t>
            </a:r>
            <a:r>
              <a:rPr lang="cs-CZ" dirty="0"/>
              <a:t> ve všech kvadrantech, bez hmatné patologické resistence, játra v oblouku, slezinu nehmatám, </a:t>
            </a:r>
            <a:r>
              <a:rPr lang="cs-CZ" dirty="0" err="1"/>
              <a:t>tapotement</a:t>
            </a:r>
            <a:r>
              <a:rPr lang="cs-CZ" dirty="0"/>
              <a:t> </a:t>
            </a:r>
            <a:r>
              <a:rPr lang="cs-CZ" dirty="0" err="1"/>
              <a:t>bilat</a:t>
            </a:r>
            <a:r>
              <a:rPr lang="cs-CZ" dirty="0"/>
              <a:t>. </a:t>
            </a:r>
            <a:r>
              <a:rPr lang="cs-CZ" dirty="0" err="1"/>
              <a:t>neg</a:t>
            </a:r>
            <a:r>
              <a:rPr lang="cs-CZ" dirty="0"/>
              <a:t>., </a:t>
            </a:r>
            <a:r>
              <a:rPr lang="cs-CZ" b="1" dirty="0" err="1">
                <a:solidFill>
                  <a:srgbClr val="FF0000"/>
                </a:solidFill>
              </a:rPr>
              <a:t>perist</a:t>
            </a:r>
            <a:r>
              <a:rPr lang="cs-CZ" b="1" dirty="0">
                <a:solidFill>
                  <a:srgbClr val="FF0000"/>
                </a:solidFill>
              </a:rPr>
              <a:t>. neslyšná („mrtvé ticho“), ojedinělé </a:t>
            </a:r>
            <a:r>
              <a:rPr lang="cs-CZ" b="1" dirty="0" err="1">
                <a:solidFill>
                  <a:srgbClr val="FF0000"/>
                </a:solidFill>
              </a:rPr>
              <a:t>šplíchoty</a:t>
            </a:r>
            <a:r>
              <a:rPr lang="cs-CZ" dirty="0"/>
              <a:t>, bez zn. peritoneálního dráždění. Rána zhojena per </a:t>
            </a:r>
            <a:r>
              <a:rPr lang="cs-CZ" dirty="0" err="1"/>
              <a:t>primam</a:t>
            </a:r>
            <a:r>
              <a:rPr lang="cs-CZ" dirty="0"/>
              <a:t>, v pravém </a:t>
            </a:r>
            <a:r>
              <a:rPr lang="cs-CZ" dirty="0" err="1"/>
              <a:t>mesogastriu</a:t>
            </a:r>
            <a:r>
              <a:rPr lang="cs-CZ" dirty="0"/>
              <a:t> vitální ileostomie, digitálním vyš. průchodná obě raménka.</a:t>
            </a:r>
          </a:p>
          <a:p>
            <a:r>
              <a:rPr lang="cs-CZ" dirty="0"/>
              <a:t>Per </a:t>
            </a:r>
            <a:r>
              <a:rPr lang="cs-CZ" dirty="0" err="1"/>
              <a:t>rectum</a:t>
            </a:r>
            <a:r>
              <a:rPr lang="cs-CZ" dirty="0"/>
              <a:t> - Okolí konečníku klidné, tonus análního sfinkteru přiměřený. </a:t>
            </a:r>
            <a:r>
              <a:rPr lang="cs-CZ" dirty="0" err="1"/>
              <a:t>Ampula</a:t>
            </a:r>
            <a:r>
              <a:rPr lang="cs-CZ" dirty="0"/>
              <a:t> hladká, </a:t>
            </a:r>
            <a:r>
              <a:rPr lang="cs-CZ" dirty="0" err="1"/>
              <a:t>indigace</a:t>
            </a:r>
            <a:r>
              <a:rPr lang="cs-CZ" dirty="0"/>
              <a:t> nebolestivá, Douglas nevyklenuje. V dosahu prstu bez patologie, na rukavici bez patologické příměsi, bez stolice</a:t>
            </a:r>
          </a:p>
          <a:p>
            <a:r>
              <a:rPr lang="cs-CZ" dirty="0"/>
              <a:t>DKK – volně hybné, bez otoků či zn. zánětu, bez zn. HŽT, pulzace hmatné do periferie, čití v normě</a:t>
            </a:r>
          </a:p>
        </p:txBody>
      </p:sp>
    </p:spTree>
    <p:extLst>
      <p:ext uri="{BB962C8B-B14F-4D97-AF65-F5344CB8AC3E}">
        <p14:creationId xmlns:p14="http://schemas.microsoft.com/office/powerpoint/2010/main" val="977579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BCD95-143F-424E-A82F-41AEC2F90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Jaká </a:t>
            </a:r>
            <a:r>
              <a:rPr lang="cs-CZ" dirty="0" err="1"/>
              <a:t>paraklinická</a:t>
            </a:r>
            <a:r>
              <a:rPr lang="cs-CZ" dirty="0"/>
              <a:t> vyšetření?</a:t>
            </a:r>
            <a:br>
              <a:rPr lang="cs-CZ" dirty="0"/>
            </a:br>
            <a:r>
              <a:rPr lang="cs-CZ" dirty="0"/>
              <a:t>Co od nich očekáváte?</a:t>
            </a:r>
          </a:p>
        </p:txBody>
      </p:sp>
      <p:pic>
        <p:nvPicPr>
          <p:cNvPr id="5" name="Zástupný obsah 4" descr="Obsah obrázku muž, osoba, starší, staré&#10;&#10;Popis byl vytvořen automaticky">
            <a:extLst>
              <a:ext uri="{FF2B5EF4-FFF2-40B4-BE49-F238E27FC236}">
                <a16:creationId xmlns:a16="http://schemas.microsoft.com/office/drawing/2014/main" id="{368D388A-9770-4EE3-9B96-8218C70A8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459" y="1930400"/>
            <a:ext cx="3164418" cy="4446490"/>
          </a:xfrm>
        </p:spPr>
      </p:pic>
    </p:spTree>
    <p:extLst>
      <p:ext uri="{BB962C8B-B14F-4D97-AF65-F5344CB8AC3E}">
        <p14:creationId xmlns:p14="http://schemas.microsoft.com/office/powerpoint/2010/main" val="1898393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0568A-6A49-4C63-8451-E0D690EC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Ano správně, jsou to tato…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88F131-0EDB-4D3F-9284-E4779A6F2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u="sng" dirty="0"/>
              <a:t>Kompletní laboratorní vyšetření </a:t>
            </a:r>
            <a:r>
              <a:rPr lang="cs-CZ" dirty="0"/>
              <a:t>– biochemie, JT + AMS, KO, koagulace</a:t>
            </a:r>
          </a:p>
          <a:p>
            <a:pPr lvl="1"/>
            <a:r>
              <a:rPr lang="cs-CZ" dirty="0"/>
              <a:t>Laboratorní zn. dehydratace či renálního selhávání – elevace urey, kreatininu, osmolarita, hodnota </a:t>
            </a:r>
            <a:r>
              <a:rPr lang="cs-CZ" dirty="0" err="1"/>
              <a:t>Hb</a:t>
            </a:r>
            <a:r>
              <a:rPr lang="cs-CZ" dirty="0"/>
              <a:t> a HTC vzhledem k věku a po prodělaném rozsáhlém </a:t>
            </a:r>
            <a:r>
              <a:rPr lang="cs-CZ" dirty="0" err="1"/>
              <a:t>onkochirurgickém</a:t>
            </a:r>
            <a:r>
              <a:rPr lang="cs-CZ" dirty="0"/>
              <a:t> výkonu.</a:t>
            </a:r>
          </a:p>
          <a:p>
            <a:pPr lvl="1"/>
            <a:r>
              <a:rPr lang="cs-CZ" dirty="0" err="1"/>
              <a:t>Minerálová</a:t>
            </a:r>
            <a:r>
              <a:rPr lang="cs-CZ" dirty="0"/>
              <a:t> dysbalance.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b="1" u="sng" dirty="0"/>
              <a:t>RTG nativní snímek břicha vstoje horizontálním paprskem </a:t>
            </a:r>
            <a:r>
              <a:rPr lang="cs-CZ" dirty="0"/>
              <a:t>– indikován v případě, že uvažujeme o:</a:t>
            </a:r>
          </a:p>
          <a:p>
            <a:pPr lvl="1"/>
            <a:r>
              <a:rPr lang="cs-CZ" dirty="0"/>
              <a:t>Poruše pasáže (ileosní stav) – hladinky na tenkých kličkách či tračníku (</a:t>
            </a:r>
            <a:r>
              <a:rPr lang="cs-CZ" dirty="0" err="1"/>
              <a:t>hydroaerické</a:t>
            </a:r>
            <a:r>
              <a:rPr lang="cs-CZ" dirty="0"/>
              <a:t> fenomény)</a:t>
            </a:r>
          </a:p>
          <a:p>
            <a:pPr lvl="1"/>
            <a:r>
              <a:rPr lang="cs-CZ" dirty="0"/>
              <a:t>Perforační náhlé příhodě břišní (srpkovitá projasnění pod bráničními kupulami).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/>
              <a:t>USG břicha </a:t>
            </a:r>
            <a:r>
              <a:rPr lang="cs-CZ" dirty="0"/>
              <a:t>– tekutinové kolekce, zánětlivá náhlá příhoda břišní – apendicitis či např. kolitis reflexně zpomalující střevní motilitu, dilatace </a:t>
            </a:r>
            <a:r>
              <a:rPr lang="cs-CZ" dirty="0" err="1"/>
              <a:t>kalichopánvičkovho</a:t>
            </a:r>
            <a:r>
              <a:rPr lang="cs-CZ" dirty="0"/>
              <a:t> systému ledviny – renální kolika reflexně zpomalující střevní motilitu…</a:t>
            </a:r>
          </a:p>
          <a:p>
            <a:endParaRPr lang="cs-CZ" dirty="0"/>
          </a:p>
          <a:p>
            <a:r>
              <a:rPr lang="cs-CZ" dirty="0"/>
              <a:t>Při diagnostických rozpacích doplnit </a:t>
            </a:r>
            <a:r>
              <a:rPr lang="cs-CZ" b="1" u="sng" dirty="0"/>
              <a:t>CT vyšetření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CAVE!!! Alergie na kontrastní látku!!! Jodová </a:t>
            </a:r>
            <a:r>
              <a:rPr lang="cs-CZ" dirty="0" err="1">
                <a:solidFill>
                  <a:srgbClr val="FF0000"/>
                </a:solidFill>
              </a:rPr>
              <a:t>kontratní</a:t>
            </a:r>
            <a:r>
              <a:rPr lang="cs-CZ" dirty="0">
                <a:solidFill>
                  <a:srgbClr val="FF0000"/>
                </a:solidFill>
              </a:rPr>
              <a:t> látka vylučující se </a:t>
            </a:r>
            <a:r>
              <a:rPr lang="cs-CZ" dirty="0" err="1">
                <a:solidFill>
                  <a:srgbClr val="FF0000"/>
                </a:solidFill>
              </a:rPr>
              <a:t>levinami</a:t>
            </a:r>
            <a:r>
              <a:rPr lang="cs-CZ" dirty="0">
                <a:solidFill>
                  <a:srgbClr val="FF0000"/>
                </a:solidFill>
              </a:rPr>
              <a:t> – při zn. renální insuficience nutná nejprve rehydratace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824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46614-822B-4614-837E-455231C0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nám vyšlo…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33E43A-22CB-488C-A8B5-78C292F9E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4034"/>
            <a:ext cx="8596668" cy="4787328"/>
          </a:xfrm>
        </p:spPr>
        <p:txBody>
          <a:bodyPr>
            <a:normAutofit/>
          </a:bodyPr>
          <a:lstStyle/>
          <a:p>
            <a:r>
              <a:rPr lang="cs-CZ" b="1" u="sng" dirty="0"/>
              <a:t>Nativní snímek břicha: </a:t>
            </a:r>
            <a:r>
              <a:rPr lang="cs-CZ" dirty="0"/>
              <a:t>mírná </a:t>
            </a:r>
            <a:r>
              <a:rPr lang="cs-CZ" dirty="0" err="1"/>
              <a:t>gastrektázie</a:t>
            </a:r>
            <a:r>
              <a:rPr lang="cs-CZ" dirty="0"/>
              <a:t>, hladinky na tenkém a částečně i na tlustém střevě, bez výraznější dilatace.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b="1" dirty="0"/>
          </a:p>
          <a:p>
            <a:r>
              <a:rPr lang="cs-CZ" b="1" u="sng" dirty="0"/>
              <a:t>USG břicha: </a:t>
            </a:r>
            <a:r>
              <a:rPr lang="cs-CZ" dirty="0"/>
              <a:t>tenké kličky bez patrné peristaltiky s tekutým obsahem.</a:t>
            </a:r>
          </a:p>
        </p:txBody>
      </p:sp>
      <p:pic>
        <p:nvPicPr>
          <p:cNvPr id="5" name="Obrázek 4" descr="Obsah obrázku bílá, jídlo&#10;&#10;Popis byl vytvořen automaticky">
            <a:extLst>
              <a:ext uri="{FF2B5EF4-FFF2-40B4-BE49-F238E27FC236}">
                <a16:creationId xmlns:a16="http://schemas.microsoft.com/office/drawing/2014/main" id="{10891581-E541-4C78-99DA-949CC47AB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641" y="1930400"/>
            <a:ext cx="2578359" cy="313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5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99A94-132E-456A-8A58-6E0A01E2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nám vyšlo…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B5E9C8-77C9-4BCD-83CB-1F9DED286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Laboratorní vyšetření: </a:t>
            </a:r>
            <a:r>
              <a:rPr lang="cs-CZ" b="1" dirty="0" err="1"/>
              <a:t>Minerály+Osmolalita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Na: 130 </a:t>
            </a:r>
            <a:r>
              <a:rPr lang="cs-CZ" b="1" dirty="0" err="1">
                <a:solidFill>
                  <a:srgbClr val="FF0000"/>
                </a:solidFill>
              </a:rPr>
              <a:t>mmol</a:t>
            </a:r>
            <a:r>
              <a:rPr lang="cs-CZ" b="1" dirty="0">
                <a:solidFill>
                  <a:srgbClr val="FF0000"/>
                </a:solidFill>
              </a:rPr>
              <a:t>/l</a:t>
            </a:r>
            <a:r>
              <a:rPr lang="cs-CZ" dirty="0"/>
              <a:t>, </a:t>
            </a:r>
            <a:r>
              <a:rPr lang="cs-CZ" b="1" dirty="0">
                <a:solidFill>
                  <a:srgbClr val="FF0000"/>
                </a:solidFill>
              </a:rPr>
              <a:t>K: 2,8 </a:t>
            </a:r>
            <a:r>
              <a:rPr lang="cs-CZ" b="1" dirty="0" err="1">
                <a:solidFill>
                  <a:srgbClr val="FF0000"/>
                </a:solidFill>
              </a:rPr>
              <a:t>mmol</a:t>
            </a:r>
            <a:r>
              <a:rPr lang="cs-CZ" b="1" dirty="0">
                <a:solidFill>
                  <a:srgbClr val="FF0000"/>
                </a:solidFill>
              </a:rPr>
              <a:t>/l</a:t>
            </a:r>
            <a:r>
              <a:rPr lang="cs-CZ" dirty="0"/>
              <a:t>, </a:t>
            </a:r>
            <a:r>
              <a:rPr lang="cs-CZ" b="1" dirty="0">
                <a:solidFill>
                  <a:srgbClr val="FF0000"/>
                </a:solidFill>
              </a:rPr>
              <a:t>Cl: 80 </a:t>
            </a:r>
            <a:r>
              <a:rPr lang="cs-CZ" b="1" dirty="0" err="1">
                <a:solidFill>
                  <a:srgbClr val="FF0000"/>
                </a:solidFill>
              </a:rPr>
              <a:t>mmol</a:t>
            </a:r>
            <a:r>
              <a:rPr lang="cs-CZ" b="1" dirty="0">
                <a:solidFill>
                  <a:srgbClr val="FF0000"/>
                </a:solidFill>
              </a:rPr>
              <a:t>/l</a:t>
            </a:r>
            <a:r>
              <a:rPr lang="cs-CZ" dirty="0"/>
              <a:t>, </a:t>
            </a:r>
            <a:r>
              <a:rPr lang="cs-CZ" b="1" dirty="0"/>
              <a:t>Dusíkové metabolity: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Urea: 20 </a:t>
            </a:r>
            <a:r>
              <a:rPr lang="cs-CZ" b="1" dirty="0" err="1">
                <a:solidFill>
                  <a:srgbClr val="FF0000"/>
                </a:solidFill>
              </a:rPr>
              <a:t>mmol</a:t>
            </a:r>
            <a:r>
              <a:rPr lang="cs-CZ" b="1" dirty="0">
                <a:solidFill>
                  <a:srgbClr val="FF0000"/>
                </a:solidFill>
              </a:rPr>
              <a:t>/l, </a:t>
            </a:r>
            <a:r>
              <a:rPr lang="cs-CZ" b="1" dirty="0" err="1">
                <a:solidFill>
                  <a:srgbClr val="FF0000"/>
                </a:solidFill>
              </a:rPr>
              <a:t>Kreat</a:t>
            </a:r>
            <a:r>
              <a:rPr lang="cs-CZ" b="1" dirty="0">
                <a:solidFill>
                  <a:srgbClr val="FF0000"/>
                </a:solidFill>
              </a:rPr>
              <a:t>.: 150 </a:t>
            </a:r>
            <a:r>
              <a:rPr lang="cs-CZ" b="1" dirty="0" err="1">
                <a:solidFill>
                  <a:srgbClr val="FF0000"/>
                </a:solidFill>
              </a:rPr>
              <a:t>umol</a:t>
            </a:r>
            <a:r>
              <a:rPr lang="cs-CZ" b="1" dirty="0">
                <a:solidFill>
                  <a:srgbClr val="FF0000"/>
                </a:solidFill>
              </a:rPr>
              <a:t>/l</a:t>
            </a:r>
            <a:r>
              <a:rPr lang="cs-CZ" dirty="0"/>
              <a:t>, </a:t>
            </a:r>
            <a:r>
              <a:rPr lang="cs-CZ" b="1" dirty="0"/>
              <a:t>Jaterní testy:</a:t>
            </a:r>
            <a:r>
              <a:rPr lang="cs-CZ" dirty="0"/>
              <a:t> Bilirubin: 28,0 </a:t>
            </a:r>
            <a:r>
              <a:rPr lang="cs-CZ" dirty="0" err="1"/>
              <a:t>umol</a:t>
            </a:r>
            <a:r>
              <a:rPr lang="cs-CZ" dirty="0"/>
              <a:t>/l, Bili př.: 7,5 </a:t>
            </a:r>
            <a:r>
              <a:rPr lang="cs-CZ" dirty="0" err="1"/>
              <a:t>umol</a:t>
            </a:r>
            <a:r>
              <a:rPr lang="cs-CZ" dirty="0"/>
              <a:t>/l, ALT: 0,26 </a:t>
            </a:r>
            <a:r>
              <a:rPr lang="cs-CZ" dirty="0" err="1"/>
              <a:t>ukat</a:t>
            </a:r>
            <a:r>
              <a:rPr lang="cs-CZ" dirty="0"/>
              <a:t>/l, AST: 0,31 </a:t>
            </a:r>
            <a:r>
              <a:rPr lang="cs-CZ" dirty="0" err="1"/>
              <a:t>ukat</a:t>
            </a:r>
            <a:r>
              <a:rPr lang="cs-CZ" dirty="0"/>
              <a:t>/l, GGT: 0,12 </a:t>
            </a:r>
            <a:r>
              <a:rPr lang="cs-CZ" dirty="0" err="1"/>
              <a:t>ukat</a:t>
            </a:r>
            <a:r>
              <a:rPr lang="cs-CZ" dirty="0"/>
              <a:t>/l, ALP: 0,89 </a:t>
            </a:r>
            <a:r>
              <a:rPr lang="cs-CZ" dirty="0" err="1"/>
              <a:t>ukat</a:t>
            </a:r>
            <a:r>
              <a:rPr lang="cs-CZ" dirty="0"/>
              <a:t>/l, </a:t>
            </a:r>
            <a:r>
              <a:rPr lang="cs-CZ" b="1" dirty="0"/>
              <a:t>Enzymy:</a:t>
            </a:r>
            <a:r>
              <a:rPr lang="cs-CZ" dirty="0"/>
              <a:t> AMS-P: 0,40 </a:t>
            </a:r>
            <a:r>
              <a:rPr lang="cs-CZ" dirty="0" err="1"/>
              <a:t>ukat</a:t>
            </a:r>
            <a:r>
              <a:rPr lang="cs-CZ" dirty="0"/>
              <a:t>/l, </a:t>
            </a:r>
            <a:r>
              <a:rPr lang="cs-CZ" b="1" dirty="0"/>
              <a:t>Bílkoviny:</a:t>
            </a:r>
            <a:r>
              <a:rPr lang="cs-CZ" dirty="0"/>
              <a:t> CB: 65,3 g/l, CRP: 9,3 mg/l, </a:t>
            </a:r>
            <a:r>
              <a:rPr lang="cs-CZ" b="1" dirty="0"/>
              <a:t>Diabetický profil:</a:t>
            </a:r>
            <a:r>
              <a:rPr lang="cs-CZ" dirty="0"/>
              <a:t> Glykemie: 5,7 </a:t>
            </a:r>
            <a:r>
              <a:rPr lang="cs-CZ" dirty="0" err="1"/>
              <a:t>mmol</a:t>
            </a:r>
            <a:r>
              <a:rPr lang="cs-CZ" dirty="0"/>
              <a:t>/l, </a:t>
            </a:r>
            <a:r>
              <a:rPr lang="cs-CZ" b="1" dirty="0"/>
              <a:t>Krevní obraz-</a:t>
            </a:r>
            <a:r>
              <a:rPr lang="cs-CZ" b="1" dirty="0" err="1"/>
              <a:t>perifer</a:t>
            </a:r>
            <a:r>
              <a:rPr lang="cs-CZ" b="1" dirty="0"/>
              <a:t>:</a:t>
            </a:r>
            <a:r>
              <a:rPr lang="cs-CZ" dirty="0"/>
              <a:t> Leu: 9,98 10^9/l, Ery: 4,18 10^12/l, </a:t>
            </a:r>
            <a:r>
              <a:rPr lang="cs-CZ" b="1" dirty="0">
                <a:solidFill>
                  <a:srgbClr val="FF0000"/>
                </a:solidFill>
              </a:rPr>
              <a:t>HB: 140 g/l</a:t>
            </a:r>
            <a:r>
              <a:rPr lang="cs-CZ" dirty="0"/>
              <a:t>, HTC: 0,450 1, MCV: 91,1 </a:t>
            </a:r>
            <a:r>
              <a:rPr lang="cs-CZ" dirty="0" err="1"/>
              <a:t>fl</a:t>
            </a:r>
            <a:r>
              <a:rPr lang="cs-CZ" dirty="0"/>
              <a:t>, </a:t>
            </a:r>
            <a:r>
              <a:rPr lang="cs-CZ" dirty="0" err="1"/>
              <a:t>Plt</a:t>
            </a:r>
            <a:r>
              <a:rPr lang="cs-CZ" dirty="0"/>
              <a:t>: 224 10^9/l, </a:t>
            </a:r>
            <a:r>
              <a:rPr lang="en-US" dirty="0" err="1"/>
              <a:t>Quickův</a:t>
            </a:r>
            <a:r>
              <a:rPr lang="en-US" dirty="0"/>
              <a:t> test INR: 1,</a:t>
            </a:r>
            <a:r>
              <a:rPr lang="cs-CZ" dirty="0"/>
              <a:t>05</a:t>
            </a:r>
            <a:r>
              <a:rPr lang="en-US" dirty="0"/>
              <a:t>, APTT: 36,3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499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5BBFB-7008-427F-BA06-B9BA95F6A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Kde je chyba, alias jaká je Vaše diagnóza?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Doplňte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5" name="Zástupný obsah 4" descr="Obsah obrázku osoba, muž, interiér, žena&#10;&#10;Popis byl vytvořen automaticky">
            <a:extLst>
              <a:ext uri="{FF2B5EF4-FFF2-40B4-BE49-F238E27FC236}">
                <a16:creationId xmlns:a16="http://schemas.microsoft.com/office/drawing/2014/main" id="{4432B65F-DBED-44EA-B54B-F18E2773B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5710" y="1635426"/>
            <a:ext cx="2434975" cy="1826231"/>
          </a:xfrm>
        </p:spPr>
      </p:pic>
    </p:spTree>
    <p:extLst>
      <p:ext uri="{BB962C8B-B14F-4D97-AF65-F5344CB8AC3E}">
        <p14:creationId xmlns:p14="http://schemas.microsoft.com/office/powerpoint/2010/main" val="310342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888812-4FAB-449C-AEC7-6DC3BC700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Tady je řešení…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5882EF-0FAA-4DA2-88A5-AC7C0D8EE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 je patrno z nynějšího onemocnění, u </a:t>
            </a:r>
            <a:r>
              <a:rPr lang="cs-CZ" dirty="0" err="1"/>
              <a:t>vyskověkého</a:t>
            </a:r>
            <a:r>
              <a:rPr lang="cs-CZ" dirty="0"/>
              <a:t> </a:t>
            </a:r>
            <a:r>
              <a:rPr lang="cs-CZ" dirty="0" err="1"/>
              <a:t>polymorbidního</a:t>
            </a:r>
            <a:r>
              <a:rPr lang="cs-CZ" dirty="0"/>
              <a:t> pacienta s ileostomií došlo k výraznému převýšení výdeje tekutin nad příjmem a dehydrataci. Vzhledem k vysokým odpadům </a:t>
            </a:r>
            <a:r>
              <a:rPr lang="cs-CZ" dirty="0" err="1"/>
              <a:t>stomií</a:t>
            </a:r>
            <a:r>
              <a:rPr lang="cs-CZ" dirty="0"/>
              <a:t> je </a:t>
            </a:r>
            <a:r>
              <a:rPr lang="cs-CZ" dirty="0" err="1"/>
              <a:t>patna</a:t>
            </a:r>
            <a:r>
              <a:rPr lang="cs-CZ" dirty="0"/>
              <a:t> </a:t>
            </a:r>
            <a:r>
              <a:rPr lang="cs-CZ" dirty="0" err="1"/>
              <a:t>minerálová</a:t>
            </a:r>
            <a:r>
              <a:rPr lang="cs-CZ" dirty="0"/>
              <a:t> dysbalance, dehydratace s elevací renálních funkcí a urémií, čemuž odpovídá jak klinické, tak laboratorní vyšetření. Celý stav vede k poruše motility až paréze GIT, což rovněž odpovídá klinice.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A72B6EB-857C-4A81-AC9C-43B11CDB7967}"/>
              </a:ext>
            </a:extLst>
          </p:cNvPr>
          <p:cNvSpPr/>
          <p:nvPr/>
        </p:nvSpPr>
        <p:spPr>
          <a:xfrm>
            <a:off x="2089753" y="1468735"/>
            <a:ext cx="548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Paralytický ileus.</a:t>
            </a:r>
          </a:p>
        </p:txBody>
      </p:sp>
    </p:spTree>
    <p:extLst>
      <p:ext uri="{BB962C8B-B14F-4D97-AF65-F5344CB8AC3E}">
        <p14:creationId xmlns:p14="http://schemas.microsoft.com/office/powerpoint/2010/main" val="253803954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Obrázek 5" descr="Obsah obrázku objekt, ohňostroje, dlaň, deštník&#10;&#10;Popis byl vytvořen automaticky">
            <a:extLst>
              <a:ext uri="{FF2B5EF4-FFF2-40B4-BE49-F238E27FC236}">
                <a16:creationId xmlns:a16="http://schemas.microsoft.com/office/drawing/2014/main" id="{1513CB0C-4157-4BFE-B566-719E4484F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9" t="13617" r="1" b="674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CC2A7DE-2A4F-4410-95B3-03814D8920E4}"/>
              </a:ext>
            </a:extLst>
          </p:cNvPr>
          <p:cNvSpPr/>
          <p:nvPr/>
        </p:nvSpPr>
        <p:spPr>
          <a:xfrm>
            <a:off x="668867" y="1678666"/>
            <a:ext cx="4088190" cy="23690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Gratuluji ke správné diagnóze.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14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5AF96-FE28-461A-B379-6FD5BBD7B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Pacient P.K. 75let.</a:t>
            </a:r>
            <a:br>
              <a:rPr lang="cs-CZ" dirty="0"/>
            </a:br>
            <a:r>
              <a:rPr lang="cs-CZ" dirty="0"/>
              <a:t>Neplánovaná ambulantní kontrola.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E85319-9FE1-4B31-8F05-75196DFA8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Operován na naší klinice pro karcinom rekta před 3 týdny – nízká přední resekce rekta s protektivní axiální ileostomií.</a:t>
            </a:r>
          </a:p>
          <a:p>
            <a:r>
              <a:rPr lang="cs-CZ" dirty="0"/>
              <a:t>Pac. pozoruje asi 1 týden zvýšené odpady ze </a:t>
            </a:r>
            <a:r>
              <a:rPr lang="cs-CZ" dirty="0" err="1"/>
              <a:t>stomie</a:t>
            </a:r>
            <a:r>
              <a:rPr lang="cs-CZ" dirty="0"/>
              <a:t> – až 1,5l/24hod., nemá chuť k jídlu, moc toho nesní ani nevypije (maximálně kolem cca 1l tekutin denně), také se mu zdá, že méně močí.</a:t>
            </a:r>
          </a:p>
          <a:p>
            <a:r>
              <a:rPr lang="cs-CZ" dirty="0"/>
              <a:t>V posledních 2 dnech nauzea, 1x zvracel co snědl, zvětšilo se mu výrazně břicho, ve kterém cítí tlak, cítí se nadmutý. V posledních 2 dnech navíc </a:t>
            </a:r>
            <a:r>
              <a:rPr lang="cs-CZ" dirty="0" err="1"/>
              <a:t>stomie</a:t>
            </a:r>
            <a:r>
              <a:rPr lang="cs-CZ" dirty="0"/>
              <a:t> odvádí jen minimum, odhadem 200ml/24hod.</a:t>
            </a:r>
          </a:p>
          <a:p>
            <a:r>
              <a:rPr lang="cs-CZ" dirty="0"/>
              <a:t>Teplotu ani zimnici neměl, má ale stále žízeň, bojí se pít, aby nezvracel.</a:t>
            </a:r>
          </a:p>
        </p:txBody>
      </p:sp>
    </p:spTree>
    <p:extLst>
      <p:ext uri="{BB962C8B-B14F-4D97-AF65-F5344CB8AC3E}">
        <p14:creationId xmlns:p14="http://schemas.microsoft.com/office/powerpoint/2010/main" val="289038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3EB65-3EB3-4F84-A150-2B0DC432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Co s tím?</a:t>
            </a:r>
            <a:br>
              <a:rPr lang="cs-CZ" dirty="0"/>
            </a:br>
            <a:r>
              <a:rPr lang="cs-CZ" dirty="0" err="1"/>
              <a:t>Ambulatní</a:t>
            </a:r>
            <a:r>
              <a:rPr lang="cs-CZ" dirty="0"/>
              <a:t> léčba X léčba </a:t>
            </a:r>
            <a:r>
              <a:rPr lang="cs-CZ" dirty="0" err="1"/>
              <a:t>zahospitalizace</a:t>
            </a:r>
            <a:r>
              <a:rPr lang="cs-CZ" dirty="0"/>
              <a:t>?</a:t>
            </a:r>
            <a:br>
              <a:rPr lang="cs-CZ" dirty="0"/>
            </a:br>
            <a:r>
              <a:rPr lang="cs-CZ" dirty="0"/>
              <a:t>Doplňte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39A48ACF-3CBB-4DD1-B08F-A039038C6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7998" y="2241861"/>
            <a:ext cx="4749879" cy="4504036"/>
          </a:xfrm>
        </p:spPr>
      </p:pic>
    </p:spTree>
    <p:extLst>
      <p:ext uri="{BB962C8B-B14F-4D97-AF65-F5344CB8AC3E}">
        <p14:creationId xmlns:p14="http://schemas.microsoft.com/office/powerpoint/2010/main" val="261224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5FBDA6-BC80-4A97-ADF1-0CD98BA25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0A8EEA8-6CB4-4C02-B630-386BD6B600C9}"/>
              </a:ext>
            </a:extLst>
          </p:cNvPr>
          <p:cNvSpPr/>
          <p:nvPr/>
        </p:nvSpPr>
        <p:spPr>
          <a:xfrm>
            <a:off x="341933" y="2397948"/>
            <a:ext cx="953003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Vzhledem k výrazné </a:t>
            </a:r>
            <a:r>
              <a:rPr lang="cs-CZ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minerálové</a:t>
            </a:r>
            <a:r>
              <a:rPr lang="cs-CZ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dysbalanci, dehydrataci a k riziku rozvoje zvracení a případné aspirace jistě indikována léčba za hospitalizace.</a:t>
            </a:r>
            <a:endParaRPr lang="cs-CZ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732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22CBD3-691C-4A9A-B4D6-98DD4030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Příjem k hospitalizaci – co je třeba?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Doplňte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0C885-98B4-484C-A0B2-6DBED2972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705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10AC0B-4A6D-474A-8193-D19E3415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Přišli jste na to?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7745B1-1A36-4645-805D-61AACA2FE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Pečlivé sepsání příjmové zprávy.</a:t>
            </a:r>
          </a:p>
          <a:p>
            <a:r>
              <a:rPr lang="cs-CZ" dirty="0"/>
              <a:t>Vyplnění souhlasu s hospitalizací – kontakty na příbuzné, heslo pro komunikaci.</a:t>
            </a:r>
          </a:p>
          <a:p>
            <a:r>
              <a:rPr lang="cs-CZ" dirty="0"/>
              <a:t>Při příjmu vždy EKG vyšetření – pokud uvažujeme o operačním výkonu nutné interní předoperační vyšetření. </a:t>
            </a:r>
          </a:p>
          <a:p>
            <a:pPr marL="0" indent="0">
              <a:buNone/>
            </a:pPr>
            <a:r>
              <a:rPr lang="cs-CZ" dirty="0"/>
              <a:t>U našeho pacienta bychom mohli při výrazné </a:t>
            </a:r>
            <a:r>
              <a:rPr lang="cs-CZ" dirty="0" err="1"/>
              <a:t>hypokalemii</a:t>
            </a:r>
            <a:r>
              <a:rPr lang="cs-CZ" dirty="0"/>
              <a:t> diagnostikovat srdeční arytmie či jiné EKG změny (negativní T vlny), což by nás mělo upozornit, že bude vhodné spíše monitorované lůžko JIP, než standardní oddělení.</a:t>
            </a:r>
          </a:p>
        </p:txBody>
      </p:sp>
    </p:spTree>
    <p:extLst>
      <p:ext uri="{BB962C8B-B14F-4D97-AF65-F5344CB8AC3E}">
        <p14:creationId xmlns:p14="http://schemas.microsoft.com/office/powerpoint/2010/main" val="1394787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67CD8-7CF2-4BEB-A835-C0219FC09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Jak našeho pacienta budete léčit?</a:t>
            </a:r>
            <a:br>
              <a:rPr lang="cs-CZ" dirty="0"/>
            </a:br>
            <a:r>
              <a:rPr lang="cs-CZ" dirty="0"/>
              <a:t>Doplňte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81924D-940F-4FEC-B129-C700C570F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48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17D396-5884-46DC-9051-E518C238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Terapie.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1CE9EC-04DE-4715-A212-69F9E4D37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Léčba paralytického ileu je ve většině případů konzervativní!!!</a:t>
            </a:r>
          </a:p>
          <a:p>
            <a:endParaRPr lang="cs-CZ" dirty="0"/>
          </a:p>
          <a:p>
            <a:r>
              <a:rPr lang="cs-CZ" dirty="0"/>
              <a:t>Spočívá ve vyloučení perorálního příjmu, dekompresi GIT zavedením NGS, korekci </a:t>
            </a:r>
            <a:r>
              <a:rPr lang="cs-CZ" dirty="0" err="1"/>
              <a:t>minerálové</a:t>
            </a:r>
            <a:r>
              <a:rPr lang="cs-CZ" dirty="0"/>
              <a:t> dysbalance a rehydrataci, obecně tedy v kompenzaci vyvolávající příčiny.</a:t>
            </a:r>
          </a:p>
          <a:p>
            <a:endParaRPr lang="cs-CZ" dirty="0"/>
          </a:p>
          <a:p>
            <a:r>
              <a:rPr lang="cs-CZ" dirty="0"/>
              <a:t>Z medikace přicházejí v úvahu </a:t>
            </a:r>
            <a:r>
              <a:rPr lang="cs-CZ" dirty="0" err="1"/>
              <a:t>prokinetika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Z invazivních vyšetření při patrné zvýšené náplni tračníku </a:t>
            </a:r>
            <a:r>
              <a:rPr lang="cs-CZ" dirty="0" err="1"/>
              <a:t>koloskopická</a:t>
            </a:r>
            <a:r>
              <a:rPr lang="cs-CZ" dirty="0"/>
              <a:t> </a:t>
            </a:r>
            <a:r>
              <a:rPr lang="cs-CZ" dirty="0" err="1"/>
              <a:t>desuflace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Operační výkon pouze při podezření na organickou příčinu či při extrémní distensi GIT a neúspěšné endoskopické </a:t>
            </a:r>
            <a:r>
              <a:rPr lang="cs-CZ" dirty="0" err="1">
                <a:solidFill>
                  <a:srgbClr val="FF0000"/>
                </a:solidFill>
              </a:rPr>
              <a:t>desuflaci</a:t>
            </a:r>
            <a:r>
              <a:rPr lang="cs-CZ" dirty="0">
                <a:solidFill>
                  <a:srgbClr val="FF0000"/>
                </a:solidFill>
              </a:rPr>
              <a:t>!!!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80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0816B-F72A-4661-88B8-E1A3105C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430C2A-DA0D-4B53-8206-5367BCCE5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44DBB4-86B2-43E7-904E-35E32BD6B827}"/>
              </a:ext>
            </a:extLst>
          </p:cNvPr>
          <p:cNvSpPr/>
          <p:nvPr/>
        </p:nvSpPr>
        <p:spPr>
          <a:xfrm>
            <a:off x="1808632" y="1511281"/>
            <a:ext cx="577653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Konec hraní, trocha teorie.</a:t>
            </a:r>
          </a:p>
        </p:txBody>
      </p:sp>
    </p:spTree>
    <p:extLst>
      <p:ext uri="{BB962C8B-B14F-4D97-AF65-F5344CB8AC3E}">
        <p14:creationId xmlns:p14="http://schemas.microsoft.com/office/powerpoint/2010/main" val="11525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85A7CD-07C8-440E-B788-32021179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Neurogenní ileus.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41660B-D68B-4591-BA1B-0E2C054A7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Paralytický ileus (adynamický)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Spastický ileus (dynamický)</a:t>
            </a:r>
          </a:p>
        </p:txBody>
      </p:sp>
    </p:spTree>
    <p:extLst>
      <p:ext uri="{BB962C8B-B14F-4D97-AF65-F5344CB8AC3E}">
        <p14:creationId xmlns:p14="http://schemas.microsoft.com/office/powerpoint/2010/main" val="20832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5EB1BC-608A-422B-8B4D-1AB0143D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Paralytický ileus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0DE321-678E-4CEC-9663-F5A43B631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Funkční porucha na úrovni nervových pletení ve střevní stěně.</a:t>
            </a:r>
          </a:p>
          <a:p>
            <a:r>
              <a:rPr lang="cs-CZ" u="sng" dirty="0"/>
              <a:t>Nejčastější příčiny: </a:t>
            </a:r>
            <a:r>
              <a:rPr lang="cs-CZ" dirty="0"/>
              <a:t>břišní operace, operace v </a:t>
            </a:r>
            <a:r>
              <a:rPr lang="cs-CZ" dirty="0" err="1"/>
              <a:t>retroperitoneu</a:t>
            </a:r>
            <a:r>
              <a:rPr lang="cs-CZ" dirty="0"/>
              <a:t>, peritonitidy, renální či žlučníkové koliky, pneumonie, </a:t>
            </a:r>
            <a:r>
              <a:rPr lang="cs-CZ" dirty="0" err="1"/>
              <a:t>minerálové</a:t>
            </a:r>
            <a:r>
              <a:rPr lang="cs-CZ" dirty="0"/>
              <a:t> dysbalance spojené s dehydratací.</a:t>
            </a:r>
          </a:p>
          <a:p>
            <a:r>
              <a:rPr lang="cs-CZ" u="sng" dirty="0"/>
              <a:t>Klinický obraz: </a:t>
            </a:r>
            <a:r>
              <a:rPr lang="cs-CZ" dirty="0"/>
              <a:t>pocit nadmutí, tlaková bolest z distense, zástava odchodu plynů a stolice, zvracení bývá pozdním příznakem dekompenzace. Při fyzikálním vyšetření vzedmuté břicho, meteorický poklep, poslechově nález „mrtvého ticha“.</a:t>
            </a:r>
          </a:p>
          <a:p>
            <a:r>
              <a:rPr lang="cs-CZ" u="sng" dirty="0"/>
              <a:t>Zobrazovací vyšetření: </a:t>
            </a:r>
            <a:r>
              <a:rPr lang="cs-CZ" dirty="0"/>
              <a:t>nativní snímek břicha vstoje horizontálním paprskem – </a:t>
            </a:r>
            <a:r>
              <a:rPr lang="cs-CZ" dirty="0" err="1"/>
              <a:t>hydroaerické</a:t>
            </a:r>
            <a:r>
              <a:rPr lang="cs-CZ" dirty="0"/>
              <a:t> fenomény na tenkém i tlustém střevě.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2A37CA1-6A4E-468D-BEA4-03B0099E654C}"/>
              </a:ext>
            </a:extLst>
          </p:cNvPr>
          <p:cNvSpPr/>
          <p:nvPr/>
        </p:nvSpPr>
        <p:spPr>
          <a:xfrm>
            <a:off x="172039" y="5656641"/>
            <a:ext cx="118479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CAVE!!! Nutno odlišit od mechanického ileu.</a:t>
            </a:r>
          </a:p>
        </p:txBody>
      </p:sp>
    </p:spTree>
    <p:extLst>
      <p:ext uri="{BB962C8B-B14F-4D97-AF65-F5344CB8AC3E}">
        <p14:creationId xmlns:p14="http://schemas.microsoft.com/office/powerpoint/2010/main" val="3881782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1ECA8D-C5B8-4C5A-9E6B-CEEA9FB8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Náhlé příhody břišní – historická definice, která ale stále platí.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856A92-DA94-4DED-A87D-92876E11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0DAB08E-1579-4780-A8E8-771E9C11DBE4}"/>
              </a:ext>
            </a:extLst>
          </p:cNvPr>
          <p:cNvSpPr/>
          <p:nvPr/>
        </p:nvSpPr>
        <p:spPr>
          <a:xfrm>
            <a:off x="1735900" y="2558963"/>
            <a:ext cx="6662375" cy="338554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Náhlé příhody břišní jsou onemocnění břicha, jež vystupují nečekaně i prudce, většinou z plného zdraví, menšinou zhoršují ustálený stav břicha již dříve chorobného a ohrožují nemocného na životě i zdraví.</a:t>
            </a:r>
          </a:p>
          <a:p>
            <a:pPr algn="ctr"/>
            <a:endParaRPr lang="cs-CZ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Akademik Arnold Jirásek</a:t>
            </a:r>
          </a:p>
        </p:txBody>
      </p:sp>
    </p:spTree>
    <p:extLst>
      <p:ext uri="{BB962C8B-B14F-4D97-AF65-F5344CB8AC3E}">
        <p14:creationId xmlns:p14="http://schemas.microsoft.com/office/powerpoint/2010/main" val="27985392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3608C5-3F76-4595-AAAF-67AF2D4D5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C5108CD-F7F4-4E28-829A-9392B0EC0E36}"/>
              </a:ext>
            </a:extLst>
          </p:cNvPr>
          <p:cNvSpPr/>
          <p:nvPr/>
        </p:nvSpPr>
        <p:spPr>
          <a:xfrm>
            <a:off x="1480627" y="1365466"/>
            <a:ext cx="699008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80% diagnózy je pečlivě odebraná anamnéza a fyzikální vyšetření.</a:t>
            </a:r>
            <a:endParaRPr lang="cs-CZ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5D5FC7C-53A6-4E4E-A253-397659F6D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693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3EBD30-699A-4DE7-977E-70FF8875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576110F-EFAA-4380-99EC-257EE305D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3005" y="2160588"/>
            <a:ext cx="3726027" cy="3881437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0356C37-2258-49E7-B3D9-659777B7B447}"/>
              </a:ext>
            </a:extLst>
          </p:cNvPr>
          <p:cNvSpPr/>
          <p:nvPr/>
        </p:nvSpPr>
        <p:spPr>
          <a:xfrm>
            <a:off x="1524242" y="1122165"/>
            <a:ext cx="6902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142656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E52A36-13E2-4C27-B035-A7CFB3349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803" y="435429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Anamnéza?</a:t>
            </a:r>
            <a:br>
              <a:rPr lang="cs-CZ" dirty="0"/>
            </a:br>
            <a:r>
              <a:rPr lang="cs-CZ" dirty="0"/>
              <a:t>Doplňte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6" name="Zástupný obsah 5" descr="Obsah obrázku kreslení&#10;&#10;Popis byl vytvořen automaticky">
            <a:extLst>
              <a:ext uri="{FF2B5EF4-FFF2-40B4-BE49-F238E27FC236}">
                <a16:creationId xmlns:a16="http://schemas.microsoft.com/office/drawing/2014/main" id="{4B816CB4-FD0D-4B29-B320-EFC60C541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188" y="2278680"/>
            <a:ext cx="3523001" cy="3523001"/>
          </a:xfrm>
        </p:spPr>
      </p:pic>
    </p:spTree>
    <p:extLst>
      <p:ext uri="{BB962C8B-B14F-4D97-AF65-F5344CB8AC3E}">
        <p14:creationId xmlns:p14="http://schemas.microsoft.com/office/powerpoint/2010/main" val="187337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A5C0E-24C3-48B3-9507-28AA3BE6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nás zajímá?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825E85-9A7B-449A-80CD-CB1A7E152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6B64E94-E318-4C65-9EC9-450D806956E9}"/>
              </a:ext>
            </a:extLst>
          </p:cNvPr>
          <p:cNvSpPr/>
          <p:nvPr/>
        </p:nvSpPr>
        <p:spPr>
          <a:xfrm>
            <a:off x="1564015" y="1511281"/>
            <a:ext cx="641303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Sami si vyzkoušejte, na co se ptát, co vyšetřovat.</a:t>
            </a:r>
          </a:p>
        </p:txBody>
      </p:sp>
    </p:spTree>
    <p:extLst>
      <p:ext uri="{BB962C8B-B14F-4D97-AF65-F5344CB8AC3E}">
        <p14:creationId xmlns:p14="http://schemas.microsoft.com/office/powerpoint/2010/main" val="152580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201FD-30CF-4051-B2FF-FAFD09C80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nás zajímá.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F0D95C-BF72-40BF-92C2-B4C8CF2FF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Nynější onemocnění by nás mělo navést na klinické známky dehydratace – oschlý jazyk a rty, kožní řasa...</a:t>
            </a:r>
          </a:p>
          <a:p>
            <a:endParaRPr lang="cs-CZ" dirty="0"/>
          </a:p>
          <a:p>
            <a:r>
              <a:rPr lang="cs-CZ" dirty="0"/>
              <a:t>Vzhledem k tomu, že dominujícím symptomem je abdominální </a:t>
            </a:r>
            <a:r>
              <a:rPr lang="cs-CZ" dirty="0" err="1"/>
              <a:t>dyskomfort</a:t>
            </a:r>
            <a:r>
              <a:rPr lang="cs-CZ" dirty="0"/>
              <a:t> a pocit nafouklého břicha, měli bychom pátrat po známkách poruchy pasáže: Vzedmuté břicho, akcentovaná peristaltika X obleněná či neslyšná peristaltika, </a:t>
            </a:r>
            <a:r>
              <a:rPr lang="cs-CZ" dirty="0" err="1"/>
              <a:t>šplíchoty</a:t>
            </a:r>
            <a:r>
              <a:rPr lang="cs-CZ" dirty="0"/>
              <a:t>, jistě bychom neměli opomenout vyšetření </a:t>
            </a:r>
            <a:r>
              <a:rPr lang="cs-CZ" dirty="0" err="1"/>
              <a:t>stomie</a:t>
            </a:r>
            <a:r>
              <a:rPr lang="cs-CZ" dirty="0"/>
              <a:t> včetně vyšetření </a:t>
            </a:r>
            <a:r>
              <a:rPr lang="cs-CZ" dirty="0" err="1"/>
              <a:t>digtálního</a:t>
            </a:r>
            <a:r>
              <a:rPr lang="cs-CZ" dirty="0"/>
              <a:t>, čímž bychom se měli ujistit o její průchodnosti.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 anamnézy by nám neměly ujít léčivé přípravky, které mohou ovlivňovat homeostázu minerálů – zejména diuretika, dále léky, které mohou samy ovlivňovat funkci GIT – např. </a:t>
            </a:r>
            <a:r>
              <a:rPr lang="cs-CZ" dirty="0" err="1"/>
              <a:t>opioidní</a:t>
            </a:r>
            <a:r>
              <a:rPr lang="cs-CZ" dirty="0"/>
              <a:t> analgetika.</a:t>
            </a:r>
          </a:p>
        </p:txBody>
      </p:sp>
    </p:spTree>
    <p:extLst>
      <p:ext uri="{BB962C8B-B14F-4D97-AF65-F5344CB8AC3E}">
        <p14:creationId xmlns:p14="http://schemas.microsoft.com/office/powerpoint/2010/main" val="2810000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97B296-C1A4-41A9-994A-8FF2BAE1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Anamnéza.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962A90-DC58-480B-80C2-E653B473F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648" y="1488613"/>
            <a:ext cx="8596668" cy="3880773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OA: </a:t>
            </a:r>
          </a:p>
          <a:p>
            <a:r>
              <a:rPr lang="cs-CZ" u="sng" dirty="0"/>
              <a:t>Chronická onemocnění: </a:t>
            </a:r>
            <a:r>
              <a:rPr lang="cs-CZ" dirty="0"/>
              <a:t>art. hypertense, hyperplasie prostaty, DM 2. typu na dietě, ICHS</a:t>
            </a:r>
          </a:p>
          <a:p>
            <a:r>
              <a:rPr lang="cs-CZ" u="sng" dirty="0"/>
              <a:t>Operace: </a:t>
            </a:r>
            <a:r>
              <a:rPr lang="cs-CZ" dirty="0"/>
              <a:t>tříselná kýla vpravo 1985, APPE 1990, </a:t>
            </a:r>
            <a:r>
              <a:rPr lang="cs-CZ" b="1" dirty="0">
                <a:solidFill>
                  <a:srgbClr val="FF0000"/>
                </a:solidFill>
              </a:rPr>
              <a:t>nízká přední resekce rekta s protektivní </a:t>
            </a:r>
            <a:r>
              <a:rPr lang="cs-CZ" b="1" dirty="0" err="1">
                <a:solidFill>
                  <a:srgbClr val="FF0000"/>
                </a:solidFill>
              </a:rPr>
              <a:t>ileostomí</a:t>
            </a:r>
            <a:r>
              <a:rPr lang="cs-CZ" b="1" dirty="0">
                <a:solidFill>
                  <a:srgbClr val="FF0000"/>
                </a:solidFill>
              </a:rPr>
              <a:t> před 3 týdny</a:t>
            </a:r>
          </a:p>
          <a:p>
            <a:r>
              <a:rPr lang="cs-CZ" u="sng" dirty="0"/>
              <a:t>Úrazy: </a:t>
            </a:r>
            <a:r>
              <a:rPr lang="cs-CZ" dirty="0"/>
              <a:t>bez trvalých následků</a:t>
            </a:r>
          </a:p>
          <a:p>
            <a:r>
              <a:rPr lang="cs-CZ" b="1" dirty="0"/>
              <a:t>FA: </a:t>
            </a:r>
            <a:r>
              <a:rPr lang="cs-CZ" dirty="0" err="1"/>
              <a:t>Prestarium</a:t>
            </a:r>
            <a:r>
              <a:rPr lang="cs-CZ" dirty="0"/>
              <a:t> </a:t>
            </a:r>
            <a:r>
              <a:rPr lang="cs-CZ" dirty="0" err="1"/>
              <a:t>neo</a:t>
            </a:r>
            <a:r>
              <a:rPr lang="cs-CZ" dirty="0"/>
              <a:t> </a:t>
            </a:r>
            <a:r>
              <a:rPr lang="cs-CZ" dirty="0" err="1"/>
              <a:t>combi</a:t>
            </a:r>
            <a:r>
              <a:rPr lang="cs-CZ" dirty="0"/>
              <a:t> 5/1,25mg 1-0-0 </a:t>
            </a:r>
            <a:r>
              <a:rPr lang="cs-CZ" dirty="0" err="1"/>
              <a:t>tbl</a:t>
            </a:r>
            <a:r>
              <a:rPr lang="cs-CZ" dirty="0"/>
              <a:t>., </a:t>
            </a:r>
            <a:r>
              <a:rPr lang="cs-CZ" b="1" dirty="0" err="1">
                <a:solidFill>
                  <a:srgbClr val="FF0000"/>
                </a:solidFill>
              </a:rPr>
              <a:t>Furon</a:t>
            </a:r>
            <a:r>
              <a:rPr lang="cs-CZ" b="1" dirty="0">
                <a:solidFill>
                  <a:srgbClr val="FF0000"/>
                </a:solidFill>
              </a:rPr>
              <a:t> 40mg 1-0-0 </a:t>
            </a:r>
            <a:r>
              <a:rPr lang="cs-CZ" b="1" dirty="0" err="1">
                <a:solidFill>
                  <a:srgbClr val="FF0000"/>
                </a:solidFill>
              </a:rPr>
              <a:t>tbl</a:t>
            </a:r>
            <a:r>
              <a:rPr lang="cs-CZ" b="1" dirty="0">
                <a:solidFill>
                  <a:srgbClr val="FF0000"/>
                </a:solidFill>
              </a:rPr>
              <a:t>., </a:t>
            </a:r>
            <a:r>
              <a:rPr lang="cs-CZ" dirty="0"/>
              <a:t>Anopyrin 100mg 1-0-0 </a:t>
            </a:r>
            <a:r>
              <a:rPr lang="cs-CZ" dirty="0" err="1"/>
              <a:t>tbl</a:t>
            </a:r>
            <a:r>
              <a:rPr lang="cs-CZ" dirty="0"/>
              <a:t>.</a:t>
            </a:r>
          </a:p>
          <a:p>
            <a:r>
              <a:rPr lang="cs-CZ" b="1" dirty="0"/>
              <a:t>AA: </a:t>
            </a:r>
            <a:r>
              <a:rPr lang="cs-CZ" dirty="0"/>
              <a:t>lékovou alergii neguje</a:t>
            </a:r>
          </a:p>
          <a:p>
            <a:r>
              <a:rPr lang="cs-CZ" b="1" dirty="0"/>
              <a:t>Abusus: </a:t>
            </a:r>
            <a:r>
              <a:rPr lang="cs-CZ" dirty="0"/>
              <a:t>nekuřák, alkohol příležitostně</a:t>
            </a:r>
          </a:p>
          <a:p>
            <a:r>
              <a:rPr lang="cs-CZ" b="1" dirty="0"/>
              <a:t>E/CA: </a:t>
            </a:r>
            <a:r>
              <a:rPr lang="cs-CZ" dirty="0"/>
              <a:t>epidemiologická a cestovatelská anamnéza </a:t>
            </a:r>
            <a:r>
              <a:rPr lang="cs-CZ" dirty="0" err="1"/>
              <a:t>neg</a:t>
            </a:r>
            <a:r>
              <a:rPr lang="cs-CZ" dirty="0"/>
              <a:t>.</a:t>
            </a:r>
          </a:p>
          <a:p>
            <a:r>
              <a:rPr lang="cs-CZ" b="1" dirty="0"/>
              <a:t>PSA: </a:t>
            </a:r>
            <a:r>
              <a:rPr lang="cs-CZ" dirty="0"/>
              <a:t>žije s manželkou, bývalý elektrikář</a:t>
            </a:r>
          </a:p>
          <a:p>
            <a:r>
              <a:rPr lang="cs-CZ" b="1" dirty="0"/>
              <a:t>RA: </a:t>
            </a:r>
            <a:r>
              <a:rPr lang="cs-CZ" dirty="0"/>
              <a:t>nevýznamná</a:t>
            </a:r>
          </a:p>
        </p:txBody>
      </p:sp>
    </p:spTree>
    <p:extLst>
      <p:ext uri="{BB962C8B-B14F-4D97-AF65-F5344CB8AC3E}">
        <p14:creationId xmlns:p14="http://schemas.microsoft.com/office/powerpoint/2010/main" val="298988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F7120F-8039-4E7E-84C3-96CC80EDE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Fyzickální</a:t>
            </a:r>
            <a:r>
              <a:rPr lang="cs-CZ" dirty="0"/>
              <a:t> vyšetření – status </a:t>
            </a:r>
            <a:r>
              <a:rPr lang="cs-CZ" dirty="0" err="1"/>
              <a:t>praesens</a:t>
            </a:r>
            <a:r>
              <a:rPr lang="cs-CZ" dirty="0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D02A7D-60C7-426B-AEA7-D3AFF442D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447324C-76B9-4272-B544-9AE3628300F1}"/>
              </a:ext>
            </a:extLst>
          </p:cNvPr>
          <p:cNvSpPr/>
          <p:nvPr/>
        </p:nvSpPr>
        <p:spPr>
          <a:xfrm>
            <a:off x="677334" y="1615735"/>
            <a:ext cx="81342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Hlava nad úrovní hrudníku, peristaltika ohraničená...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7ADB50C-EC4F-4C0B-8290-819FCDB9E8C0}"/>
              </a:ext>
            </a:extLst>
          </p:cNvPr>
          <p:cNvSpPr/>
          <p:nvPr/>
        </p:nvSpPr>
        <p:spPr>
          <a:xfrm>
            <a:off x="3247966" y="2307589"/>
            <a:ext cx="3844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Asi </a:t>
            </a:r>
            <a:r>
              <a:rPr lang="cs-CZ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néééé</a:t>
            </a:r>
            <a:r>
              <a:rPr lang="cs-CZ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…</a:t>
            </a:r>
          </a:p>
        </p:txBody>
      </p:sp>
      <p:pic>
        <p:nvPicPr>
          <p:cNvPr id="7" name="Obrázek 6" descr="Obsah obrázku jídlo&#10;&#10;Popis byl vytvořen automaticky">
            <a:extLst>
              <a:ext uri="{FF2B5EF4-FFF2-40B4-BE49-F238E27FC236}">
                <a16:creationId xmlns:a16="http://schemas.microsoft.com/office/drawing/2014/main" id="{73375D2C-BB39-4C66-91F2-002369945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62" y="3545200"/>
            <a:ext cx="45434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88E619-6D83-49DC-B882-FC50A72A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				CAVE!!!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0F1D612-1CE8-4A58-B1A7-B43597BF400B}"/>
              </a:ext>
            </a:extLst>
          </p:cNvPr>
          <p:cNvSpPr/>
          <p:nvPr/>
        </p:nvSpPr>
        <p:spPr>
          <a:xfrm>
            <a:off x="5161128" y="475205"/>
            <a:ext cx="934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5P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14E6488-053D-4941-B33B-C8625DE88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u="sng" dirty="0"/>
              <a:t>Postupujeme od nejméně traumatizujícího vyšetření: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</a:t>
            </a:r>
            <a:r>
              <a:rPr lang="cs-CZ" dirty="0"/>
              <a:t>ohled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</a:t>
            </a:r>
            <a:r>
              <a:rPr lang="cs-CZ" dirty="0"/>
              <a:t>oslech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</a:t>
            </a:r>
            <a:r>
              <a:rPr lang="cs-CZ" dirty="0"/>
              <a:t>ohmat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</a:t>
            </a:r>
            <a:r>
              <a:rPr lang="cs-CZ" dirty="0"/>
              <a:t>oklep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P</a:t>
            </a:r>
            <a:r>
              <a:rPr lang="cs-CZ" dirty="0"/>
              <a:t>er </a:t>
            </a:r>
            <a:r>
              <a:rPr lang="cs-CZ" dirty="0" err="1"/>
              <a:t>rectum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89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1363</Words>
  <Application>Microsoft Office PowerPoint</Application>
  <PresentationFormat>Širokoúhlá obrazovka</PresentationFormat>
  <Paragraphs>125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Trebuchet MS</vt:lpstr>
      <vt:lpstr>Wingdings 3</vt:lpstr>
      <vt:lpstr>Fazeta</vt:lpstr>
      <vt:lpstr>Kazuistika náhlé příhody břišní</vt:lpstr>
      <vt:lpstr>Pacient P.K. 75let. Neplánovaná ambulantní kontrola.</vt:lpstr>
      <vt:lpstr>Prezentace aplikace PowerPoint</vt:lpstr>
      <vt:lpstr>Anamnéza? Doplňte </vt:lpstr>
      <vt:lpstr>Co nás zajímá?</vt:lpstr>
      <vt:lpstr>Co nás zajímá.</vt:lpstr>
      <vt:lpstr>Anamnéza.</vt:lpstr>
      <vt:lpstr>Fyzickální vyšetření – status praesens.</vt:lpstr>
      <vt:lpstr>     CAVE!!!</vt:lpstr>
      <vt:lpstr>Fyzikální vyšetření – fyziologický nález. Doplňte </vt:lpstr>
      <vt:lpstr>Fyzikální vyšetření u chirurgického pacienta – fyziologický nález.</vt:lpstr>
      <vt:lpstr>Fyzikální vyšetření – status praesens našeho pacienta – „blitzové“ vyšetření.</vt:lpstr>
      <vt:lpstr>Jaká paraklinická vyšetření? Co od nich očekáváte?</vt:lpstr>
      <vt:lpstr>Ano správně, jsou to tato…</vt:lpstr>
      <vt:lpstr>Co nám vyšlo…</vt:lpstr>
      <vt:lpstr>Co nám vyšlo…</vt:lpstr>
      <vt:lpstr>Kde je chyba, alias jaká je Vaše diagnóza?  Doplňte </vt:lpstr>
      <vt:lpstr>Tady je řešení…</vt:lpstr>
      <vt:lpstr>Prezentace aplikace PowerPoint</vt:lpstr>
      <vt:lpstr>Co s tím? Ambulatní léčba X léčba zahospitalizace? Doplňte </vt:lpstr>
      <vt:lpstr>Prezentace aplikace PowerPoint</vt:lpstr>
      <vt:lpstr>Příjem k hospitalizaci – co je třeba?  Doplňte </vt:lpstr>
      <vt:lpstr>Přišli jste na to?</vt:lpstr>
      <vt:lpstr>Jak našeho pacienta budete léčit? Doplňte </vt:lpstr>
      <vt:lpstr>Terapie.</vt:lpstr>
      <vt:lpstr>Prezentace aplikace PowerPoint</vt:lpstr>
      <vt:lpstr>Neurogenní ileus.</vt:lpstr>
      <vt:lpstr>Paralytický ileus</vt:lpstr>
      <vt:lpstr>Náhlé příhody břišní – historická definice, která ale stále platí.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 náhlé příhody břišní</dc:title>
  <dc:creator>Koželský Pavel, MUDr.</dc:creator>
  <cp:lastModifiedBy>Koželský Pavel, MUDr.</cp:lastModifiedBy>
  <cp:revision>21</cp:revision>
  <dcterms:created xsi:type="dcterms:W3CDTF">2020-03-26T12:18:52Z</dcterms:created>
  <dcterms:modified xsi:type="dcterms:W3CDTF">2020-03-27T08:51:28Z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0f277086-d4e0-4971-bc1a-bbc5df0eb246</vt:lpwstr>
  </property>
  <property fmtid="{D5CDD505-2E9C-101B-9397-08002B2CF9AE}" pid="4" name="MSIP_Label_2063cd7f-2d21-486a-9f29-9c1683fdd175_Owner">
    <vt:lpwstr>103233@vfn.cz</vt:lpwstr>
  </property>
  <property fmtid="{D5CDD505-2E9C-101B-9397-08002B2CF9AE}" pid="5" name="MSIP_Label_2063cd7f-2d21-486a-9f29-9c1683fdd175_SetDate">
    <vt:lpwstr>2020-03-26T12:20:06.6785249Z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